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4" r:id="rId61"/>
    <p:sldId id="325" r:id="rId62"/>
    <p:sldId id="326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36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7904" y="283540"/>
            <a:ext cx="8648191" cy="331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41594"/>
            <a:ext cx="9143999" cy="19991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51"/>
            <a:ext cx="9143999" cy="514070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34528" y="0"/>
            <a:ext cx="1109472" cy="838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104" y="147650"/>
            <a:ext cx="4551045" cy="331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3941" y="891032"/>
            <a:ext cx="8256117" cy="2586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10" Type="http://schemas.openxmlformats.org/officeDocument/2006/relationships/hyperlink" Target="https://playground.tensorflow.org/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jp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7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3.png"/><Relationship Id="rId7" Type="http://schemas.openxmlformats.org/officeDocument/2006/relationships/image" Target="../media/image100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1.png"/><Relationship Id="rId10" Type="http://schemas.openxmlformats.org/officeDocument/2006/relationships/image" Target="../media/image103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bdalimran/intuition-of-gradient-descent-for-machine-learning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nn-learning-rate/" TargetMode="External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9" Type="http://schemas.openxmlformats.org/officeDocument/2006/relationships/image" Target="../media/image197.png"/><Relationship Id="rId21" Type="http://schemas.openxmlformats.org/officeDocument/2006/relationships/image" Target="../media/image179.png"/><Relationship Id="rId34" Type="http://schemas.openxmlformats.org/officeDocument/2006/relationships/image" Target="../media/image192.png"/><Relationship Id="rId42" Type="http://schemas.openxmlformats.org/officeDocument/2006/relationships/image" Target="../media/image200.png"/><Relationship Id="rId47" Type="http://schemas.openxmlformats.org/officeDocument/2006/relationships/image" Target="../media/image20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6" Type="http://schemas.openxmlformats.org/officeDocument/2006/relationships/image" Target="../media/image174.png"/><Relationship Id="rId29" Type="http://schemas.openxmlformats.org/officeDocument/2006/relationships/image" Target="../media/image187.png"/><Relationship Id="rId11" Type="http://schemas.openxmlformats.org/officeDocument/2006/relationships/image" Target="../media/image154.png"/><Relationship Id="rId24" Type="http://schemas.openxmlformats.org/officeDocument/2006/relationships/image" Target="../media/image182.png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45" Type="http://schemas.openxmlformats.org/officeDocument/2006/relationships/image" Target="../media/image203.png"/><Relationship Id="rId5" Type="http://schemas.openxmlformats.org/officeDocument/2006/relationships/image" Target="../media/image167.png"/><Relationship Id="rId15" Type="http://schemas.openxmlformats.org/officeDocument/2006/relationships/image" Target="../media/image157.png"/><Relationship Id="rId23" Type="http://schemas.openxmlformats.org/officeDocument/2006/relationships/image" Target="../media/image181.png"/><Relationship Id="rId28" Type="http://schemas.openxmlformats.org/officeDocument/2006/relationships/image" Target="../media/image186.png"/><Relationship Id="rId36" Type="http://schemas.openxmlformats.org/officeDocument/2006/relationships/image" Target="../media/image194.png"/><Relationship Id="rId49" Type="http://schemas.openxmlformats.org/officeDocument/2006/relationships/image" Target="../media/image207.png"/><Relationship Id="rId10" Type="http://schemas.openxmlformats.org/officeDocument/2006/relationships/image" Target="../media/image172.png"/><Relationship Id="rId19" Type="http://schemas.openxmlformats.org/officeDocument/2006/relationships/image" Target="../media/image177.png"/><Relationship Id="rId31" Type="http://schemas.openxmlformats.org/officeDocument/2006/relationships/image" Target="../media/image189.png"/><Relationship Id="rId44" Type="http://schemas.openxmlformats.org/officeDocument/2006/relationships/image" Target="../media/image20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56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43" Type="http://schemas.openxmlformats.org/officeDocument/2006/relationships/image" Target="../media/image201.png"/><Relationship Id="rId48" Type="http://schemas.openxmlformats.org/officeDocument/2006/relationships/image" Target="../media/image206.png"/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12" Type="http://schemas.openxmlformats.org/officeDocument/2006/relationships/image" Target="../media/image173.png"/><Relationship Id="rId17" Type="http://schemas.openxmlformats.org/officeDocument/2006/relationships/image" Target="../media/image175.png"/><Relationship Id="rId25" Type="http://schemas.openxmlformats.org/officeDocument/2006/relationships/image" Target="../media/image183.png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20" Type="http://schemas.openxmlformats.org/officeDocument/2006/relationships/image" Target="../media/image178.png"/><Relationship Id="rId41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simovinstitute.org/neural-network-zoo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2112" y="636473"/>
            <a:ext cx="45827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D71E39"/>
                </a:solidFill>
              </a:rPr>
              <a:t>Introduction</a:t>
            </a:r>
            <a:r>
              <a:rPr sz="3600" spc="-130" dirty="0">
                <a:solidFill>
                  <a:srgbClr val="D71E39"/>
                </a:solidFill>
              </a:rPr>
              <a:t> </a:t>
            </a:r>
            <a:r>
              <a:rPr sz="3600" dirty="0">
                <a:solidFill>
                  <a:srgbClr val="D71E39"/>
                </a:solidFill>
              </a:rPr>
              <a:t>to</a:t>
            </a:r>
            <a:r>
              <a:rPr sz="3600" spc="-125" dirty="0">
                <a:solidFill>
                  <a:srgbClr val="D71E39"/>
                </a:solidFill>
              </a:rPr>
              <a:t> </a:t>
            </a:r>
            <a:r>
              <a:rPr sz="3600" spc="-20" dirty="0">
                <a:solidFill>
                  <a:srgbClr val="D71E39"/>
                </a:solidFill>
              </a:rPr>
              <a:t>Deep </a:t>
            </a:r>
            <a:r>
              <a:rPr sz="3600" dirty="0">
                <a:solidFill>
                  <a:srgbClr val="D71E39"/>
                </a:solidFill>
              </a:rPr>
              <a:t>Learning</a:t>
            </a:r>
            <a:endParaRPr sz="3600" dirty="0"/>
          </a:p>
        </p:txBody>
      </p:sp>
      <p:sp>
        <p:nvSpPr>
          <p:cNvPr id="6" name="object 6"/>
          <p:cNvSpPr/>
          <p:nvPr/>
        </p:nvSpPr>
        <p:spPr>
          <a:xfrm>
            <a:off x="1120139" y="394715"/>
            <a:ext cx="4831715" cy="0"/>
          </a:xfrm>
          <a:custGeom>
            <a:avLst/>
            <a:gdLst/>
            <a:ahLst/>
            <a:cxnLst/>
            <a:rect l="l" t="t" r="r" b="b"/>
            <a:pathLst>
              <a:path w="4831715">
                <a:moveTo>
                  <a:pt x="0" y="0"/>
                </a:moveTo>
                <a:lnTo>
                  <a:pt x="4831461" y="0"/>
                </a:lnTo>
              </a:path>
            </a:pathLst>
          </a:custGeom>
          <a:ln w="9525">
            <a:solidFill>
              <a:srgbClr val="F3F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960" y="941323"/>
            <a:ext cx="2987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0" dirty="0">
                <a:solidFill>
                  <a:srgbClr val="434343"/>
                </a:solidFill>
                <a:latin typeface="Gill Sans MT"/>
                <a:cs typeface="Gill Sans MT"/>
              </a:rPr>
              <a:t>Automatic</a:t>
            </a:r>
            <a:r>
              <a:rPr sz="1800" b="1" spc="-5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35" dirty="0">
                <a:solidFill>
                  <a:srgbClr val="434343"/>
                </a:solidFill>
                <a:latin typeface="Gill Sans MT"/>
                <a:cs typeface="Gill Sans MT"/>
              </a:rPr>
              <a:t>feature</a:t>
            </a:r>
            <a:r>
              <a:rPr sz="1800" b="1" spc="-7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45" dirty="0">
                <a:solidFill>
                  <a:srgbClr val="434343"/>
                </a:solidFill>
                <a:latin typeface="Gill Sans MT"/>
                <a:cs typeface="Gill Sans MT"/>
              </a:rPr>
              <a:t>extraction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07353" y="1012395"/>
            <a:ext cx="1964055" cy="125222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400" b="1" spc="-10" dirty="0">
                <a:latin typeface="Gill Sans MT"/>
                <a:cs typeface="Gill Sans MT"/>
              </a:rPr>
              <a:t>Images</a:t>
            </a:r>
            <a:endParaRPr sz="140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-10" dirty="0">
                <a:latin typeface="Gill Sans MT"/>
                <a:cs typeface="Gill Sans MT"/>
              </a:rPr>
              <a:t>Colors</a:t>
            </a:r>
            <a:endParaRPr sz="140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110" dirty="0">
                <a:latin typeface="Gill Sans MT"/>
                <a:cs typeface="Gill Sans MT"/>
              </a:rPr>
              <a:t>Edges</a:t>
            </a:r>
            <a:endParaRPr sz="140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-10" dirty="0">
                <a:latin typeface="Gill Sans MT"/>
                <a:cs typeface="Gill Sans MT"/>
              </a:rPr>
              <a:t>Texture</a:t>
            </a:r>
            <a:endParaRPr sz="140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dirty="0">
                <a:latin typeface="Gill Sans MT"/>
                <a:cs typeface="Gill Sans MT"/>
              </a:rPr>
              <a:t>Outline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spc="40" dirty="0">
                <a:latin typeface="Gill Sans MT"/>
                <a:cs typeface="Gill Sans MT"/>
              </a:rPr>
              <a:t>object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7353" y="2484856"/>
            <a:ext cx="1760220" cy="22345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b="1" spc="-85" dirty="0">
                <a:latin typeface="Gill Sans MT"/>
                <a:cs typeface="Gill Sans MT"/>
              </a:rPr>
              <a:t>Text</a:t>
            </a:r>
            <a:r>
              <a:rPr sz="1400" b="1" spc="-25" dirty="0">
                <a:latin typeface="Gill Sans MT"/>
                <a:cs typeface="Gill Sans MT"/>
              </a:rPr>
              <a:t> </a:t>
            </a:r>
            <a:r>
              <a:rPr sz="1400" b="1" spc="-20" dirty="0">
                <a:latin typeface="Gill Sans MT"/>
                <a:cs typeface="Gill Sans MT"/>
              </a:rPr>
              <a:t>Data</a:t>
            </a:r>
            <a:endParaRPr sz="140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-10" dirty="0">
                <a:latin typeface="Gill Sans MT"/>
                <a:cs typeface="Gill Sans MT"/>
              </a:rPr>
              <a:t>Keywords</a:t>
            </a:r>
            <a:endParaRPr sz="140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40" dirty="0">
                <a:latin typeface="Gill Sans MT"/>
                <a:cs typeface="Gill Sans MT"/>
              </a:rPr>
              <a:t>Numbers</a:t>
            </a:r>
            <a:endParaRPr sz="140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70" dirty="0">
                <a:latin typeface="Gill Sans MT"/>
                <a:cs typeface="Gill Sans MT"/>
              </a:rPr>
              <a:t>Length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spc="-20" dirty="0">
                <a:latin typeface="Gill Sans MT"/>
                <a:cs typeface="Gill Sans MT"/>
              </a:rPr>
              <a:t>text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Char char="●"/>
            </a:pPr>
            <a:endParaRPr sz="18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Gill Sans MT"/>
                <a:cs typeface="Gill Sans MT"/>
              </a:rPr>
              <a:t>Speech</a:t>
            </a:r>
            <a:endParaRPr sz="140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60" dirty="0">
                <a:latin typeface="Gill Sans MT"/>
                <a:cs typeface="Gill Sans MT"/>
              </a:rPr>
              <a:t>Pitch</a:t>
            </a:r>
            <a:endParaRPr sz="140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114" dirty="0">
                <a:latin typeface="Gill Sans MT"/>
                <a:cs typeface="Gill Sans MT"/>
              </a:rPr>
              <a:t>Pause</a:t>
            </a:r>
            <a:endParaRPr sz="140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55" dirty="0">
                <a:latin typeface="Gill Sans MT"/>
                <a:cs typeface="Gill Sans MT"/>
              </a:rPr>
              <a:t>Use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words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5907" y="240919"/>
            <a:ext cx="2827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>
                <a:solidFill>
                  <a:srgbClr val="171616"/>
                </a:solidFill>
              </a:rPr>
              <a:t>Why</a:t>
            </a:r>
            <a:r>
              <a:rPr spc="-5" dirty="0">
                <a:solidFill>
                  <a:srgbClr val="171616"/>
                </a:solidFill>
              </a:rPr>
              <a:t> </a:t>
            </a:r>
            <a:r>
              <a:rPr dirty="0">
                <a:solidFill>
                  <a:srgbClr val="171616"/>
                </a:solidFill>
              </a:rPr>
              <a:t>use</a:t>
            </a:r>
            <a:r>
              <a:rPr spc="-25" dirty="0">
                <a:solidFill>
                  <a:srgbClr val="171616"/>
                </a:solidFill>
              </a:rPr>
              <a:t> </a:t>
            </a:r>
            <a:r>
              <a:rPr spc="-105" dirty="0">
                <a:solidFill>
                  <a:srgbClr val="171616"/>
                </a:solidFill>
              </a:rPr>
              <a:t>Deep</a:t>
            </a:r>
            <a:r>
              <a:rPr spc="-30" dirty="0">
                <a:solidFill>
                  <a:srgbClr val="171616"/>
                </a:solidFill>
              </a:rPr>
              <a:t> </a:t>
            </a:r>
            <a:r>
              <a:rPr spc="-10" dirty="0">
                <a:solidFill>
                  <a:srgbClr val="171616"/>
                </a:solidFill>
              </a:rPr>
              <a:t>Learning?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744" y="2109216"/>
            <a:ext cx="5001767" cy="15560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0960"/>
            <a:chOff x="0" y="0"/>
            <a:chExt cx="9144000" cy="5140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5844" y="1210055"/>
              <a:ext cx="1341120" cy="13426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5082" y="2908300"/>
              <a:ext cx="1585467" cy="15705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1500" y="3209670"/>
              <a:ext cx="1716252" cy="17955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8336" y="877722"/>
              <a:ext cx="1756410" cy="16009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5019" y="2551176"/>
              <a:ext cx="757186" cy="7362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8712" y="1481327"/>
              <a:ext cx="1053084" cy="10515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54240" y="2857500"/>
              <a:ext cx="1228344" cy="12664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2504" y="1981200"/>
              <a:ext cx="757427" cy="7879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11290" y="654558"/>
              <a:ext cx="765175" cy="4309110"/>
            </a:xfrm>
            <a:custGeom>
              <a:avLst/>
              <a:gdLst/>
              <a:ahLst/>
              <a:cxnLst/>
              <a:rect l="l" t="t" r="r" b="b"/>
              <a:pathLst>
                <a:path w="765175" h="4309110">
                  <a:moveTo>
                    <a:pt x="0" y="0"/>
                  </a:moveTo>
                  <a:lnTo>
                    <a:pt x="764666" y="4308602"/>
                  </a:lnTo>
                </a:path>
              </a:pathLst>
            </a:custGeom>
            <a:ln w="38099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880861" y="231724"/>
            <a:ext cx="63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Arial"/>
                <a:cs typeface="Arial"/>
              </a:rPr>
              <a:t>Linear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92596" y="786383"/>
            <a:ext cx="1526540" cy="4037329"/>
            <a:chOff x="6292596" y="786383"/>
            <a:chExt cx="1526540" cy="4037329"/>
          </a:xfrm>
        </p:grpSpPr>
        <p:sp>
          <p:nvSpPr>
            <p:cNvPr id="14" name="object 14"/>
            <p:cNvSpPr/>
            <p:nvPr/>
          </p:nvSpPr>
          <p:spPr>
            <a:xfrm>
              <a:off x="6311646" y="805433"/>
              <a:ext cx="674370" cy="1994535"/>
            </a:xfrm>
            <a:custGeom>
              <a:avLst/>
              <a:gdLst/>
              <a:ahLst/>
              <a:cxnLst/>
              <a:rect l="l" t="t" r="r" b="b"/>
              <a:pathLst>
                <a:path w="674370" h="1994535">
                  <a:moveTo>
                    <a:pt x="674370" y="0"/>
                  </a:moveTo>
                  <a:lnTo>
                    <a:pt x="672654" y="57622"/>
                  </a:lnTo>
                  <a:lnTo>
                    <a:pt x="667646" y="114848"/>
                  </a:lnTo>
                  <a:lnTo>
                    <a:pt x="659550" y="171277"/>
                  </a:lnTo>
                  <a:lnTo>
                    <a:pt x="648572" y="226510"/>
                  </a:lnTo>
                  <a:lnTo>
                    <a:pt x="634918" y="280148"/>
                  </a:lnTo>
                  <a:lnTo>
                    <a:pt x="618794" y="331791"/>
                  </a:lnTo>
                  <a:lnTo>
                    <a:pt x="600404" y="381039"/>
                  </a:lnTo>
                  <a:lnTo>
                    <a:pt x="579955" y="427493"/>
                  </a:lnTo>
                  <a:lnTo>
                    <a:pt x="557653" y="470754"/>
                  </a:lnTo>
                  <a:lnTo>
                    <a:pt x="533703" y="510421"/>
                  </a:lnTo>
                  <a:lnTo>
                    <a:pt x="508310" y="546096"/>
                  </a:lnTo>
                  <a:lnTo>
                    <a:pt x="481681" y="577378"/>
                  </a:lnTo>
                  <a:lnTo>
                    <a:pt x="454021" y="603869"/>
                  </a:lnTo>
                  <a:lnTo>
                    <a:pt x="396431" y="640876"/>
                  </a:lnTo>
                  <a:lnTo>
                    <a:pt x="337184" y="653923"/>
                  </a:lnTo>
                  <a:lnTo>
                    <a:pt x="320337" y="656131"/>
                  </a:lnTo>
                  <a:lnTo>
                    <a:pt x="270166" y="688071"/>
                  </a:lnTo>
                  <a:lnTo>
                    <a:pt x="237402" y="728969"/>
                  </a:lnTo>
                  <a:lnTo>
                    <a:pt x="205535" y="784163"/>
                  </a:lnTo>
                  <a:lnTo>
                    <a:pt x="174864" y="852461"/>
                  </a:lnTo>
                  <a:lnTo>
                    <a:pt x="160072" y="891152"/>
                  </a:lnTo>
                  <a:lnTo>
                    <a:pt x="145691" y="932672"/>
                  </a:lnTo>
                  <a:lnTo>
                    <a:pt x="131759" y="976873"/>
                  </a:lnTo>
                  <a:lnTo>
                    <a:pt x="118314" y="1023606"/>
                  </a:lnTo>
                  <a:lnTo>
                    <a:pt x="105394" y="1072721"/>
                  </a:lnTo>
                  <a:lnTo>
                    <a:pt x="93035" y="1124070"/>
                  </a:lnTo>
                  <a:lnTo>
                    <a:pt x="81275" y="1177504"/>
                  </a:lnTo>
                  <a:lnTo>
                    <a:pt x="70152" y="1232875"/>
                  </a:lnTo>
                  <a:lnTo>
                    <a:pt x="59704" y="1290033"/>
                  </a:lnTo>
                  <a:lnTo>
                    <a:pt x="49967" y="1348829"/>
                  </a:lnTo>
                  <a:lnTo>
                    <a:pt x="40979" y="1409115"/>
                  </a:lnTo>
                  <a:lnTo>
                    <a:pt x="32779" y="1470741"/>
                  </a:lnTo>
                  <a:lnTo>
                    <a:pt x="25402" y="1533559"/>
                  </a:lnTo>
                  <a:lnTo>
                    <a:pt x="18888" y="1597421"/>
                  </a:lnTo>
                  <a:lnTo>
                    <a:pt x="13273" y="1662176"/>
                  </a:lnTo>
                  <a:lnTo>
                    <a:pt x="8594" y="1727677"/>
                  </a:lnTo>
                  <a:lnTo>
                    <a:pt x="4890" y="1793774"/>
                  </a:lnTo>
                  <a:lnTo>
                    <a:pt x="2198" y="1860318"/>
                  </a:lnTo>
                  <a:lnTo>
                    <a:pt x="555" y="1927161"/>
                  </a:lnTo>
                  <a:lnTo>
                    <a:pt x="0" y="1994153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11646" y="2774441"/>
              <a:ext cx="1488440" cy="2030095"/>
            </a:xfrm>
            <a:custGeom>
              <a:avLst/>
              <a:gdLst/>
              <a:ahLst/>
              <a:cxnLst/>
              <a:rect l="l" t="t" r="r" b="b"/>
              <a:pathLst>
                <a:path w="1488440" h="2030095">
                  <a:moveTo>
                    <a:pt x="0" y="0"/>
                  </a:moveTo>
                  <a:lnTo>
                    <a:pt x="727" y="59266"/>
                  </a:lnTo>
                  <a:lnTo>
                    <a:pt x="2884" y="118454"/>
                  </a:lnTo>
                  <a:lnTo>
                    <a:pt x="6433" y="177486"/>
                  </a:lnTo>
                  <a:lnTo>
                    <a:pt x="11337" y="236284"/>
                  </a:lnTo>
                  <a:lnTo>
                    <a:pt x="17558" y="294769"/>
                  </a:lnTo>
                  <a:lnTo>
                    <a:pt x="25058" y="352865"/>
                  </a:lnTo>
                  <a:lnTo>
                    <a:pt x="33800" y="410493"/>
                  </a:lnTo>
                  <a:lnTo>
                    <a:pt x="43745" y="467574"/>
                  </a:lnTo>
                  <a:lnTo>
                    <a:pt x="54857" y="524032"/>
                  </a:lnTo>
                  <a:lnTo>
                    <a:pt x="67098" y="579788"/>
                  </a:lnTo>
                  <a:lnTo>
                    <a:pt x="80430" y="634765"/>
                  </a:lnTo>
                  <a:lnTo>
                    <a:pt x="94815" y="688884"/>
                  </a:lnTo>
                  <a:lnTo>
                    <a:pt x="110217" y="742067"/>
                  </a:lnTo>
                  <a:lnTo>
                    <a:pt x="126596" y="794237"/>
                  </a:lnTo>
                  <a:lnTo>
                    <a:pt x="143916" y="845315"/>
                  </a:lnTo>
                  <a:lnTo>
                    <a:pt x="162140" y="895225"/>
                  </a:lnTo>
                  <a:lnTo>
                    <a:pt x="181228" y="943887"/>
                  </a:lnTo>
                  <a:lnTo>
                    <a:pt x="201145" y="991223"/>
                  </a:lnTo>
                  <a:lnTo>
                    <a:pt x="221851" y="1037157"/>
                  </a:lnTo>
                  <a:lnTo>
                    <a:pt x="243310" y="1081610"/>
                  </a:lnTo>
                  <a:lnTo>
                    <a:pt x="265484" y="1124503"/>
                  </a:lnTo>
                  <a:lnTo>
                    <a:pt x="288335" y="1165760"/>
                  </a:lnTo>
                  <a:lnTo>
                    <a:pt x="311826" y="1205302"/>
                  </a:lnTo>
                  <a:lnTo>
                    <a:pt x="335919" y="1243051"/>
                  </a:lnTo>
                  <a:lnTo>
                    <a:pt x="360576" y="1278930"/>
                  </a:lnTo>
                  <a:lnTo>
                    <a:pt x="385760" y="1312860"/>
                  </a:lnTo>
                  <a:lnTo>
                    <a:pt x="411433" y="1344763"/>
                  </a:lnTo>
                  <a:lnTo>
                    <a:pt x="437557" y="1374562"/>
                  </a:lnTo>
                  <a:lnTo>
                    <a:pt x="464096" y="1402179"/>
                  </a:lnTo>
                  <a:lnTo>
                    <a:pt x="518264" y="1450553"/>
                  </a:lnTo>
                  <a:lnTo>
                    <a:pt x="573636" y="1489263"/>
                  </a:lnTo>
                  <a:lnTo>
                    <a:pt x="629911" y="1517684"/>
                  </a:lnTo>
                  <a:lnTo>
                    <a:pt x="686788" y="1535195"/>
                  </a:lnTo>
                  <a:lnTo>
                    <a:pt x="743965" y="1541170"/>
                  </a:lnTo>
                  <a:lnTo>
                    <a:pt x="797067" y="1542807"/>
                  </a:lnTo>
                  <a:lnTo>
                    <a:pt x="849928" y="1547611"/>
                  </a:lnTo>
                  <a:lnTo>
                    <a:pt x="902309" y="1555424"/>
                  </a:lnTo>
                  <a:lnTo>
                    <a:pt x="953969" y="1566089"/>
                  </a:lnTo>
                  <a:lnTo>
                    <a:pt x="1004665" y="1579446"/>
                  </a:lnTo>
                  <a:lnTo>
                    <a:pt x="1054157" y="1595336"/>
                  </a:lnTo>
                  <a:lnTo>
                    <a:pt x="1102204" y="1613603"/>
                  </a:lnTo>
                  <a:lnTo>
                    <a:pt x="1148565" y="1634087"/>
                  </a:lnTo>
                  <a:lnTo>
                    <a:pt x="1192998" y="1656630"/>
                  </a:lnTo>
                  <a:lnTo>
                    <a:pt x="1235262" y="1681074"/>
                  </a:lnTo>
                  <a:lnTo>
                    <a:pt x="1275116" y="1707260"/>
                  </a:lnTo>
                  <a:lnTo>
                    <a:pt x="1312320" y="1735029"/>
                  </a:lnTo>
                  <a:lnTo>
                    <a:pt x="1346631" y="1764224"/>
                  </a:lnTo>
                  <a:lnTo>
                    <a:pt x="1377808" y="1794686"/>
                  </a:lnTo>
                  <a:lnTo>
                    <a:pt x="1405611" y="1826257"/>
                  </a:lnTo>
                  <a:lnTo>
                    <a:pt x="1429799" y="1858778"/>
                  </a:lnTo>
                  <a:lnTo>
                    <a:pt x="1450129" y="1892091"/>
                  </a:lnTo>
                  <a:lnTo>
                    <a:pt x="1478255" y="1960459"/>
                  </a:lnTo>
                  <a:lnTo>
                    <a:pt x="1485567" y="1995198"/>
                  </a:lnTo>
                  <a:lnTo>
                    <a:pt x="1488058" y="2030095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59956" y="478662"/>
            <a:ext cx="10267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Arial"/>
                <a:cs typeface="Arial"/>
              </a:rPr>
              <a:t>Non-</a:t>
            </a:r>
            <a:r>
              <a:rPr sz="1600" b="1" spc="-10" dirty="0">
                <a:latin typeface="Arial"/>
                <a:cs typeface="Arial"/>
              </a:rPr>
              <a:t>linear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3507" y="240919"/>
            <a:ext cx="2827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29" dirty="0">
                <a:solidFill>
                  <a:srgbClr val="171616"/>
                </a:solidFill>
                <a:latin typeface="Gill Sans MT"/>
                <a:cs typeface="Gill Sans MT"/>
              </a:rPr>
              <a:t>Why</a:t>
            </a:r>
            <a:r>
              <a:rPr sz="2000" b="1" spc="-5" dirty="0">
                <a:solidFill>
                  <a:srgbClr val="171616"/>
                </a:solidFill>
                <a:latin typeface="Gill Sans MT"/>
                <a:cs typeface="Gill Sans MT"/>
              </a:rPr>
              <a:t> </a:t>
            </a:r>
            <a:r>
              <a:rPr sz="2000" b="1" dirty="0">
                <a:solidFill>
                  <a:srgbClr val="171616"/>
                </a:solidFill>
                <a:latin typeface="Gill Sans MT"/>
                <a:cs typeface="Gill Sans MT"/>
              </a:rPr>
              <a:t>use</a:t>
            </a:r>
            <a:r>
              <a:rPr sz="2000" b="1" spc="-25" dirty="0">
                <a:solidFill>
                  <a:srgbClr val="171616"/>
                </a:solidFill>
                <a:latin typeface="Gill Sans MT"/>
                <a:cs typeface="Gill Sans MT"/>
              </a:rPr>
              <a:t> </a:t>
            </a:r>
            <a:r>
              <a:rPr sz="2000" b="1" spc="-105" dirty="0">
                <a:solidFill>
                  <a:srgbClr val="171616"/>
                </a:solidFill>
                <a:latin typeface="Gill Sans MT"/>
                <a:cs typeface="Gill Sans MT"/>
              </a:rPr>
              <a:t>Deep</a:t>
            </a:r>
            <a:r>
              <a:rPr sz="2000" b="1" spc="-30" dirty="0">
                <a:solidFill>
                  <a:srgbClr val="171616"/>
                </a:solidFill>
                <a:latin typeface="Gill Sans MT"/>
                <a:cs typeface="Gill Sans MT"/>
              </a:rPr>
              <a:t> </a:t>
            </a:r>
            <a:r>
              <a:rPr sz="2000" b="1" spc="-10" dirty="0">
                <a:solidFill>
                  <a:srgbClr val="171616"/>
                </a:solidFill>
                <a:latin typeface="Gill Sans MT"/>
                <a:cs typeface="Gill Sans MT"/>
              </a:rPr>
              <a:t>Learning?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7172" y="988923"/>
            <a:ext cx="3441700" cy="146685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350"/>
              </a:spcBef>
              <a:buFont typeface="Times New Roman"/>
              <a:buChar char="●"/>
              <a:tabLst>
                <a:tab pos="266700" algn="l"/>
                <a:tab pos="267335" algn="l"/>
              </a:tabLst>
            </a:pPr>
            <a:r>
              <a:rPr sz="1400" spc="70" dirty="0">
                <a:solidFill>
                  <a:srgbClr val="434343"/>
                </a:solidFill>
                <a:latin typeface="Gill Sans MT"/>
                <a:cs typeface="Gill Sans MT"/>
              </a:rPr>
              <a:t>Real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 world</a:t>
            </a:r>
            <a:r>
              <a:rPr sz="1400" spc="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65" dirty="0">
                <a:solidFill>
                  <a:srgbClr val="434343"/>
                </a:solidFill>
                <a:latin typeface="Gill Sans MT"/>
                <a:cs typeface="Gill Sans MT"/>
              </a:rPr>
              <a:t>problems</a:t>
            </a:r>
            <a:r>
              <a:rPr sz="1400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are</a:t>
            </a:r>
            <a:r>
              <a:rPr sz="1400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55" dirty="0">
                <a:solidFill>
                  <a:srgbClr val="434343"/>
                </a:solidFill>
                <a:latin typeface="Gill Sans MT"/>
                <a:cs typeface="Gill Sans MT"/>
              </a:rPr>
              <a:t>complex</a:t>
            </a:r>
            <a:endParaRPr sz="1400">
              <a:latin typeface="Gill Sans MT"/>
              <a:cs typeface="Gill Sans MT"/>
            </a:endParaRPr>
          </a:p>
          <a:p>
            <a:pPr marL="266700" marR="5080" indent="-254635">
              <a:lnSpc>
                <a:spcPct val="114999"/>
              </a:lnSpc>
              <a:buFont typeface="Times New Roman"/>
              <a:buChar char="●"/>
              <a:tabLst>
                <a:tab pos="266700" algn="l"/>
                <a:tab pos="267335" algn="l"/>
              </a:tabLst>
            </a:pP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Neural</a:t>
            </a:r>
            <a:r>
              <a:rPr sz="1400" spc="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networks</a:t>
            </a:r>
            <a:r>
              <a:rPr sz="1400" spc="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85" dirty="0">
                <a:solidFill>
                  <a:srgbClr val="434343"/>
                </a:solidFill>
                <a:latin typeface="Gill Sans MT"/>
                <a:cs typeface="Gill Sans MT"/>
              </a:rPr>
              <a:t>have</a:t>
            </a:r>
            <a:r>
              <a:rPr sz="1400" spc="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the</a:t>
            </a:r>
            <a:r>
              <a:rPr sz="1400" spc="7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50" dirty="0">
                <a:solidFill>
                  <a:srgbClr val="434343"/>
                </a:solidFill>
                <a:latin typeface="Gill Sans MT"/>
                <a:cs typeface="Gill Sans MT"/>
              </a:rPr>
              <a:t>ability</a:t>
            </a:r>
            <a:r>
              <a:rPr sz="1400" spc="5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to</a:t>
            </a:r>
            <a:r>
              <a:rPr sz="1400" spc="8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-20" dirty="0">
                <a:solidFill>
                  <a:srgbClr val="434343"/>
                </a:solidFill>
                <a:latin typeface="Gill Sans MT"/>
                <a:cs typeface="Gill Sans MT"/>
              </a:rPr>
              <a:t>learn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non-linear</a:t>
            </a:r>
            <a:r>
              <a:rPr sz="1400" spc="6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100" dirty="0">
                <a:solidFill>
                  <a:srgbClr val="434343"/>
                </a:solidFill>
                <a:latin typeface="Gill Sans MT"/>
                <a:cs typeface="Gill Sans MT"/>
              </a:rPr>
              <a:t>and</a:t>
            </a:r>
            <a:r>
              <a:rPr sz="1400" spc="7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65" dirty="0">
                <a:solidFill>
                  <a:srgbClr val="434343"/>
                </a:solidFill>
                <a:latin typeface="Gill Sans MT"/>
                <a:cs typeface="Gill Sans MT"/>
              </a:rPr>
              <a:t>complex </a:t>
            </a:r>
            <a:r>
              <a:rPr sz="1400" spc="50" dirty="0">
                <a:solidFill>
                  <a:srgbClr val="434343"/>
                </a:solidFill>
                <a:latin typeface="Gill Sans MT"/>
                <a:cs typeface="Gill Sans MT"/>
              </a:rPr>
              <a:t>relationships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Gill Sans MT"/>
              <a:cs typeface="Gill Sans MT"/>
            </a:endParaRPr>
          </a:p>
          <a:p>
            <a:pPr marL="43815">
              <a:lnSpc>
                <a:spcPct val="100000"/>
              </a:lnSpc>
              <a:spcBef>
                <a:spcPts val="5"/>
              </a:spcBef>
            </a:pPr>
            <a:r>
              <a:rPr sz="1400" spc="75" dirty="0">
                <a:latin typeface="Gill Sans MT"/>
                <a:cs typeface="Gill Sans MT"/>
              </a:rPr>
              <a:t>Handson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-20" dirty="0">
                <a:latin typeface="Gill Sans MT"/>
                <a:cs typeface="Gill Sans MT"/>
              </a:rPr>
              <a:t>with:</a:t>
            </a:r>
            <a:endParaRPr sz="1400">
              <a:latin typeface="Gill Sans MT"/>
              <a:cs typeface="Gill Sans MT"/>
            </a:endParaRPr>
          </a:p>
          <a:p>
            <a:pPr marL="43815">
              <a:lnSpc>
                <a:spcPct val="100000"/>
              </a:lnSpc>
              <a:spcBef>
                <a:spcPts val="20"/>
              </a:spcBef>
            </a:pPr>
            <a:r>
              <a:rPr sz="11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10"/>
              </a:rPr>
              <a:t>https://playground.tensorflow.org/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12" y="1963673"/>
            <a:ext cx="4312285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525"/>
              </a:lnSpc>
              <a:spcBef>
                <a:spcPts val="100"/>
              </a:spcBef>
            </a:pPr>
            <a:r>
              <a:rPr sz="4800" spc="55" dirty="0">
                <a:solidFill>
                  <a:srgbClr val="D71E39"/>
                </a:solidFill>
              </a:rPr>
              <a:t>Deep</a:t>
            </a:r>
            <a:r>
              <a:rPr sz="4800" spc="-170" dirty="0">
                <a:solidFill>
                  <a:srgbClr val="D71E39"/>
                </a:solidFill>
              </a:rPr>
              <a:t> </a:t>
            </a:r>
            <a:r>
              <a:rPr sz="4800" spc="40" dirty="0">
                <a:solidFill>
                  <a:srgbClr val="D71E39"/>
                </a:solidFill>
              </a:rPr>
              <a:t>Learning</a:t>
            </a:r>
            <a:endParaRPr sz="4800"/>
          </a:p>
          <a:p>
            <a:pPr marL="38100">
              <a:lnSpc>
                <a:spcPts val="2645"/>
              </a:lnSpc>
            </a:pPr>
            <a:r>
              <a:rPr sz="2400" b="0" dirty="0">
                <a:solidFill>
                  <a:srgbClr val="1E2C3B"/>
                </a:solidFill>
                <a:latin typeface="Gill Sans MT"/>
                <a:cs typeface="Gill Sans MT"/>
              </a:rPr>
              <a:t>How</a:t>
            </a:r>
            <a:r>
              <a:rPr sz="2400" b="0" spc="-50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2400" b="0" dirty="0">
                <a:solidFill>
                  <a:srgbClr val="1E2C3B"/>
                </a:solidFill>
                <a:latin typeface="Gill Sans MT"/>
                <a:cs typeface="Gill Sans MT"/>
              </a:rPr>
              <a:t>it</a:t>
            </a:r>
            <a:r>
              <a:rPr sz="2400" b="0" spc="-30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2400" b="0" spc="60" dirty="0">
                <a:solidFill>
                  <a:srgbClr val="1E2C3B"/>
                </a:solidFill>
                <a:latin typeface="Gill Sans MT"/>
                <a:cs typeface="Gill Sans MT"/>
              </a:rPr>
              <a:t>works</a:t>
            </a:r>
            <a:r>
              <a:rPr sz="2400" b="0" spc="-45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2400" b="0" spc="85" dirty="0">
                <a:solidFill>
                  <a:srgbClr val="1E2C3B"/>
                </a:solidFill>
                <a:latin typeface="Gill Sans MT"/>
                <a:cs typeface="Gill Sans MT"/>
              </a:rPr>
              <a:t>in</a:t>
            </a:r>
            <a:r>
              <a:rPr sz="2400" b="0" spc="-30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2400" b="0" spc="130" dirty="0">
                <a:solidFill>
                  <a:srgbClr val="1E2C3B"/>
                </a:solidFill>
                <a:latin typeface="Gill Sans MT"/>
                <a:cs typeface="Gill Sans MT"/>
              </a:rPr>
              <a:t>general?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2379" y="2584704"/>
            <a:ext cx="236981" cy="76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160511" y="3253485"/>
            <a:ext cx="720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YaHei"/>
                <a:cs typeface="Microsoft YaHei"/>
              </a:rPr>
              <a:t>0.02 </a:t>
            </a:r>
            <a:r>
              <a:rPr sz="1400" spc="-25" dirty="0">
                <a:latin typeface="Microsoft YaHei"/>
                <a:cs typeface="Microsoft YaHei"/>
              </a:rPr>
              <a:t>Cat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4809" y="2378201"/>
            <a:ext cx="1033780" cy="337185"/>
          </a:xfrm>
          <a:prstGeom prst="rect">
            <a:avLst/>
          </a:prstGeom>
          <a:ln w="19050">
            <a:solidFill>
              <a:srgbClr val="FF990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670"/>
              </a:spcBef>
            </a:pPr>
            <a:r>
              <a:rPr sz="1400" dirty="0">
                <a:latin typeface="Microsoft YaHei"/>
                <a:cs typeface="Microsoft YaHei"/>
              </a:rPr>
              <a:t>0.98 </a:t>
            </a:r>
            <a:r>
              <a:rPr sz="1400" spc="-25" dirty="0">
                <a:latin typeface="Microsoft YaHei"/>
                <a:cs typeface="Microsoft YaHei"/>
              </a:rPr>
              <a:t>Dog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2795" y="1909572"/>
            <a:ext cx="7653020" cy="1965960"/>
            <a:chOff x="272795" y="1909572"/>
            <a:chExt cx="7653020" cy="1965960"/>
          </a:xfrm>
        </p:grpSpPr>
        <p:sp>
          <p:nvSpPr>
            <p:cNvPr id="6" name="object 6"/>
            <p:cNvSpPr/>
            <p:nvPr/>
          </p:nvSpPr>
          <p:spPr>
            <a:xfrm>
              <a:off x="2269235" y="2980944"/>
              <a:ext cx="706755" cy="76200"/>
            </a:xfrm>
            <a:custGeom>
              <a:avLst/>
              <a:gdLst/>
              <a:ahLst/>
              <a:cxnLst/>
              <a:rect l="l" t="t" r="r" b="b"/>
              <a:pathLst>
                <a:path w="706755" h="76200">
                  <a:moveTo>
                    <a:pt x="630046" y="0"/>
                  </a:moveTo>
                  <a:lnTo>
                    <a:pt x="630046" y="76200"/>
                  </a:lnTo>
                  <a:lnTo>
                    <a:pt x="693546" y="44450"/>
                  </a:lnTo>
                  <a:lnTo>
                    <a:pt x="642746" y="44450"/>
                  </a:lnTo>
                  <a:lnTo>
                    <a:pt x="642746" y="31750"/>
                  </a:lnTo>
                  <a:lnTo>
                    <a:pt x="693546" y="31750"/>
                  </a:lnTo>
                  <a:lnTo>
                    <a:pt x="630046" y="0"/>
                  </a:lnTo>
                  <a:close/>
                </a:path>
                <a:path w="706755" h="76200">
                  <a:moveTo>
                    <a:pt x="63004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30046" y="44450"/>
                  </a:lnTo>
                  <a:lnTo>
                    <a:pt x="630046" y="31750"/>
                  </a:lnTo>
                  <a:close/>
                </a:path>
                <a:path w="706755" h="76200">
                  <a:moveTo>
                    <a:pt x="693546" y="31750"/>
                  </a:moveTo>
                  <a:lnTo>
                    <a:pt x="642746" y="31750"/>
                  </a:lnTo>
                  <a:lnTo>
                    <a:pt x="642746" y="44450"/>
                  </a:lnTo>
                  <a:lnTo>
                    <a:pt x="693546" y="44450"/>
                  </a:lnTo>
                  <a:lnTo>
                    <a:pt x="706246" y="38100"/>
                  </a:lnTo>
                  <a:lnTo>
                    <a:pt x="693546" y="317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2007" y="2409444"/>
              <a:ext cx="848868" cy="12710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66031" y="2980944"/>
              <a:ext cx="706755" cy="76200"/>
            </a:xfrm>
            <a:custGeom>
              <a:avLst/>
              <a:gdLst/>
              <a:ahLst/>
              <a:cxnLst/>
              <a:rect l="l" t="t" r="r" b="b"/>
              <a:pathLst>
                <a:path w="706754" h="76200">
                  <a:moveTo>
                    <a:pt x="630046" y="0"/>
                  </a:moveTo>
                  <a:lnTo>
                    <a:pt x="630046" y="76200"/>
                  </a:lnTo>
                  <a:lnTo>
                    <a:pt x="693546" y="44450"/>
                  </a:lnTo>
                  <a:lnTo>
                    <a:pt x="642746" y="44450"/>
                  </a:lnTo>
                  <a:lnTo>
                    <a:pt x="642746" y="31750"/>
                  </a:lnTo>
                  <a:lnTo>
                    <a:pt x="693546" y="31750"/>
                  </a:lnTo>
                  <a:lnTo>
                    <a:pt x="630046" y="0"/>
                  </a:lnTo>
                  <a:close/>
                </a:path>
                <a:path w="706754" h="76200">
                  <a:moveTo>
                    <a:pt x="630046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30046" y="44450"/>
                  </a:lnTo>
                  <a:lnTo>
                    <a:pt x="630046" y="31750"/>
                  </a:lnTo>
                  <a:close/>
                </a:path>
                <a:path w="706754" h="76200">
                  <a:moveTo>
                    <a:pt x="693546" y="31750"/>
                  </a:moveTo>
                  <a:lnTo>
                    <a:pt x="642746" y="31750"/>
                  </a:lnTo>
                  <a:lnTo>
                    <a:pt x="642746" y="44450"/>
                  </a:lnTo>
                  <a:lnTo>
                    <a:pt x="693546" y="44450"/>
                  </a:lnTo>
                  <a:lnTo>
                    <a:pt x="706246" y="38100"/>
                  </a:lnTo>
                  <a:lnTo>
                    <a:pt x="693546" y="317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88579" y="3387852"/>
              <a:ext cx="236981" cy="762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8324" y="1909572"/>
              <a:ext cx="2580131" cy="19659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795" y="2353055"/>
              <a:ext cx="1996439" cy="133197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67308" y="539877"/>
            <a:ext cx="3433445" cy="640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solidFill>
                  <a:srgbClr val="1E2C3B"/>
                </a:solidFill>
                <a:latin typeface="Gill Sans MT"/>
                <a:cs typeface="Gill Sans MT"/>
              </a:rPr>
              <a:t>How</a:t>
            </a:r>
            <a:r>
              <a:rPr sz="1800" b="1" spc="-40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1800" b="1" spc="-25" dirty="0">
                <a:solidFill>
                  <a:srgbClr val="1E2C3B"/>
                </a:solidFill>
                <a:latin typeface="Gill Sans MT"/>
                <a:cs typeface="Gill Sans MT"/>
              </a:rPr>
              <a:t>deep</a:t>
            </a:r>
            <a:r>
              <a:rPr sz="1800" b="1" spc="-50" dirty="0">
                <a:solidFill>
                  <a:srgbClr val="1E2C3B"/>
                </a:solidFill>
                <a:latin typeface="Gill Sans MT"/>
                <a:cs typeface="Gill Sans MT"/>
              </a:rPr>
              <a:t> neural</a:t>
            </a:r>
            <a:r>
              <a:rPr sz="1800" b="1" spc="-30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1800" b="1" spc="-90" dirty="0">
                <a:solidFill>
                  <a:srgbClr val="1E2C3B"/>
                </a:solidFill>
                <a:latin typeface="Gill Sans MT"/>
                <a:cs typeface="Gill Sans MT"/>
              </a:rPr>
              <a:t>network</a:t>
            </a:r>
            <a:r>
              <a:rPr sz="1800" b="1" spc="-35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1800" b="1" spc="-10" dirty="0">
                <a:solidFill>
                  <a:srgbClr val="1E2C3B"/>
                </a:solidFill>
                <a:latin typeface="Gill Sans MT"/>
                <a:cs typeface="Gill Sans MT"/>
              </a:rPr>
              <a:t>works?</a:t>
            </a:r>
            <a:endParaRPr sz="1800">
              <a:latin typeface="Gill Sans MT"/>
              <a:cs typeface="Gill Sans MT"/>
            </a:endParaRPr>
          </a:p>
          <a:p>
            <a:pPr marL="38100">
              <a:lnSpc>
                <a:spcPct val="100000"/>
              </a:lnSpc>
              <a:spcBef>
                <a:spcPts val="1000"/>
              </a:spcBef>
            </a:pPr>
            <a:r>
              <a:rPr sz="1400" b="1" spc="-75" dirty="0">
                <a:solidFill>
                  <a:srgbClr val="444444"/>
                </a:solidFill>
                <a:latin typeface="Gill Sans MT"/>
                <a:cs typeface="Gill Sans MT"/>
              </a:rPr>
              <a:t>Deep</a:t>
            </a:r>
            <a:r>
              <a:rPr sz="1400" b="1" spc="-30" dirty="0">
                <a:solidFill>
                  <a:srgbClr val="444444"/>
                </a:solidFill>
                <a:latin typeface="Gill Sans MT"/>
                <a:cs typeface="Gill Sans MT"/>
              </a:rPr>
              <a:t> </a:t>
            </a:r>
            <a:r>
              <a:rPr sz="1400" b="1" spc="-35" dirty="0">
                <a:solidFill>
                  <a:srgbClr val="444444"/>
                </a:solidFill>
                <a:latin typeface="Gill Sans MT"/>
                <a:cs typeface="Gill Sans MT"/>
              </a:rPr>
              <a:t>Learning</a:t>
            </a:r>
            <a:r>
              <a:rPr sz="1400" b="1" spc="-40" dirty="0">
                <a:solidFill>
                  <a:srgbClr val="444444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44444"/>
                </a:solidFill>
                <a:latin typeface="Gill Sans MT"/>
                <a:cs typeface="Gill Sans MT"/>
              </a:rPr>
              <a:t>Architecture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0960"/>
            <a:chOff x="0" y="0"/>
            <a:chExt cx="9144000" cy="5140960"/>
          </a:xfrm>
        </p:grpSpPr>
        <p:sp>
          <p:nvSpPr>
            <p:cNvPr id="3" name="object 3"/>
            <p:cNvSpPr/>
            <p:nvPr/>
          </p:nvSpPr>
          <p:spPr>
            <a:xfrm>
              <a:off x="2269236" y="2980943"/>
              <a:ext cx="2503170" cy="76200"/>
            </a:xfrm>
            <a:custGeom>
              <a:avLst/>
              <a:gdLst/>
              <a:ahLst/>
              <a:cxnLst/>
              <a:rect l="l" t="t" r="r" b="b"/>
              <a:pathLst>
                <a:path w="2503170" h="76200">
                  <a:moveTo>
                    <a:pt x="706247" y="38100"/>
                  </a:moveTo>
                  <a:lnTo>
                    <a:pt x="693547" y="31750"/>
                  </a:lnTo>
                  <a:lnTo>
                    <a:pt x="630047" y="0"/>
                  </a:lnTo>
                  <a:lnTo>
                    <a:pt x="630047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630047" y="44450"/>
                  </a:lnTo>
                  <a:lnTo>
                    <a:pt x="630047" y="76200"/>
                  </a:lnTo>
                  <a:lnTo>
                    <a:pt x="693547" y="44450"/>
                  </a:lnTo>
                  <a:lnTo>
                    <a:pt x="706247" y="38100"/>
                  </a:lnTo>
                  <a:close/>
                </a:path>
                <a:path w="2503170" h="76200">
                  <a:moveTo>
                    <a:pt x="2503043" y="38100"/>
                  </a:moveTo>
                  <a:lnTo>
                    <a:pt x="2490343" y="31750"/>
                  </a:lnTo>
                  <a:lnTo>
                    <a:pt x="2426843" y="0"/>
                  </a:lnTo>
                  <a:lnTo>
                    <a:pt x="2426843" y="31750"/>
                  </a:lnTo>
                  <a:lnTo>
                    <a:pt x="1796796" y="31750"/>
                  </a:lnTo>
                  <a:lnTo>
                    <a:pt x="1796796" y="44450"/>
                  </a:lnTo>
                  <a:lnTo>
                    <a:pt x="2426843" y="44450"/>
                  </a:lnTo>
                  <a:lnTo>
                    <a:pt x="2426843" y="76200"/>
                  </a:lnTo>
                  <a:lnTo>
                    <a:pt x="2490343" y="44450"/>
                  </a:lnTo>
                  <a:lnTo>
                    <a:pt x="2503043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328" y="2421635"/>
              <a:ext cx="1793748" cy="11948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6768" y="2383535"/>
              <a:ext cx="848868" cy="12710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8324" y="1909572"/>
              <a:ext cx="2580131" cy="1965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12379" y="2584704"/>
              <a:ext cx="236981" cy="762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004809" y="3182873"/>
            <a:ext cx="943610" cy="335280"/>
          </a:xfrm>
          <a:prstGeom prst="rect">
            <a:avLst/>
          </a:prstGeom>
          <a:ln w="19050">
            <a:solidFill>
              <a:srgbClr val="FF9900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660"/>
              </a:spcBef>
            </a:pPr>
            <a:r>
              <a:rPr sz="1400" dirty="0">
                <a:latin typeface="Microsoft YaHei"/>
                <a:cs typeface="Microsoft YaHei"/>
              </a:rPr>
              <a:t>0.6</a:t>
            </a:r>
            <a:r>
              <a:rPr sz="1400" spc="-5" dirty="0">
                <a:latin typeface="Microsoft YaHei"/>
                <a:cs typeface="Microsoft YaHei"/>
              </a:rPr>
              <a:t> </a:t>
            </a:r>
            <a:r>
              <a:rPr sz="1400" spc="-25" dirty="0">
                <a:latin typeface="Microsoft YaHei"/>
                <a:cs typeface="Microsoft YaHei"/>
              </a:rPr>
              <a:t>Cat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9396" y="2450084"/>
            <a:ext cx="6934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YaHei"/>
                <a:cs typeface="Microsoft YaHei"/>
              </a:rPr>
              <a:t>0.4</a:t>
            </a:r>
            <a:r>
              <a:rPr sz="1400" spc="-5" dirty="0">
                <a:latin typeface="Microsoft YaHei"/>
                <a:cs typeface="Microsoft YaHei"/>
              </a:rPr>
              <a:t> </a:t>
            </a:r>
            <a:r>
              <a:rPr sz="1400" spc="-25" dirty="0">
                <a:latin typeface="Microsoft YaHei"/>
                <a:cs typeface="Microsoft YaHei"/>
              </a:rPr>
              <a:t>Dog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88580" y="3387852"/>
            <a:ext cx="236981" cy="762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4908" y="225975"/>
            <a:ext cx="3433445" cy="8020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b="1" spc="-140" dirty="0">
                <a:solidFill>
                  <a:srgbClr val="1E2C3B"/>
                </a:solidFill>
                <a:latin typeface="Gill Sans MT"/>
                <a:cs typeface="Gill Sans MT"/>
              </a:rPr>
              <a:t>How</a:t>
            </a:r>
            <a:r>
              <a:rPr sz="1800" b="1" spc="-40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1800" b="1" spc="-25" dirty="0">
                <a:solidFill>
                  <a:srgbClr val="1E2C3B"/>
                </a:solidFill>
                <a:latin typeface="Gill Sans MT"/>
                <a:cs typeface="Gill Sans MT"/>
              </a:rPr>
              <a:t>deep</a:t>
            </a:r>
            <a:r>
              <a:rPr sz="1800" b="1" spc="-50" dirty="0">
                <a:solidFill>
                  <a:srgbClr val="1E2C3B"/>
                </a:solidFill>
                <a:latin typeface="Gill Sans MT"/>
                <a:cs typeface="Gill Sans MT"/>
              </a:rPr>
              <a:t> neural</a:t>
            </a:r>
            <a:r>
              <a:rPr sz="1800" b="1" spc="-30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1800" b="1" spc="-90" dirty="0">
                <a:solidFill>
                  <a:srgbClr val="1E2C3B"/>
                </a:solidFill>
                <a:latin typeface="Gill Sans MT"/>
                <a:cs typeface="Gill Sans MT"/>
              </a:rPr>
              <a:t>network</a:t>
            </a:r>
            <a:r>
              <a:rPr sz="1800" b="1" spc="-35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1800" b="1" spc="-10" dirty="0">
                <a:solidFill>
                  <a:srgbClr val="1E2C3B"/>
                </a:solidFill>
                <a:latin typeface="Gill Sans MT"/>
                <a:cs typeface="Gill Sans MT"/>
              </a:rPr>
              <a:t>works?</a:t>
            </a:r>
            <a:endParaRPr sz="1800">
              <a:latin typeface="Gill Sans MT"/>
              <a:cs typeface="Gill Sans MT"/>
            </a:endParaRPr>
          </a:p>
          <a:p>
            <a:pPr marL="38100">
              <a:lnSpc>
                <a:spcPct val="100000"/>
              </a:lnSpc>
              <a:spcBef>
                <a:spcPts val="1000"/>
              </a:spcBef>
            </a:pPr>
            <a:r>
              <a:rPr sz="1400" b="1" spc="-75" dirty="0">
                <a:solidFill>
                  <a:srgbClr val="444444"/>
                </a:solidFill>
                <a:latin typeface="Gill Sans MT"/>
                <a:cs typeface="Gill Sans MT"/>
              </a:rPr>
              <a:t>Deep</a:t>
            </a:r>
            <a:r>
              <a:rPr sz="1400" b="1" spc="-30" dirty="0">
                <a:solidFill>
                  <a:srgbClr val="444444"/>
                </a:solidFill>
                <a:latin typeface="Gill Sans MT"/>
                <a:cs typeface="Gill Sans MT"/>
              </a:rPr>
              <a:t> </a:t>
            </a:r>
            <a:r>
              <a:rPr sz="1400" b="1" spc="-35" dirty="0">
                <a:solidFill>
                  <a:srgbClr val="444444"/>
                </a:solidFill>
                <a:latin typeface="Gill Sans MT"/>
                <a:cs typeface="Gill Sans MT"/>
              </a:rPr>
              <a:t>Learning </a:t>
            </a:r>
            <a:r>
              <a:rPr sz="1400" b="1" spc="-10" dirty="0">
                <a:solidFill>
                  <a:srgbClr val="444444"/>
                </a:solidFill>
                <a:latin typeface="Gill Sans MT"/>
                <a:cs typeface="Gill Sans MT"/>
              </a:rPr>
              <a:t>Architecture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12" y="1963673"/>
            <a:ext cx="5952490" cy="1750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spc="95" dirty="0">
                <a:solidFill>
                  <a:srgbClr val="D71E39"/>
                </a:solidFill>
              </a:rPr>
              <a:t>Feedforward</a:t>
            </a:r>
            <a:r>
              <a:rPr sz="4800" spc="-160" dirty="0">
                <a:solidFill>
                  <a:srgbClr val="D71E39"/>
                </a:solidFill>
              </a:rPr>
              <a:t> </a:t>
            </a:r>
            <a:r>
              <a:rPr sz="4800" spc="-10" dirty="0">
                <a:solidFill>
                  <a:srgbClr val="D71E39"/>
                </a:solidFill>
              </a:rPr>
              <a:t>Neural Network</a:t>
            </a:r>
            <a:endParaRPr sz="4800"/>
          </a:p>
          <a:p>
            <a:pPr marL="38100">
              <a:lnSpc>
                <a:spcPts val="2055"/>
              </a:lnSpc>
            </a:pPr>
            <a:r>
              <a:rPr sz="2400" b="0" spc="60" dirty="0">
                <a:solidFill>
                  <a:srgbClr val="1E2C3B"/>
                </a:solidFill>
                <a:latin typeface="Gill Sans MT"/>
                <a:cs typeface="Gill Sans MT"/>
              </a:rPr>
              <a:t>The</a:t>
            </a:r>
            <a:r>
              <a:rPr sz="2400" b="0" spc="-55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2400" b="0" spc="145" dirty="0">
                <a:solidFill>
                  <a:srgbClr val="1E2C3B"/>
                </a:solidFill>
                <a:latin typeface="Gill Sans MT"/>
                <a:cs typeface="Gill Sans MT"/>
              </a:rPr>
              <a:t>simplest</a:t>
            </a:r>
            <a:r>
              <a:rPr sz="2400" b="0" spc="-50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2400" b="0" spc="85" dirty="0">
                <a:solidFill>
                  <a:srgbClr val="1E2C3B"/>
                </a:solidFill>
                <a:latin typeface="Gill Sans MT"/>
                <a:cs typeface="Gill Sans MT"/>
              </a:rPr>
              <a:t>neural</a:t>
            </a:r>
            <a:r>
              <a:rPr sz="2400" b="0" spc="-55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2400" b="0" spc="-10" dirty="0">
                <a:solidFill>
                  <a:srgbClr val="1E2C3B"/>
                </a:solidFill>
                <a:latin typeface="Gill Sans MT"/>
                <a:cs typeface="Gill Sans MT"/>
              </a:rPr>
              <a:t>network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1692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>
                <a:solidFill>
                  <a:srgbClr val="171616"/>
                </a:solidFill>
              </a:rPr>
              <a:t>Training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10" dirty="0">
                <a:solidFill>
                  <a:srgbClr val="171616"/>
                </a:solidFill>
              </a:rPr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792" y="1310132"/>
            <a:ext cx="5721985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05"/>
              </a:spcBef>
              <a:tabLst>
                <a:tab pos="469900" algn="l"/>
              </a:tabLst>
            </a:pPr>
            <a:r>
              <a:rPr sz="1400" spc="45" dirty="0">
                <a:latin typeface="Gill Sans MT"/>
                <a:cs typeface="Gill Sans MT"/>
              </a:rPr>
              <a:t>1.</a:t>
            </a:r>
            <a:r>
              <a:rPr sz="1400" dirty="0">
                <a:latin typeface="Gill Sans MT"/>
                <a:cs typeface="Gill Sans MT"/>
              </a:rPr>
              <a:t>	</a:t>
            </a:r>
            <a:r>
              <a:rPr sz="1400" spc="50" dirty="0">
                <a:latin typeface="Gill Sans MT"/>
                <a:cs typeface="Gill Sans MT"/>
              </a:rPr>
              <a:t>Initialize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parameters</a:t>
            </a:r>
            <a:r>
              <a:rPr sz="1400" spc="-7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(weights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and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biases)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spc="55" dirty="0">
                <a:latin typeface="Gill Sans MT"/>
                <a:cs typeface="Gill Sans MT"/>
              </a:rPr>
              <a:t>Training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loop:</a:t>
            </a:r>
            <a:endParaRPr sz="1400">
              <a:latin typeface="Gill Sans MT"/>
              <a:cs typeface="Gill Sans MT"/>
            </a:endParaRPr>
          </a:p>
          <a:p>
            <a:pPr marL="316865" marR="3589020" indent="-317500" algn="r">
              <a:lnSpc>
                <a:spcPct val="100000"/>
              </a:lnSpc>
              <a:buAutoNum type="arabicPeriod"/>
              <a:tabLst>
                <a:tab pos="316865" algn="l"/>
                <a:tab pos="317500" algn="l"/>
              </a:tabLst>
            </a:pPr>
            <a:r>
              <a:rPr sz="1400" dirty="0">
                <a:latin typeface="Gill Sans MT"/>
                <a:cs typeface="Gill Sans MT"/>
              </a:rPr>
              <a:t>Forward</a:t>
            </a:r>
            <a:r>
              <a:rPr sz="1400" spc="18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propagation</a:t>
            </a:r>
            <a:endParaRPr sz="1400">
              <a:latin typeface="Gill Sans MT"/>
              <a:cs typeface="Gill Sans MT"/>
            </a:endParaRPr>
          </a:p>
          <a:p>
            <a:pPr marL="316865" marR="3584575" lvl="1" indent="-317500" algn="r">
              <a:lnSpc>
                <a:spcPct val="100000"/>
              </a:lnSpc>
              <a:buAutoNum type="alphaLcPeriod"/>
              <a:tabLst>
                <a:tab pos="316865" algn="l"/>
                <a:tab pos="317500" algn="l"/>
              </a:tabLst>
            </a:pPr>
            <a:r>
              <a:rPr sz="1400" dirty="0">
                <a:latin typeface="Gill Sans MT"/>
                <a:cs typeface="Gill Sans MT"/>
              </a:rPr>
              <a:t>Get</a:t>
            </a:r>
            <a:r>
              <a:rPr sz="1400" spc="-90" dirty="0">
                <a:latin typeface="Gill Sans MT"/>
                <a:cs typeface="Gill Sans MT"/>
              </a:rPr>
              <a:t> </a:t>
            </a:r>
            <a:r>
              <a:rPr sz="1400" spc="35" dirty="0">
                <a:latin typeface="Gill Sans MT"/>
                <a:cs typeface="Gill Sans MT"/>
              </a:rPr>
              <a:t>predictions</a:t>
            </a:r>
            <a:endParaRPr sz="1400">
              <a:latin typeface="Gill Sans MT"/>
              <a:cs typeface="Gill Sans MT"/>
            </a:endParaRPr>
          </a:p>
          <a:p>
            <a:pPr marL="469900" indent="-3175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1400" dirty="0">
                <a:latin typeface="Gill Sans MT"/>
                <a:cs typeface="Gill Sans MT"/>
              </a:rPr>
              <a:t>Compute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loss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(Find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difference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between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labels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and</a:t>
            </a:r>
            <a:r>
              <a:rPr sz="1400" spc="10" dirty="0">
                <a:latin typeface="Gill Sans MT"/>
                <a:cs typeface="Gill Sans MT"/>
              </a:rPr>
              <a:t> </a:t>
            </a:r>
            <a:r>
              <a:rPr sz="1400" spc="35" dirty="0">
                <a:latin typeface="Gill Sans MT"/>
                <a:cs typeface="Gill Sans MT"/>
              </a:rPr>
              <a:t>predictions)</a:t>
            </a:r>
            <a:endParaRPr sz="1400">
              <a:latin typeface="Gill Sans MT"/>
              <a:cs typeface="Gill Sans MT"/>
            </a:endParaRPr>
          </a:p>
          <a:p>
            <a:pPr marL="469900" indent="-3175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sz="1400" spc="70" dirty="0">
                <a:latin typeface="Gill Sans MT"/>
                <a:cs typeface="Gill Sans MT"/>
              </a:rPr>
              <a:t>Backward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propagation</a:t>
            </a:r>
            <a:endParaRPr sz="1400">
              <a:latin typeface="Gill Sans MT"/>
              <a:cs typeface="Gill Sans MT"/>
            </a:endParaRPr>
          </a:p>
          <a:p>
            <a:pPr marL="927100" lvl="1" indent="-317500">
              <a:lnSpc>
                <a:spcPct val="100000"/>
              </a:lnSpc>
              <a:buAutoNum type="alphaLcPeriod"/>
              <a:tabLst>
                <a:tab pos="927100" algn="l"/>
                <a:tab pos="927735" algn="l"/>
              </a:tabLst>
            </a:pPr>
            <a:r>
              <a:rPr sz="1400" dirty="0">
                <a:latin typeface="Gill Sans MT"/>
                <a:cs typeface="Gill Sans MT"/>
              </a:rPr>
              <a:t>Compute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gradient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 loss</a:t>
            </a:r>
            <a:endParaRPr sz="1400">
              <a:latin typeface="Gill Sans MT"/>
              <a:cs typeface="Gill Sans MT"/>
            </a:endParaRPr>
          </a:p>
          <a:p>
            <a:pPr marL="927100" lvl="1" indent="-317500">
              <a:lnSpc>
                <a:spcPct val="100000"/>
              </a:lnSpc>
              <a:buAutoNum type="alphaLcPeriod"/>
              <a:tabLst>
                <a:tab pos="927100" algn="l"/>
                <a:tab pos="927735" algn="l"/>
              </a:tabLst>
            </a:pPr>
            <a:r>
              <a:rPr sz="1400" dirty="0">
                <a:latin typeface="Gill Sans MT"/>
                <a:cs typeface="Gill Sans MT"/>
              </a:rPr>
              <a:t>Update</a:t>
            </a:r>
            <a:r>
              <a:rPr sz="1400" spc="22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parameters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4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spc="65" dirty="0">
                <a:latin typeface="Gill Sans MT"/>
                <a:cs typeface="Gill Sans MT"/>
              </a:rPr>
              <a:t>Repeat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until</a:t>
            </a:r>
            <a:r>
              <a:rPr sz="1400" spc="5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neural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network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converges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16929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>
                <a:solidFill>
                  <a:srgbClr val="171616"/>
                </a:solidFill>
              </a:rPr>
              <a:t>Training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10" dirty="0">
                <a:solidFill>
                  <a:srgbClr val="171616"/>
                </a:solidFill>
              </a:rPr>
              <a:t>Steps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1700" y="1306067"/>
            <a:ext cx="5146548" cy="34579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671" y="850391"/>
            <a:ext cx="7150481" cy="20345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2687" y="2936748"/>
            <a:ext cx="7278623" cy="1638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5907" y="298195"/>
            <a:ext cx="3213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171616"/>
                </a:solidFill>
              </a:rPr>
              <a:t>2</a:t>
            </a:r>
            <a:r>
              <a:rPr spc="35" dirty="0">
                <a:solidFill>
                  <a:srgbClr val="171616"/>
                </a:solidFill>
              </a:rPr>
              <a:t> </a:t>
            </a:r>
            <a:r>
              <a:rPr dirty="0">
                <a:solidFill>
                  <a:srgbClr val="171616"/>
                </a:solidFill>
              </a:rPr>
              <a:t>Phases</a:t>
            </a:r>
            <a:r>
              <a:rPr spc="20" dirty="0">
                <a:solidFill>
                  <a:srgbClr val="171616"/>
                </a:solidFill>
              </a:rPr>
              <a:t> </a:t>
            </a:r>
            <a:r>
              <a:rPr dirty="0">
                <a:solidFill>
                  <a:srgbClr val="171616"/>
                </a:solidFill>
              </a:rPr>
              <a:t>of</a:t>
            </a:r>
            <a:r>
              <a:rPr spc="25" dirty="0">
                <a:solidFill>
                  <a:srgbClr val="171616"/>
                </a:solidFill>
              </a:rPr>
              <a:t> </a:t>
            </a:r>
            <a:r>
              <a:rPr spc="-100" dirty="0">
                <a:solidFill>
                  <a:srgbClr val="171616"/>
                </a:solidFill>
              </a:rPr>
              <a:t>Neural</a:t>
            </a:r>
            <a:r>
              <a:rPr spc="15" dirty="0">
                <a:solidFill>
                  <a:srgbClr val="171616"/>
                </a:solidFill>
              </a:rPr>
              <a:t> </a:t>
            </a:r>
            <a:r>
              <a:rPr spc="-95" dirty="0">
                <a:solidFill>
                  <a:srgbClr val="171616"/>
                </a:solidFill>
              </a:rPr>
              <a:t>Network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65350" y="4689144"/>
            <a:ext cx="45256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70" dirty="0">
                <a:latin typeface="Gill Sans MT"/>
                <a:cs typeface="Gill Sans MT"/>
              </a:rPr>
              <a:t>Classification</a:t>
            </a:r>
            <a:r>
              <a:rPr sz="1400" spc="10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scenario</a:t>
            </a:r>
            <a:r>
              <a:rPr sz="1400" spc="10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illustrated</a:t>
            </a:r>
            <a:r>
              <a:rPr sz="1400" spc="8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for</a:t>
            </a:r>
            <a:r>
              <a:rPr sz="1400" spc="90" dirty="0">
                <a:latin typeface="Gill Sans MT"/>
                <a:cs typeface="Gill Sans MT"/>
              </a:rPr>
              <a:t> </a:t>
            </a:r>
            <a:r>
              <a:rPr sz="1400" spc="110" dirty="0">
                <a:latin typeface="Gill Sans MT"/>
                <a:cs typeface="Gill Sans MT"/>
              </a:rPr>
              <a:t>easy</a:t>
            </a:r>
            <a:r>
              <a:rPr sz="1400" spc="9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understanding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12" y="1880361"/>
            <a:ext cx="7523480" cy="12477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4800" spc="-10" dirty="0">
                <a:solidFill>
                  <a:srgbClr val="D71E39"/>
                </a:solidFill>
              </a:rPr>
              <a:t>Training</a:t>
            </a:r>
            <a:r>
              <a:rPr sz="4800" spc="-229" dirty="0">
                <a:solidFill>
                  <a:srgbClr val="D71E39"/>
                </a:solidFill>
              </a:rPr>
              <a:t> </a:t>
            </a:r>
            <a:r>
              <a:rPr sz="4800" spc="200" dirty="0">
                <a:solidFill>
                  <a:srgbClr val="D71E39"/>
                </a:solidFill>
              </a:rPr>
              <a:t>a</a:t>
            </a:r>
            <a:r>
              <a:rPr sz="4800" spc="-250" dirty="0">
                <a:solidFill>
                  <a:srgbClr val="D71E39"/>
                </a:solidFill>
              </a:rPr>
              <a:t> </a:t>
            </a:r>
            <a:r>
              <a:rPr sz="4800" spc="100" dirty="0">
                <a:solidFill>
                  <a:srgbClr val="D71E39"/>
                </a:solidFill>
              </a:rPr>
              <a:t>neural</a:t>
            </a:r>
            <a:r>
              <a:rPr sz="4800" spc="-245" dirty="0">
                <a:solidFill>
                  <a:srgbClr val="D71E39"/>
                </a:solidFill>
              </a:rPr>
              <a:t> </a:t>
            </a:r>
            <a:r>
              <a:rPr sz="4800" spc="-10" dirty="0">
                <a:solidFill>
                  <a:srgbClr val="D71E39"/>
                </a:solidFill>
              </a:rPr>
              <a:t>network</a:t>
            </a:r>
            <a:endParaRPr sz="4800"/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2400" b="0" spc="60" dirty="0">
                <a:solidFill>
                  <a:srgbClr val="1E2C3B"/>
                </a:solidFill>
                <a:latin typeface="Gill Sans MT"/>
                <a:cs typeface="Gill Sans MT"/>
              </a:rPr>
              <a:t>Forward</a:t>
            </a:r>
            <a:r>
              <a:rPr sz="2400" b="0" spc="-85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2400" b="0" spc="114" dirty="0">
                <a:solidFill>
                  <a:srgbClr val="1E2C3B"/>
                </a:solidFill>
                <a:latin typeface="Gill Sans MT"/>
                <a:cs typeface="Gill Sans MT"/>
              </a:rPr>
              <a:t>Propagation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92964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>
                <a:solidFill>
                  <a:srgbClr val="171616"/>
                </a:solidFill>
              </a:rPr>
              <a:t>Content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65251" y="1526158"/>
            <a:ext cx="4612005" cy="213360"/>
            <a:chOff x="665251" y="1526158"/>
            <a:chExt cx="4612005" cy="213360"/>
          </a:xfrm>
        </p:grpSpPr>
        <p:sp>
          <p:nvSpPr>
            <p:cNvPr id="4" name="object 4"/>
            <p:cNvSpPr/>
            <p:nvPr/>
          </p:nvSpPr>
          <p:spPr>
            <a:xfrm>
              <a:off x="4801362" y="1526158"/>
              <a:ext cx="44450" cy="213360"/>
            </a:xfrm>
            <a:custGeom>
              <a:avLst/>
              <a:gdLst/>
              <a:ahLst/>
              <a:cxnLst/>
              <a:rect l="l" t="t" r="r" b="b"/>
              <a:pathLst>
                <a:path w="44450" h="213360">
                  <a:moveTo>
                    <a:pt x="44196" y="0"/>
                  </a:moveTo>
                  <a:lnTo>
                    <a:pt x="0" y="0"/>
                  </a:lnTo>
                  <a:lnTo>
                    <a:pt x="0" y="213360"/>
                  </a:lnTo>
                  <a:lnTo>
                    <a:pt x="44196" y="213360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5251" y="1709038"/>
              <a:ext cx="4612005" cy="9525"/>
            </a:xfrm>
            <a:custGeom>
              <a:avLst/>
              <a:gdLst/>
              <a:ahLst/>
              <a:cxnLst/>
              <a:rect l="l" t="t" r="r" b="b"/>
              <a:pathLst>
                <a:path w="4612005" h="9525">
                  <a:moveTo>
                    <a:pt x="4611598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4611598" y="9144"/>
                  </a:lnTo>
                  <a:lnTo>
                    <a:pt x="46115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52678" y="945260"/>
            <a:ext cx="5991860" cy="2101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58900">
              <a:lnSpc>
                <a:spcPct val="229999"/>
              </a:lnSpc>
              <a:spcBef>
                <a:spcPts val="65"/>
              </a:spcBef>
            </a:pPr>
            <a:r>
              <a:rPr lang="en-MY" sz="1400" b="1" spc="-50" dirty="0">
                <a:latin typeface="Gill Sans MT"/>
                <a:cs typeface="Gill Sans MT"/>
              </a:rPr>
              <a:t>I</a:t>
            </a:r>
            <a:r>
              <a:rPr sz="1400" b="1" spc="-50" dirty="0" err="1">
                <a:latin typeface="Gill Sans MT"/>
                <a:cs typeface="Gill Sans MT"/>
              </a:rPr>
              <a:t>ntroduction</a:t>
            </a:r>
            <a:r>
              <a:rPr sz="1400" b="1" spc="-45" dirty="0">
                <a:latin typeface="Gill Sans MT"/>
                <a:cs typeface="Gill Sans MT"/>
              </a:rPr>
              <a:t> </a:t>
            </a:r>
            <a:r>
              <a:rPr sz="1400" b="1" spc="-75" dirty="0">
                <a:latin typeface="Gill Sans MT"/>
                <a:cs typeface="Gill Sans MT"/>
              </a:rPr>
              <a:t>to</a:t>
            </a:r>
            <a:r>
              <a:rPr sz="1400" b="1" spc="-45" dirty="0">
                <a:latin typeface="Gill Sans MT"/>
                <a:cs typeface="Gill Sans MT"/>
              </a:rPr>
              <a:t> </a:t>
            </a:r>
            <a:r>
              <a:rPr sz="1400" b="1" spc="-75" dirty="0">
                <a:latin typeface="Gill Sans MT"/>
                <a:cs typeface="Gill Sans MT"/>
              </a:rPr>
              <a:t>Deep</a:t>
            </a:r>
            <a:r>
              <a:rPr sz="1400" b="1" spc="-15" dirty="0">
                <a:latin typeface="Gill Sans MT"/>
                <a:cs typeface="Gill Sans MT"/>
              </a:rPr>
              <a:t> </a:t>
            </a:r>
            <a:r>
              <a:rPr sz="1400" b="1" spc="-35" dirty="0">
                <a:latin typeface="Gill Sans MT"/>
                <a:cs typeface="Gill Sans MT"/>
              </a:rPr>
              <a:t>Learning</a:t>
            </a:r>
            <a:r>
              <a:rPr sz="1400" b="1" spc="-20" dirty="0">
                <a:latin typeface="Gill Sans MT"/>
                <a:cs typeface="Gill Sans MT"/>
              </a:rPr>
              <a:t> </a:t>
            </a:r>
            <a:endParaRPr lang="en-US" sz="1400" b="1" spc="-20" dirty="0">
              <a:latin typeface="Gill Sans MT"/>
              <a:cs typeface="Gill Sans MT"/>
            </a:endParaRPr>
          </a:p>
          <a:p>
            <a:pPr marL="12700" marR="1358900">
              <a:lnSpc>
                <a:spcPct val="229999"/>
              </a:lnSpc>
              <a:spcBef>
                <a:spcPts val="65"/>
              </a:spcBef>
            </a:pPr>
            <a:r>
              <a:rPr sz="1400" b="1" spc="-10" dirty="0">
                <a:latin typeface="Gill Sans MT"/>
                <a:cs typeface="Gill Sans MT"/>
              </a:rPr>
              <a:t>Theory</a:t>
            </a:r>
            <a:endParaRPr sz="1400" dirty="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dirty="0">
                <a:latin typeface="Gill Sans MT"/>
                <a:cs typeface="Gill Sans MT"/>
              </a:rPr>
              <a:t>Introduction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65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Machine</a:t>
            </a:r>
            <a:r>
              <a:rPr sz="1400" spc="55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Learning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&amp;</a:t>
            </a:r>
            <a:r>
              <a:rPr sz="1400" spc="6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Deep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Learning</a:t>
            </a:r>
            <a:endParaRPr sz="1400" dirty="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90" dirty="0">
                <a:latin typeface="Gill Sans MT"/>
                <a:cs typeface="Gill Sans MT"/>
              </a:rPr>
              <a:t>Fundamentals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Machine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Learning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&amp;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Deep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Learning</a:t>
            </a:r>
            <a:endParaRPr sz="1400" dirty="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50" dirty="0">
                <a:latin typeface="Gill Sans MT"/>
                <a:cs typeface="Gill Sans MT"/>
              </a:rPr>
              <a:t>Feedforward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Neural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Network</a:t>
            </a:r>
            <a:endParaRPr lang="en-US" sz="1400" spc="-10" dirty="0">
              <a:latin typeface="Gill Sans MT"/>
              <a:cs typeface="Gill Sans MT"/>
            </a:endParaRPr>
          </a:p>
          <a:p>
            <a:pPr marL="355600" indent="-254635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54965" algn="l"/>
                <a:tab pos="355600" algn="l"/>
              </a:tabLst>
            </a:pPr>
            <a:endParaRPr sz="185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33083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>
                <a:solidFill>
                  <a:srgbClr val="171616"/>
                </a:solidFill>
              </a:rPr>
              <a:t>Feedforward</a:t>
            </a:r>
            <a:r>
              <a:rPr spc="-55" dirty="0">
                <a:solidFill>
                  <a:srgbClr val="171616"/>
                </a:solidFill>
              </a:rPr>
              <a:t> </a:t>
            </a:r>
            <a:r>
              <a:rPr spc="-100" dirty="0">
                <a:solidFill>
                  <a:srgbClr val="171616"/>
                </a:solidFill>
              </a:rPr>
              <a:t>Neural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90" dirty="0">
                <a:solidFill>
                  <a:srgbClr val="171616"/>
                </a:solidFill>
              </a:rPr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1108" y="924534"/>
            <a:ext cx="4513580" cy="12528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350"/>
              </a:spcBef>
              <a:buFont typeface="Times New Roman"/>
              <a:buChar char="●"/>
              <a:tabLst>
                <a:tab pos="266700" algn="l"/>
                <a:tab pos="267335" algn="l"/>
              </a:tabLst>
            </a:pPr>
            <a:r>
              <a:rPr sz="1400" b="1" spc="-10" dirty="0">
                <a:latin typeface="Gill Sans MT"/>
                <a:cs typeface="Gill Sans MT"/>
              </a:rPr>
              <a:t>Most</a:t>
            </a:r>
            <a:r>
              <a:rPr sz="1400" b="1" spc="-35" dirty="0">
                <a:latin typeface="Gill Sans MT"/>
                <a:cs typeface="Gill Sans MT"/>
              </a:rPr>
              <a:t> </a:t>
            </a:r>
            <a:r>
              <a:rPr sz="1400" b="1" spc="-20" dirty="0">
                <a:latin typeface="Gill Sans MT"/>
                <a:cs typeface="Gill Sans MT"/>
              </a:rPr>
              <a:t>typical</a:t>
            </a:r>
            <a:r>
              <a:rPr sz="1400" b="1" spc="-55" dirty="0">
                <a:latin typeface="Gill Sans MT"/>
                <a:cs typeface="Gill Sans MT"/>
              </a:rPr>
              <a:t> </a:t>
            </a:r>
            <a:r>
              <a:rPr sz="1400" b="1" spc="-70" dirty="0">
                <a:latin typeface="Gill Sans MT"/>
                <a:cs typeface="Gill Sans MT"/>
              </a:rPr>
              <a:t>form</a:t>
            </a:r>
            <a:r>
              <a:rPr sz="1400" b="1" spc="-45" dirty="0">
                <a:latin typeface="Gill Sans MT"/>
                <a:cs typeface="Gill Sans MT"/>
              </a:rPr>
              <a:t> </a:t>
            </a:r>
            <a:r>
              <a:rPr sz="1400" b="1" dirty="0">
                <a:latin typeface="Gill Sans MT"/>
                <a:cs typeface="Gill Sans MT"/>
              </a:rPr>
              <a:t>of</a:t>
            </a:r>
            <a:r>
              <a:rPr sz="1400" b="1" spc="-35" dirty="0">
                <a:latin typeface="Gill Sans MT"/>
                <a:cs typeface="Gill Sans MT"/>
              </a:rPr>
              <a:t> </a:t>
            </a:r>
            <a:r>
              <a:rPr sz="1400" b="1" spc="-30" dirty="0">
                <a:latin typeface="Gill Sans MT"/>
                <a:cs typeface="Gill Sans MT"/>
              </a:rPr>
              <a:t>neural </a:t>
            </a:r>
            <a:r>
              <a:rPr sz="1400" b="1" spc="-40" dirty="0">
                <a:latin typeface="Gill Sans MT"/>
                <a:cs typeface="Gill Sans MT"/>
              </a:rPr>
              <a:t>networks</a:t>
            </a:r>
            <a:r>
              <a:rPr sz="1400" b="1" spc="-50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model</a:t>
            </a:r>
            <a:endParaRPr sz="1400">
              <a:latin typeface="Gill Sans MT"/>
              <a:cs typeface="Gill Sans MT"/>
            </a:endParaRPr>
          </a:p>
          <a:p>
            <a:pPr marL="266700" indent="-254635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266700" algn="l"/>
                <a:tab pos="267335" algn="l"/>
              </a:tabLst>
            </a:pPr>
            <a:r>
              <a:rPr sz="1400" spc="105" dirty="0">
                <a:latin typeface="Gill Sans MT"/>
                <a:cs typeface="Gill Sans MT"/>
              </a:rPr>
              <a:t>Each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node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is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fully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connected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all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nodes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next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layer</a:t>
            </a:r>
            <a:endParaRPr sz="1400">
              <a:latin typeface="Gill Sans MT"/>
              <a:cs typeface="Gill Sans MT"/>
            </a:endParaRPr>
          </a:p>
          <a:p>
            <a:pPr marL="266700" indent="-254635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266700" algn="l"/>
                <a:tab pos="267335" algn="l"/>
              </a:tabLst>
            </a:pPr>
            <a:r>
              <a:rPr sz="1400" spc="80" dirty="0">
                <a:latin typeface="Gill Sans MT"/>
                <a:cs typeface="Gill Sans MT"/>
              </a:rPr>
              <a:t>Final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output</a:t>
            </a:r>
            <a:r>
              <a:rPr sz="1400" spc="50" dirty="0">
                <a:latin typeface="Gill Sans MT"/>
                <a:cs typeface="Gill Sans MT"/>
              </a:rPr>
              <a:t> </a:t>
            </a:r>
            <a:r>
              <a:rPr sz="1400" spc="120" dirty="0">
                <a:latin typeface="Gill Sans MT"/>
                <a:cs typeface="Gill Sans MT"/>
              </a:rPr>
              <a:t>may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be</a:t>
            </a:r>
            <a:endParaRPr sz="1400">
              <a:latin typeface="Gill Sans MT"/>
              <a:cs typeface="Gill Sans MT"/>
            </a:endParaRPr>
          </a:p>
          <a:p>
            <a:pPr marL="609600" lvl="1" indent="-254635">
              <a:lnSpc>
                <a:spcPct val="100000"/>
              </a:lnSpc>
              <a:spcBef>
                <a:spcPts val="254"/>
              </a:spcBef>
              <a:buFont typeface="Times New Roman"/>
              <a:buChar char="○"/>
              <a:tabLst>
                <a:tab pos="609600" algn="l"/>
                <a:tab pos="610235" algn="l"/>
              </a:tabLst>
            </a:pPr>
            <a:r>
              <a:rPr sz="1400" dirty="0">
                <a:latin typeface="Gill Sans MT"/>
                <a:cs typeface="Gill Sans MT"/>
              </a:rPr>
              <a:t>real-</a:t>
            </a:r>
            <a:r>
              <a:rPr sz="1400" spc="75" dirty="0">
                <a:latin typeface="Gill Sans MT"/>
                <a:cs typeface="Gill Sans MT"/>
              </a:rPr>
              <a:t>valued</a:t>
            </a:r>
            <a:r>
              <a:rPr sz="1400" spc="8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output</a:t>
            </a:r>
            <a:r>
              <a:rPr sz="1400" spc="120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(regression)</a:t>
            </a:r>
            <a:endParaRPr sz="1400">
              <a:latin typeface="Gill Sans MT"/>
              <a:cs typeface="Gill Sans MT"/>
            </a:endParaRPr>
          </a:p>
          <a:p>
            <a:pPr marL="609600" lvl="1" indent="-254635">
              <a:lnSpc>
                <a:spcPct val="100000"/>
              </a:lnSpc>
              <a:spcBef>
                <a:spcPts val="250"/>
              </a:spcBef>
              <a:buFont typeface="Times New Roman"/>
              <a:buChar char="○"/>
              <a:tabLst>
                <a:tab pos="609600" algn="l"/>
                <a:tab pos="610235" algn="l"/>
              </a:tabLst>
            </a:pPr>
            <a:r>
              <a:rPr sz="1400" spc="160" dirty="0">
                <a:latin typeface="Gill Sans MT"/>
                <a:cs typeface="Gill Sans MT"/>
              </a:rPr>
              <a:t>a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set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probabilities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(classification)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0483" y="2243327"/>
            <a:ext cx="2923032" cy="25801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71394" y="4861052"/>
            <a:ext cx="36036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Fully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connected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multi-</a:t>
            </a:r>
            <a:r>
              <a:rPr sz="1100" dirty="0">
                <a:latin typeface="Arial"/>
                <a:cs typeface="Arial"/>
              </a:rPr>
              <a:t>layer</a:t>
            </a:r>
            <a:r>
              <a:rPr sz="1100" spc="-10" dirty="0">
                <a:latin typeface="Arial"/>
                <a:cs typeface="Arial"/>
              </a:rPr>
              <a:t> feed-forward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network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topology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352" y="941127"/>
            <a:ext cx="5687695" cy="76263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355"/>
              </a:spcBef>
              <a:buFont typeface="Times New Roman"/>
              <a:buChar char="●"/>
              <a:tabLst>
                <a:tab pos="266700" algn="l"/>
                <a:tab pos="267335" algn="l"/>
              </a:tabLst>
            </a:pPr>
            <a:r>
              <a:rPr sz="1400" b="1" spc="-55" dirty="0">
                <a:latin typeface="Gill Sans MT"/>
                <a:cs typeface="Gill Sans MT"/>
              </a:rPr>
              <a:t>Input</a:t>
            </a:r>
            <a:r>
              <a:rPr sz="1400" b="1" spc="50" dirty="0">
                <a:latin typeface="Gill Sans MT"/>
                <a:cs typeface="Gill Sans MT"/>
              </a:rPr>
              <a:t> </a:t>
            </a:r>
            <a:r>
              <a:rPr sz="1400" b="1" spc="-50" dirty="0">
                <a:latin typeface="Gill Sans MT"/>
                <a:cs typeface="Gill Sans MT"/>
              </a:rPr>
              <a:t>Layer:</a:t>
            </a:r>
            <a:r>
              <a:rPr sz="1400" b="1" spc="5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load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spc="105" dirty="0">
                <a:latin typeface="Gill Sans MT"/>
                <a:cs typeface="Gill Sans MT"/>
              </a:rPr>
              <a:t>and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store</a:t>
            </a:r>
            <a:r>
              <a:rPr sz="1400" spc="5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raw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input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data</a:t>
            </a:r>
            <a:endParaRPr sz="1400">
              <a:latin typeface="Gill Sans MT"/>
              <a:cs typeface="Gill Sans MT"/>
            </a:endParaRPr>
          </a:p>
          <a:p>
            <a:pPr marL="266700" indent="-254635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266700" algn="l"/>
                <a:tab pos="267335" algn="l"/>
              </a:tabLst>
            </a:pPr>
            <a:r>
              <a:rPr sz="1400" b="1" spc="-50" dirty="0">
                <a:latin typeface="Gill Sans MT"/>
                <a:cs typeface="Gill Sans MT"/>
              </a:rPr>
              <a:t>Hidden</a:t>
            </a:r>
            <a:r>
              <a:rPr sz="1400" b="1" spc="-20" dirty="0">
                <a:latin typeface="Gill Sans MT"/>
                <a:cs typeface="Gill Sans MT"/>
              </a:rPr>
              <a:t> </a:t>
            </a:r>
            <a:r>
              <a:rPr sz="1400" b="1" spc="-35" dirty="0">
                <a:latin typeface="Gill Sans MT"/>
                <a:cs typeface="Gill Sans MT"/>
              </a:rPr>
              <a:t>Layer:</a:t>
            </a:r>
            <a:r>
              <a:rPr sz="1400" b="1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contained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learned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information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raw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training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data</a:t>
            </a:r>
            <a:endParaRPr sz="1400">
              <a:latin typeface="Gill Sans MT"/>
              <a:cs typeface="Gill Sans MT"/>
            </a:endParaRPr>
          </a:p>
          <a:p>
            <a:pPr marL="266700" indent="-254635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266700" algn="l"/>
                <a:tab pos="267335" algn="l"/>
              </a:tabLst>
            </a:pPr>
            <a:r>
              <a:rPr sz="1400" b="1" spc="-110" dirty="0">
                <a:latin typeface="Gill Sans MT"/>
                <a:cs typeface="Gill Sans MT"/>
              </a:rPr>
              <a:t>Output</a:t>
            </a:r>
            <a:r>
              <a:rPr sz="1400" b="1" spc="30" dirty="0">
                <a:latin typeface="Gill Sans MT"/>
                <a:cs typeface="Gill Sans MT"/>
              </a:rPr>
              <a:t> </a:t>
            </a:r>
            <a:r>
              <a:rPr sz="1400" b="1" spc="-35" dirty="0">
                <a:latin typeface="Gill Sans MT"/>
                <a:cs typeface="Gill Sans MT"/>
              </a:rPr>
              <a:t>Layer:</a:t>
            </a:r>
            <a:r>
              <a:rPr sz="1400" b="1" spc="75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get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prediction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from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5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network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5907" y="298195"/>
            <a:ext cx="29343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>
                <a:solidFill>
                  <a:srgbClr val="171616"/>
                </a:solidFill>
              </a:rPr>
              <a:t>Neural</a:t>
            </a:r>
            <a:r>
              <a:rPr spc="-55" dirty="0">
                <a:solidFill>
                  <a:srgbClr val="171616"/>
                </a:solidFill>
              </a:rPr>
              <a:t> </a:t>
            </a:r>
            <a:r>
              <a:rPr spc="-120" dirty="0">
                <a:solidFill>
                  <a:srgbClr val="171616"/>
                </a:solidFill>
              </a:rPr>
              <a:t>Network</a:t>
            </a:r>
            <a:r>
              <a:rPr spc="-50" dirty="0">
                <a:solidFill>
                  <a:srgbClr val="171616"/>
                </a:solidFill>
              </a:rPr>
              <a:t> </a:t>
            </a:r>
            <a:r>
              <a:rPr spc="-40" dirty="0">
                <a:solidFill>
                  <a:srgbClr val="171616"/>
                </a:solidFill>
              </a:rPr>
              <a:t>Topology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65830" y="4624527"/>
            <a:ext cx="926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solidFill>
                  <a:srgbClr val="434343"/>
                </a:solidFill>
                <a:latin typeface="Gill Sans MT"/>
                <a:cs typeface="Gill Sans MT"/>
              </a:rPr>
              <a:t>Input</a:t>
            </a:r>
            <a:r>
              <a:rPr sz="1400" b="1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30" dirty="0">
                <a:solidFill>
                  <a:srgbClr val="434343"/>
                </a:solidFill>
                <a:latin typeface="Gill Sans MT"/>
                <a:cs typeface="Gill Sans MT"/>
              </a:rPr>
              <a:t>Layer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3215" y="4624527"/>
            <a:ext cx="10826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Hidden 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Layer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84672" y="4624527"/>
            <a:ext cx="10547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10" dirty="0">
                <a:solidFill>
                  <a:srgbClr val="434343"/>
                </a:solidFill>
                <a:latin typeface="Gill Sans MT"/>
                <a:cs typeface="Gill Sans MT"/>
              </a:rPr>
              <a:t>Output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30" dirty="0">
                <a:solidFill>
                  <a:srgbClr val="434343"/>
                </a:solidFill>
                <a:latin typeface="Gill Sans MT"/>
                <a:cs typeface="Gill Sans MT"/>
              </a:rPr>
              <a:t>Layer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9439" y="1825751"/>
            <a:ext cx="3069336" cy="27111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2422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>
                <a:solidFill>
                  <a:srgbClr val="171616"/>
                </a:solidFill>
              </a:rPr>
              <a:t>Forward</a:t>
            </a:r>
            <a:r>
              <a:rPr spc="-75" dirty="0">
                <a:solidFill>
                  <a:srgbClr val="171616"/>
                </a:solidFill>
              </a:rPr>
              <a:t> </a:t>
            </a:r>
            <a:r>
              <a:rPr spc="-35" dirty="0">
                <a:solidFill>
                  <a:srgbClr val="171616"/>
                </a:solidFill>
              </a:rPr>
              <a:t>Propagation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5045" y="1516189"/>
            <a:ext cx="761365" cy="759460"/>
            <a:chOff x="745045" y="1516189"/>
            <a:chExt cx="761365" cy="759460"/>
          </a:xfrm>
        </p:grpSpPr>
        <p:sp>
          <p:nvSpPr>
            <p:cNvPr id="4" name="object 4"/>
            <p:cNvSpPr/>
            <p:nvPr/>
          </p:nvSpPr>
          <p:spPr>
            <a:xfrm>
              <a:off x="749808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626364" y="0"/>
                  </a:moveTo>
                  <a:lnTo>
                    <a:pt x="124967" y="0"/>
                  </a:lnTo>
                  <a:lnTo>
                    <a:pt x="76327" y="9828"/>
                  </a:lnTo>
                  <a:lnTo>
                    <a:pt x="36604" y="36623"/>
                  </a:lnTo>
                  <a:lnTo>
                    <a:pt x="9821" y="76348"/>
                  </a:lnTo>
                  <a:lnTo>
                    <a:pt x="0" y="124968"/>
                  </a:lnTo>
                  <a:lnTo>
                    <a:pt x="0" y="624840"/>
                  </a:lnTo>
                  <a:lnTo>
                    <a:pt x="9821" y="673459"/>
                  </a:lnTo>
                  <a:lnTo>
                    <a:pt x="36604" y="713184"/>
                  </a:lnTo>
                  <a:lnTo>
                    <a:pt x="76327" y="739979"/>
                  </a:lnTo>
                  <a:lnTo>
                    <a:pt x="124967" y="749808"/>
                  </a:lnTo>
                  <a:lnTo>
                    <a:pt x="626364" y="749808"/>
                  </a:lnTo>
                  <a:lnTo>
                    <a:pt x="674983" y="739979"/>
                  </a:lnTo>
                  <a:lnTo>
                    <a:pt x="714708" y="713184"/>
                  </a:lnTo>
                  <a:lnTo>
                    <a:pt x="741503" y="673459"/>
                  </a:lnTo>
                  <a:lnTo>
                    <a:pt x="751332" y="624840"/>
                  </a:lnTo>
                  <a:lnTo>
                    <a:pt x="751332" y="124968"/>
                  </a:lnTo>
                  <a:lnTo>
                    <a:pt x="741503" y="76348"/>
                  </a:lnTo>
                  <a:lnTo>
                    <a:pt x="714708" y="36623"/>
                  </a:lnTo>
                  <a:lnTo>
                    <a:pt x="674983" y="982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808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0" y="124968"/>
                  </a:moveTo>
                  <a:lnTo>
                    <a:pt x="9821" y="76348"/>
                  </a:lnTo>
                  <a:lnTo>
                    <a:pt x="36604" y="36623"/>
                  </a:lnTo>
                  <a:lnTo>
                    <a:pt x="76327" y="9828"/>
                  </a:lnTo>
                  <a:lnTo>
                    <a:pt x="124967" y="0"/>
                  </a:lnTo>
                  <a:lnTo>
                    <a:pt x="626364" y="0"/>
                  </a:lnTo>
                  <a:lnTo>
                    <a:pt x="674983" y="9828"/>
                  </a:lnTo>
                  <a:lnTo>
                    <a:pt x="714708" y="36623"/>
                  </a:lnTo>
                  <a:lnTo>
                    <a:pt x="741503" y="76348"/>
                  </a:lnTo>
                  <a:lnTo>
                    <a:pt x="751332" y="124968"/>
                  </a:lnTo>
                  <a:lnTo>
                    <a:pt x="751332" y="624840"/>
                  </a:lnTo>
                  <a:lnTo>
                    <a:pt x="741503" y="673459"/>
                  </a:lnTo>
                  <a:lnTo>
                    <a:pt x="714708" y="713184"/>
                  </a:lnTo>
                  <a:lnTo>
                    <a:pt x="674983" y="739979"/>
                  </a:lnTo>
                  <a:lnTo>
                    <a:pt x="626364" y="749808"/>
                  </a:lnTo>
                  <a:lnTo>
                    <a:pt x="124967" y="749808"/>
                  </a:lnTo>
                  <a:lnTo>
                    <a:pt x="76327" y="739979"/>
                  </a:lnTo>
                  <a:lnTo>
                    <a:pt x="36604" y="713184"/>
                  </a:lnTo>
                  <a:lnTo>
                    <a:pt x="9821" y="673459"/>
                  </a:lnTo>
                  <a:lnTo>
                    <a:pt x="0" y="624840"/>
                  </a:lnTo>
                  <a:lnTo>
                    <a:pt x="0" y="124968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4562" y="1770634"/>
            <a:ext cx="263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1</a:t>
            </a:r>
            <a:endParaRPr sz="1350" baseline="-21604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5045" y="3332797"/>
            <a:ext cx="761365" cy="759460"/>
            <a:chOff x="745045" y="3332797"/>
            <a:chExt cx="761365" cy="759460"/>
          </a:xfrm>
        </p:grpSpPr>
        <p:sp>
          <p:nvSpPr>
            <p:cNvPr id="8" name="object 8"/>
            <p:cNvSpPr/>
            <p:nvPr/>
          </p:nvSpPr>
          <p:spPr>
            <a:xfrm>
              <a:off x="749808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626364" y="0"/>
                  </a:moveTo>
                  <a:lnTo>
                    <a:pt x="124967" y="0"/>
                  </a:lnTo>
                  <a:lnTo>
                    <a:pt x="76327" y="9828"/>
                  </a:lnTo>
                  <a:lnTo>
                    <a:pt x="36604" y="36623"/>
                  </a:lnTo>
                  <a:lnTo>
                    <a:pt x="9821" y="76348"/>
                  </a:lnTo>
                  <a:lnTo>
                    <a:pt x="0" y="124967"/>
                  </a:lnTo>
                  <a:lnTo>
                    <a:pt x="0" y="624839"/>
                  </a:lnTo>
                  <a:lnTo>
                    <a:pt x="9821" y="673480"/>
                  </a:lnTo>
                  <a:lnTo>
                    <a:pt x="36604" y="713203"/>
                  </a:lnTo>
                  <a:lnTo>
                    <a:pt x="76327" y="739986"/>
                  </a:lnTo>
                  <a:lnTo>
                    <a:pt x="124967" y="749807"/>
                  </a:lnTo>
                  <a:lnTo>
                    <a:pt x="626364" y="749807"/>
                  </a:lnTo>
                  <a:lnTo>
                    <a:pt x="674983" y="739986"/>
                  </a:lnTo>
                  <a:lnTo>
                    <a:pt x="714708" y="713203"/>
                  </a:lnTo>
                  <a:lnTo>
                    <a:pt x="741503" y="673480"/>
                  </a:lnTo>
                  <a:lnTo>
                    <a:pt x="751332" y="624839"/>
                  </a:lnTo>
                  <a:lnTo>
                    <a:pt x="751332" y="124967"/>
                  </a:lnTo>
                  <a:lnTo>
                    <a:pt x="741503" y="76348"/>
                  </a:lnTo>
                  <a:lnTo>
                    <a:pt x="714708" y="36623"/>
                  </a:lnTo>
                  <a:lnTo>
                    <a:pt x="674983" y="982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808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0" y="124967"/>
                  </a:moveTo>
                  <a:lnTo>
                    <a:pt x="9821" y="76348"/>
                  </a:lnTo>
                  <a:lnTo>
                    <a:pt x="36604" y="36623"/>
                  </a:lnTo>
                  <a:lnTo>
                    <a:pt x="76327" y="9828"/>
                  </a:lnTo>
                  <a:lnTo>
                    <a:pt x="124967" y="0"/>
                  </a:lnTo>
                  <a:lnTo>
                    <a:pt x="626364" y="0"/>
                  </a:lnTo>
                  <a:lnTo>
                    <a:pt x="674983" y="9828"/>
                  </a:lnTo>
                  <a:lnTo>
                    <a:pt x="714708" y="36623"/>
                  </a:lnTo>
                  <a:lnTo>
                    <a:pt x="741503" y="76348"/>
                  </a:lnTo>
                  <a:lnTo>
                    <a:pt x="751332" y="124967"/>
                  </a:lnTo>
                  <a:lnTo>
                    <a:pt x="751332" y="624839"/>
                  </a:lnTo>
                  <a:lnTo>
                    <a:pt x="741503" y="673480"/>
                  </a:lnTo>
                  <a:lnTo>
                    <a:pt x="714708" y="713203"/>
                  </a:lnTo>
                  <a:lnTo>
                    <a:pt x="674983" y="739986"/>
                  </a:lnTo>
                  <a:lnTo>
                    <a:pt x="626364" y="749807"/>
                  </a:lnTo>
                  <a:lnTo>
                    <a:pt x="124967" y="749807"/>
                  </a:lnTo>
                  <a:lnTo>
                    <a:pt x="76327" y="739986"/>
                  </a:lnTo>
                  <a:lnTo>
                    <a:pt x="36604" y="713203"/>
                  </a:lnTo>
                  <a:lnTo>
                    <a:pt x="9821" y="673480"/>
                  </a:lnTo>
                  <a:lnTo>
                    <a:pt x="0" y="624839"/>
                  </a:lnTo>
                  <a:lnTo>
                    <a:pt x="0" y="124967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94562" y="3587318"/>
            <a:ext cx="2635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2</a:t>
            </a:r>
            <a:endParaRPr sz="1350" baseline="-21604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89669" y="1516189"/>
            <a:ext cx="761365" cy="759460"/>
            <a:chOff x="2689669" y="1516189"/>
            <a:chExt cx="761365" cy="759460"/>
          </a:xfrm>
        </p:grpSpPr>
        <p:sp>
          <p:nvSpPr>
            <p:cNvPr id="12" name="object 12"/>
            <p:cNvSpPr/>
            <p:nvPr/>
          </p:nvSpPr>
          <p:spPr>
            <a:xfrm>
              <a:off x="2694432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375666" y="0"/>
                  </a:moveTo>
                  <a:lnTo>
                    <a:pt x="328534" y="2921"/>
                  </a:lnTo>
                  <a:lnTo>
                    <a:pt x="283152" y="11452"/>
                  </a:lnTo>
                  <a:lnTo>
                    <a:pt x="239872" y="25240"/>
                  </a:lnTo>
                  <a:lnTo>
                    <a:pt x="199044" y="43934"/>
                  </a:lnTo>
                  <a:lnTo>
                    <a:pt x="161020" y="67182"/>
                  </a:lnTo>
                  <a:lnTo>
                    <a:pt x="126153" y="94632"/>
                  </a:lnTo>
                  <a:lnTo>
                    <a:pt x="94794" y="125932"/>
                  </a:lnTo>
                  <a:lnTo>
                    <a:pt x="67294" y="160732"/>
                  </a:lnTo>
                  <a:lnTo>
                    <a:pt x="44006" y="198679"/>
                  </a:lnTo>
                  <a:lnTo>
                    <a:pt x="25281" y="239421"/>
                  </a:lnTo>
                  <a:lnTo>
                    <a:pt x="11470" y="282607"/>
                  </a:lnTo>
                  <a:lnTo>
                    <a:pt x="2926" y="327885"/>
                  </a:lnTo>
                  <a:lnTo>
                    <a:pt x="0" y="374904"/>
                  </a:lnTo>
                  <a:lnTo>
                    <a:pt x="2926" y="421922"/>
                  </a:lnTo>
                  <a:lnTo>
                    <a:pt x="11470" y="467200"/>
                  </a:lnTo>
                  <a:lnTo>
                    <a:pt x="25281" y="510386"/>
                  </a:lnTo>
                  <a:lnTo>
                    <a:pt x="44006" y="551128"/>
                  </a:lnTo>
                  <a:lnTo>
                    <a:pt x="67294" y="589075"/>
                  </a:lnTo>
                  <a:lnTo>
                    <a:pt x="94794" y="623875"/>
                  </a:lnTo>
                  <a:lnTo>
                    <a:pt x="126153" y="655175"/>
                  </a:lnTo>
                  <a:lnTo>
                    <a:pt x="161020" y="682625"/>
                  </a:lnTo>
                  <a:lnTo>
                    <a:pt x="199044" y="705873"/>
                  </a:lnTo>
                  <a:lnTo>
                    <a:pt x="239872" y="724567"/>
                  </a:lnTo>
                  <a:lnTo>
                    <a:pt x="283152" y="738355"/>
                  </a:lnTo>
                  <a:lnTo>
                    <a:pt x="328534" y="746886"/>
                  </a:lnTo>
                  <a:lnTo>
                    <a:pt x="375666" y="749808"/>
                  </a:lnTo>
                  <a:lnTo>
                    <a:pt x="422797" y="746886"/>
                  </a:lnTo>
                  <a:lnTo>
                    <a:pt x="468179" y="738355"/>
                  </a:lnTo>
                  <a:lnTo>
                    <a:pt x="511459" y="724567"/>
                  </a:lnTo>
                  <a:lnTo>
                    <a:pt x="552287" y="705873"/>
                  </a:lnTo>
                  <a:lnTo>
                    <a:pt x="590311" y="682625"/>
                  </a:lnTo>
                  <a:lnTo>
                    <a:pt x="625178" y="655175"/>
                  </a:lnTo>
                  <a:lnTo>
                    <a:pt x="656537" y="623875"/>
                  </a:lnTo>
                  <a:lnTo>
                    <a:pt x="684037" y="589075"/>
                  </a:lnTo>
                  <a:lnTo>
                    <a:pt x="707325" y="551128"/>
                  </a:lnTo>
                  <a:lnTo>
                    <a:pt x="726050" y="510386"/>
                  </a:lnTo>
                  <a:lnTo>
                    <a:pt x="739861" y="467200"/>
                  </a:lnTo>
                  <a:lnTo>
                    <a:pt x="748405" y="421922"/>
                  </a:lnTo>
                  <a:lnTo>
                    <a:pt x="751332" y="374904"/>
                  </a:lnTo>
                  <a:lnTo>
                    <a:pt x="748405" y="327885"/>
                  </a:lnTo>
                  <a:lnTo>
                    <a:pt x="739861" y="282607"/>
                  </a:lnTo>
                  <a:lnTo>
                    <a:pt x="726050" y="239421"/>
                  </a:lnTo>
                  <a:lnTo>
                    <a:pt x="707325" y="198679"/>
                  </a:lnTo>
                  <a:lnTo>
                    <a:pt x="684037" y="160732"/>
                  </a:lnTo>
                  <a:lnTo>
                    <a:pt x="656537" y="125932"/>
                  </a:lnTo>
                  <a:lnTo>
                    <a:pt x="625178" y="94632"/>
                  </a:lnTo>
                  <a:lnTo>
                    <a:pt x="590311" y="67182"/>
                  </a:lnTo>
                  <a:lnTo>
                    <a:pt x="552287" y="43934"/>
                  </a:lnTo>
                  <a:lnTo>
                    <a:pt x="511459" y="25240"/>
                  </a:lnTo>
                  <a:lnTo>
                    <a:pt x="468179" y="11452"/>
                  </a:lnTo>
                  <a:lnTo>
                    <a:pt x="422797" y="2921"/>
                  </a:lnTo>
                  <a:lnTo>
                    <a:pt x="375666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4432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0" y="374904"/>
                  </a:moveTo>
                  <a:lnTo>
                    <a:pt x="2926" y="327885"/>
                  </a:lnTo>
                  <a:lnTo>
                    <a:pt x="11470" y="282607"/>
                  </a:lnTo>
                  <a:lnTo>
                    <a:pt x="25281" y="239421"/>
                  </a:lnTo>
                  <a:lnTo>
                    <a:pt x="44006" y="198679"/>
                  </a:lnTo>
                  <a:lnTo>
                    <a:pt x="67294" y="160732"/>
                  </a:lnTo>
                  <a:lnTo>
                    <a:pt x="94794" y="125932"/>
                  </a:lnTo>
                  <a:lnTo>
                    <a:pt x="126153" y="94632"/>
                  </a:lnTo>
                  <a:lnTo>
                    <a:pt x="161020" y="67182"/>
                  </a:lnTo>
                  <a:lnTo>
                    <a:pt x="199044" y="43934"/>
                  </a:lnTo>
                  <a:lnTo>
                    <a:pt x="239872" y="25240"/>
                  </a:lnTo>
                  <a:lnTo>
                    <a:pt x="283152" y="11452"/>
                  </a:lnTo>
                  <a:lnTo>
                    <a:pt x="328534" y="2921"/>
                  </a:lnTo>
                  <a:lnTo>
                    <a:pt x="375666" y="0"/>
                  </a:lnTo>
                  <a:lnTo>
                    <a:pt x="422797" y="2921"/>
                  </a:lnTo>
                  <a:lnTo>
                    <a:pt x="468179" y="11452"/>
                  </a:lnTo>
                  <a:lnTo>
                    <a:pt x="511459" y="25240"/>
                  </a:lnTo>
                  <a:lnTo>
                    <a:pt x="552287" y="43934"/>
                  </a:lnTo>
                  <a:lnTo>
                    <a:pt x="590311" y="67182"/>
                  </a:lnTo>
                  <a:lnTo>
                    <a:pt x="625178" y="94632"/>
                  </a:lnTo>
                  <a:lnTo>
                    <a:pt x="656537" y="125932"/>
                  </a:lnTo>
                  <a:lnTo>
                    <a:pt x="684037" y="160732"/>
                  </a:lnTo>
                  <a:lnTo>
                    <a:pt x="707325" y="198679"/>
                  </a:lnTo>
                  <a:lnTo>
                    <a:pt x="726050" y="239421"/>
                  </a:lnTo>
                  <a:lnTo>
                    <a:pt x="739861" y="282607"/>
                  </a:lnTo>
                  <a:lnTo>
                    <a:pt x="748405" y="327885"/>
                  </a:lnTo>
                  <a:lnTo>
                    <a:pt x="751332" y="374904"/>
                  </a:lnTo>
                  <a:lnTo>
                    <a:pt x="748405" y="421922"/>
                  </a:lnTo>
                  <a:lnTo>
                    <a:pt x="739861" y="467200"/>
                  </a:lnTo>
                  <a:lnTo>
                    <a:pt x="726050" y="510386"/>
                  </a:lnTo>
                  <a:lnTo>
                    <a:pt x="707325" y="551128"/>
                  </a:lnTo>
                  <a:lnTo>
                    <a:pt x="684037" y="589075"/>
                  </a:lnTo>
                  <a:lnTo>
                    <a:pt x="656537" y="623875"/>
                  </a:lnTo>
                  <a:lnTo>
                    <a:pt x="625178" y="655175"/>
                  </a:lnTo>
                  <a:lnTo>
                    <a:pt x="590311" y="682625"/>
                  </a:lnTo>
                  <a:lnTo>
                    <a:pt x="552287" y="705873"/>
                  </a:lnTo>
                  <a:lnTo>
                    <a:pt x="511459" y="724567"/>
                  </a:lnTo>
                  <a:lnTo>
                    <a:pt x="468179" y="738355"/>
                  </a:lnTo>
                  <a:lnTo>
                    <a:pt x="422797" y="746886"/>
                  </a:lnTo>
                  <a:lnTo>
                    <a:pt x="375666" y="749808"/>
                  </a:lnTo>
                  <a:lnTo>
                    <a:pt x="328534" y="746886"/>
                  </a:lnTo>
                  <a:lnTo>
                    <a:pt x="283152" y="738355"/>
                  </a:lnTo>
                  <a:lnTo>
                    <a:pt x="239872" y="724567"/>
                  </a:lnTo>
                  <a:lnTo>
                    <a:pt x="199044" y="705873"/>
                  </a:lnTo>
                  <a:lnTo>
                    <a:pt x="161020" y="682625"/>
                  </a:lnTo>
                  <a:lnTo>
                    <a:pt x="126153" y="655175"/>
                  </a:lnTo>
                  <a:lnTo>
                    <a:pt x="94794" y="623875"/>
                  </a:lnTo>
                  <a:lnTo>
                    <a:pt x="67294" y="589075"/>
                  </a:lnTo>
                  <a:lnTo>
                    <a:pt x="44006" y="551128"/>
                  </a:lnTo>
                  <a:lnTo>
                    <a:pt x="25281" y="510386"/>
                  </a:lnTo>
                  <a:lnTo>
                    <a:pt x="11470" y="467200"/>
                  </a:lnTo>
                  <a:lnTo>
                    <a:pt x="2926" y="421922"/>
                  </a:lnTo>
                  <a:lnTo>
                    <a:pt x="0" y="374904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58770" y="1795018"/>
            <a:ext cx="3841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L1N</a:t>
            </a:r>
            <a:r>
              <a:rPr sz="1050" spc="-30" baseline="-19841" dirty="0">
                <a:latin typeface="Arial"/>
                <a:cs typeface="Arial"/>
              </a:rPr>
              <a:t>1</a:t>
            </a:r>
            <a:endParaRPr sz="1050" baseline="-19841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689669" y="3332797"/>
            <a:ext cx="761365" cy="759460"/>
            <a:chOff x="2689669" y="3332797"/>
            <a:chExt cx="761365" cy="759460"/>
          </a:xfrm>
        </p:grpSpPr>
        <p:sp>
          <p:nvSpPr>
            <p:cNvPr id="16" name="object 16"/>
            <p:cNvSpPr/>
            <p:nvPr/>
          </p:nvSpPr>
          <p:spPr>
            <a:xfrm>
              <a:off x="2694432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375666" y="0"/>
                  </a:moveTo>
                  <a:lnTo>
                    <a:pt x="328534" y="2921"/>
                  </a:lnTo>
                  <a:lnTo>
                    <a:pt x="283152" y="11452"/>
                  </a:lnTo>
                  <a:lnTo>
                    <a:pt x="239872" y="25240"/>
                  </a:lnTo>
                  <a:lnTo>
                    <a:pt x="199044" y="43934"/>
                  </a:lnTo>
                  <a:lnTo>
                    <a:pt x="161020" y="67182"/>
                  </a:lnTo>
                  <a:lnTo>
                    <a:pt x="126153" y="94632"/>
                  </a:lnTo>
                  <a:lnTo>
                    <a:pt x="94794" y="125932"/>
                  </a:lnTo>
                  <a:lnTo>
                    <a:pt x="67294" y="160732"/>
                  </a:lnTo>
                  <a:lnTo>
                    <a:pt x="44006" y="198679"/>
                  </a:lnTo>
                  <a:lnTo>
                    <a:pt x="25281" y="239421"/>
                  </a:lnTo>
                  <a:lnTo>
                    <a:pt x="11470" y="282607"/>
                  </a:lnTo>
                  <a:lnTo>
                    <a:pt x="2926" y="327885"/>
                  </a:lnTo>
                  <a:lnTo>
                    <a:pt x="0" y="374903"/>
                  </a:lnTo>
                  <a:lnTo>
                    <a:pt x="2926" y="421930"/>
                  </a:lnTo>
                  <a:lnTo>
                    <a:pt x="11470" y="467213"/>
                  </a:lnTo>
                  <a:lnTo>
                    <a:pt x="25281" y="510402"/>
                  </a:lnTo>
                  <a:lnTo>
                    <a:pt x="44006" y="551145"/>
                  </a:lnTo>
                  <a:lnTo>
                    <a:pt x="67294" y="589092"/>
                  </a:lnTo>
                  <a:lnTo>
                    <a:pt x="94794" y="623890"/>
                  </a:lnTo>
                  <a:lnTo>
                    <a:pt x="126153" y="655188"/>
                  </a:lnTo>
                  <a:lnTo>
                    <a:pt x="161020" y="682636"/>
                  </a:lnTo>
                  <a:lnTo>
                    <a:pt x="199044" y="705881"/>
                  </a:lnTo>
                  <a:lnTo>
                    <a:pt x="239872" y="724571"/>
                  </a:lnTo>
                  <a:lnTo>
                    <a:pt x="283152" y="738357"/>
                  </a:lnTo>
                  <a:lnTo>
                    <a:pt x="328534" y="746886"/>
                  </a:lnTo>
                  <a:lnTo>
                    <a:pt x="375666" y="749807"/>
                  </a:lnTo>
                  <a:lnTo>
                    <a:pt x="422797" y="746886"/>
                  </a:lnTo>
                  <a:lnTo>
                    <a:pt x="468179" y="738357"/>
                  </a:lnTo>
                  <a:lnTo>
                    <a:pt x="511459" y="724571"/>
                  </a:lnTo>
                  <a:lnTo>
                    <a:pt x="552287" y="705881"/>
                  </a:lnTo>
                  <a:lnTo>
                    <a:pt x="590311" y="682636"/>
                  </a:lnTo>
                  <a:lnTo>
                    <a:pt x="625178" y="655188"/>
                  </a:lnTo>
                  <a:lnTo>
                    <a:pt x="656537" y="623890"/>
                  </a:lnTo>
                  <a:lnTo>
                    <a:pt x="684037" y="589092"/>
                  </a:lnTo>
                  <a:lnTo>
                    <a:pt x="707325" y="551145"/>
                  </a:lnTo>
                  <a:lnTo>
                    <a:pt x="726050" y="510402"/>
                  </a:lnTo>
                  <a:lnTo>
                    <a:pt x="739861" y="467213"/>
                  </a:lnTo>
                  <a:lnTo>
                    <a:pt x="748405" y="421930"/>
                  </a:lnTo>
                  <a:lnTo>
                    <a:pt x="751332" y="374903"/>
                  </a:lnTo>
                  <a:lnTo>
                    <a:pt x="748405" y="327885"/>
                  </a:lnTo>
                  <a:lnTo>
                    <a:pt x="739861" y="282607"/>
                  </a:lnTo>
                  <a:lnTo>
                    <a:pt x="726050" y="239421"/>
                  </a:lnTo>
                  <a:lnTo>
                    <a:pt x="707325" y="198679"/>
                  </a:lnTo>
                  <a:lnTo>
                    <a:pt x="684037" y="160732"/>
                  </a:lnTo>
                  <a:lnTo>
                    <a:pt x="656537" y="125932"/>
                  </a:lnTo>
                  <a:lnTo>
                    <a:pt x="625178" y="94632"/>
                  </a:lnTo>
                  <a:lnTo>
                    <a:pt x="590311" y="67182"/>
                  </a:lnTo>
                  <a:lnTo>
                    <a:pt x="552287" y="43934"/>
                  </a:lnTo>
                  <a:lnTo>
                    <a:pt x="511459" y="25240"/>
                  </a:lnTo>
                  <a:lnTo>
                    <a:pt x="468179" y="11452"/>
                  </a:lnTo>
                  <a:lnTo>
                    <a:pt x="422797" y="2921"/>
                  </a:lnTo>
                  <a:lnTo>
                    <a:pt x="375666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94432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0" y="374903"/>
                  </a:moveTo>
                  <a:lnTo>
                    <a:pt x="2926" y="327885"/>
                  </a:lnTo>
                  <a:lnTo>
                    <a:pt x="11470" y="282607"/>
                  </a:lnTo>
                  <a:lnTo>
                    <a:pt x="25281" y="239421"/>
                  </a:lnTo>
                  <a:lnTo>
                    <a:pt x="44006" y="198679"/>
                  </a:lnTo>
                  <a:lnTo>
                    <a:pt x="67294" y="160732"/>
                  </a:lnTo>
                  <a:lnTo>
                    <a:pt x="94794" y="125932"/>
                  </a:lnTo>
                  <a:lnTo>
                    <a:pt x="126153" y="94632"/>
                  </a:lnTo>
                  <a:lnTo>
                    <a:pt x="161020" y="67182"/>
                  </a:lnTo>
                  <a:lnTo>
                    <a:pt x="199044" y="43934"/>
                  </a:lnTo>
                  <a:lnTo>
                    <a:pt x="239872" y="25240"/>
                  </a:lnTo>
                  <a:lnTo>
                    <a:pt x="283152" y="11452"/>
                  </a:lnTo>
                  <a:lnTo>
                    <a:pt x="328534" y="2921"/>
                  </a:lnTo>
                  <a:lnTo>
                    <a:pt x="375666" y="0"/>
                  </a:lnTo>
                  <a:lnTo>
                    <a:pt x="422797" y="2921"/>
                  </a:lnTo>
                  <a:lnTo>
                    <a:pt x="468179" y="11452"/>
                  </a:lnTo>
                  <a:lnTo>
                    <a:pt x="511459" y="25240"/>
                  </a:lnTo>
                  <a:lnTo>
                    <a:pt x="552287" y="43934"/>
                  </a:lnTo>
                  <a:lnTo>
                    <a:pt x="590311" y="67182"/>
                  </a:lnTo>
                  <a:lnTo>
                    <a:pt x="625178" y="94632"/>
                  </a:lnTo>
                  <a:lnTo>
                    <a:pt x="656537" y="125932"/>
                  </a:lnTo>
                  <a:lnTo>
                    <a:pt x="684037" y="160732"/>
                  </a:lnTo>
                  <a:lnTo>
                    <a:pt x="707325" y="198679"/>
                  </a:lnTo>
                  <a:lnTo>
                    <a:pt x="726050" y="239421"/>
                  </a:lnTo>
                  <a:lnTo>
                    <a:pt x="739861" y="282607"/>
                  </a:lnTo>
                  <a:lnTo>
                    <a:pt x="748405" y="327885"/>
                  </a:lnTo>
                  <a:lnTo>
                    <a:pt x="751332" y="374903"/>
                  </a:lnTo>
                  <a:lnTo>
                    <a:pt x="748405" y="421930"/>
                  </a:lnTo>
                  <a:lnTo>
                    <a:pt x="739861" y="467213"/>
                  </a:lnTo>
                  <a:lnTo>
                    <a:pt x="726050" y="510402"/>
                  </a:lnTo>
                  <a:lnTo>
                    <a:pt x="707325" y="551145"/>
                  </a:lnTo>
                  <a:lnTo>
                    <a:pt x="684037" y="589092"/>
                  </a:lnTo>
                  <a:lnTo>
                    <a:pt x="656537" y="623890"/>
                  </a:lnTo>
                  <a:lnTo>
                    <a:pt x="625178" y="655188"/>
                  </a:lnTo>
                  <a:lnTo>
                    <a:pt x="590311" y="682636"/>
                  </a:lnTo>
                  <a:lnTo>
                    <a:pt x="552287" y="705881"/>
                  </a:lnTo>
                  <a:lnTo>
                    <a:pt x="511459" y="724571"/>
                  </a:lnTo>
                  <a:lnTo>
                    <a:pt x="468179" y="738357"/>
                  </a:lnTo>
                  <a:lnTo>
                    <a:pt x="422797" y="746886"/>
                  </a:lnTo>
                  <a:lnTo>
                    <a:pt x="375666" y="749807"/>
                  </a:lnTo>
                  <a:lnTo>
                    <a:pt x="328534" y="746886"/>
                  </a:lnTo>
                  <a:lnTo>
                    <a:pt x="283152" y="738357"/>
                  </a:lnTo>
                  <a:lnTo>
                    <a:pt x="239872" y="724571"/>
                  </a:lnTo>
                  <a:lnTo>
                    <a:pt x="199044" y="705881"/>
                  </a:lnTo>
                  <a:lnTo>
                    <a:pt x="161020" y="682636"/>
                  </a:lnTo>
                  <a:lnTo>
                    <a:pt x="126153" y="655188"/>
                  </a:lnTo>
                  <a:lnTo>
                    <a:pt x="94794" y="623890"/>
                  </a:lnTo>
                  <a:lnTo>
                    <a:pt x="67294" y="589092"/>
                  </a:lnTo>
                  <a:lnTo>
                    <a:pt x="44006" y="551145"/>
                  </a:lnTo>
                  <a:lnTo>
                    <a:pt x="25281" y="510402"/>
                  </a:lnTo>
                  <a:lnTo>
                    <a:pt x="11470" y="467213"/>
                  </a:lnTo>
                  <a:lnTo>
                    <a:pt x="2926" y="421930"/>
                  </a:lnTo>
                  <a:lnTo>
                    <a:pt x="0" y="374903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858770" y="3611702"/>
            <a:ext cx="384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L1N</a:t>
            </a:r>
            <a:r>
              <a:rPr sz="1050" spc="-30" baseline="-19841" dirty="0">
                <a:latin typeface="Arial"/>
                <a:cs typeface="Arial"/>
              </a:rPr>
              <a:t>2</a:t>
            </a:r>
            <a:endParaRPr sz="1050" baseline="-19841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635817" y="1516189"/>
            <a:ext cx="759460" cy="759460"/>
            <a:chOff x="4635817" y="1516189"/>
            <a:chExt cx="759460" cy="759460"/>
          </a:xfrm>
        </p:grpSpPr>
        <p:sp>
          <p:nvSpPr>
            <p:cNvPr id="20" name="object 20"/>
            <p:cNvSpPr/>
            <p:nvPr/>
          </p:nvSpPr>
          <p:spPr>
            <a:xfrm>
              <a:off x="4640579" y="1520952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5" h="749935">
                  <a:moveTo>
                    <a:pt x="374904" y="0"/>
                  </a:moveTo>
                  <a:lnTo>
                    <a:pt x="327885" y="2921"/>
                  </a:lnTo>
                  <a:lnTo>
                    <a:pt x="282607" y="11452"/>
                  </a:lnTo>
                  <a:lnTo>
                    <a:pt x="239421" y="25240"/>
                  </a:lnTo>
                  <a:lnTo>
                    <a:pt x="198679" y="43934"/>
                  </a:lnTo>
                  <a:lnTo>
                    <a:pt x="160732" y="67182"/>
                  </a:lnTo>
                  <a:lnTo>
                    <a:pt x="125932" y="94632"/>
                  </a:lnTo>
                  <a:lnTo>
                    <a:pt x="94632" y="125932"/>
                  </a:lnTo>
                  <a:lnTo>
                    <a:pt x="67182" y="160732"/>
                  </a:lnTo>
                  <a:lnTo>
                    <a:pt x="43934" y="198679"/>
                  </a:lnTo>
                  <a:lnTo>
                    <a:pt x="25240" y="239421"/>
                  </a:lnTo>
                  <a:lnTo>
                    <a:pt x="11452" y="282607"/>
                  </a:lnTo>
                  <a:lnTo>
                    <a:pt x="2921" y="327885"/>
                  </a:lnTo>
                  <a:lnTo>
                    <a:pt x="0" y="374904"/>
                  </a:lnTo>
                  <a:lnTo>
                    <a:pt x="2921" y="421922"/>
                  </a:lnTo>
                  <a:lnTo>
                    <a:pt x="11452" y="467200"/>
                  </a:lnTo>
                  <a:lnTo>
                    <a:pt x="25240" y="510386"/>
                  </a:lnTo>
                  <a:lnTo>
                    <a:pt x="43934" y="551128"/>
                  </a:lnTo>
                  <a:lnTo>
                    <a:pt x="67182" y="589075"/>
                  </a:lnTo>
                  <a:lnTo>
                    <a:pt x="94632" y="623875"/>
                  </a:lnTo>
                  <a:lnTo>
                    <a:pt x="125932" y="655175"/>
                  </a:lnTo>
                  <a:lnTo>
                    <a:pt x="160732" y="682625"/>
                  </a:lnTo>
                  <a:lnTo>
                    <a:pt x="198679" y="705873"/>
                  </a:lnTo>
                  <a:lnTo>
                    <a:pt x="239421" y="724567"/>
                  </a:lnTo>
                  <a:lnTo>
                    <a:pt x="282607" y="738355"/>
                  </a:lnTo>
                  <a:lnTo>
                    <a:pt x="327885" y="746886"/>
                  </a:lnTo>
                  <a:lnTo>
                    <a:pt x="374904" y="749808"/>
                  </a:lnTo>
                  <a:lnTo>
                    <a:pt x="421922" y="746886"/>
                  </a:lnTo>
                  <a:lnTo>
                    <a:pt x="467200" y="738355"/>
                  </a:lnTo>
                  <a:lnTo>
                    <a:pt x="510386" y="724567"/>
                  </a:lnTo>
                  <a:lnTo>
                    <a:pt x="551128" y="705873"/>
                  </a:lnTo>
                  <a:lnTo>
                    <a:pt x="589075" y="682625"/>
                  </a:lnTo>
                  <a:lnTo>
                    <a:pt x="623875" y="655175"/>
                  </a:lnTo>
                  <a:lnTo>
                    <a:pt x="655175" y="623875"/>
                  </a:lnTo>
                  <a:lnTo>
                    <a:pt x="682625" y="589075"/>
                  </a:lnTo>
                  <a:lnTo>
                    <a:pt x="705873" y="551128"/>
                  </a:lnTo>
                  <a:lnTo>
                    <a:pt x="724567" y="510386"/>
                  </a:lnTo>
                  <a:lnTo>
                    <a:pt x="738355" y="467200"/>
                  </a:lnTo>
                  <a:lnTo>
                    <a:pt x="746886" y="421922"/>
                  </a:lnTo>
                  <a:lnTo>
                    <a:pt x="749808" y="374904"/>
                  </a:lnTo>
                  <a:lnTo>
                    <a:pt x="746886" y="327885"/>
                  </a:lnTo>
                  <a:lnTo>
                    <a:pt x="738355" y="282607"/>
                  </a:lnTo>
                  <a:lnTo>
                    <a:pt x="724567" y="239421"/>
                  </a:lnTo>
                  <a:lnTo>
                    <a:pt x="705873" y="198679"/>
                  </a:lnTo>
                  <a:lnTo>
                    <a:pt x="682625" y="160732"/>
                  </a:lnTo>
                  <a:lnTo>
                    <a:pt x="655175" y="125932"/>
                  </a:lnTo>
                  <a:lnTo>
                    <a:pt x="623875" y="94632"/>
                  </a:lnTo>
                  <a:lnTo>
                    <a:pt x="589075" y="67182"/>
                  </a:lnTo>
                  <a:lnTo>
                    <a:pt x="551128" y="43934"/>
                  </a:lnTo>
                  <a:lnTo>
                    <a:pt x="510386" y="25240"/>
                  </a:lnTo>
                  <a:lnTo>
                    <a:pt x="467200" y="11452"/>
                  </a:lnTo>
                  <a:lnTo>
                    <a:pt x="421922" y="2921"/>
                  </a:lnTo>
                  <a:lnTo>
                    <a:pt x="374904" y="0"/>
                  </a:lnTo>
                  <a:close/>
                </a:path>
              </a:pathLst>
            </a:custGeom>
            <a:solidFill>
              <a:srgbClr val="76A4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40579" y="1520952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5" h="749935">
                  <a:moveTo>
                    <a:pt x="0" y="374904"/>
                  </a:moveTo>
                  <a:lnTo>
                    <a:pt x="2921" y="327885"/>
                  </a:lnTo>
                  <a:lnTo>
                    <a:pt x="11452" y="282607"/>
                  </a:lnTo>
                  <a:lnTo>
                    <a:pt x="25240" y="239421"/>
                  </a:lnTo>
                  <a:lnTo>
                    <a:pt x="43934" y="198679"/>
                  </a:lnTo>
                  <a:lnTo>
                    <a:pt x="67182" y="160732"/>
                  </a:lnTo>
                  <a:lnTo>
                    <a:pt x="94632" y="125932"/>
                  </a:lnTo>
                  <a:lnTo>
                    <a:pt x="125932" y="94632"/>
                  </a:lnTo>
                  <a:lnTo>
                    <a:pt x="160732" y="67182"/>
                  </a:lnTo>
                  <a:lnTo>
                    <a:pt x="198679" y="43934"/>
                  </a:lnTo>
                  <a:lnTo>
                    <a:pt x="239421" y="25240"/>
                  </a:lnTo>
                  <a:lnTo>
                    <a:pt x="282607" y="11452"/>
                  </a:lnTo>
                  <a:lnTo>
                    <a:pt x="327885" y="2921"/>
                  </a:lnTo>
                  <a:lnTo>
                    <a:pt x="374904" y="0"/>
                  </a:lnTo>
                  <a:lnTo>
                    <a:pt x="421922" y="2921"/>
                  </a:lnTo>
                  <a:lnTo>
                    <a:pt x="467200" y="11452"/>
                  </a:lnTo>
                  <a:lnTo>
                    <a:pt x="510386" y="25240"/>
                  </a:lnTo>
                  <a:lnTo>
                    <a:pt x="551128" y="43934"/>
                  </a:lnTo>
                  <a:lnTo>
                    <a:pt x="589075" y="67182"/>
                  </a:lnTo>
                  <a:lnTo>
                    <a:pt x="623875" y="94632"/>
                  </a:lnTo>
                  <a:lnTo>
                    <a:pt x="655175" y="125932"/>
                  </a:lnTo>
                  <a:lnTo>
                    <a:pt x="682625" y="160732"/>
                  </a:lnTo>
                  <a:lnTo>
                    <a:pt x="705873" y="198679"/>
                  </a:lnTo>
                  <a:lnTo>
                    <a:pt x="724567" y="239421"/>
                  </a:lnTo>
                  <a:lnTo>
                    <a:pt x="738355" y="282607"/>
                  </a:lnTo>
                  <a:lnTo>
                    <a:pt x="746886" y="327885"/>
                  </a:lnTo>
                  <a:lnTo>
                    <a:pt x="749808" y="374904"/>
                  </a:lnTo>
                  <a:lnTo>
                    <a:pt x="746886" y="421922"/>
                  </a:lnTo>
                  <a:lnTo>
                    <a:pt x="738355" y="467200"/>
                  </a:lnTo>
                  <a:lnTo>
                    <a:pt x="724567" y="510386"/>
                  </a:lnTo>
                  <a:lnTo>
                    <a:pt x="705873" y="551128"/>
                  </a:lnTo>
                  <a:lnTo>
                    <a:pt x="682625" y="589075"/>
                  </a:lnTo>
                  <a:lnTo>
                    <a:pt x="655175" y="623875"/>
                  </a:lnTo>
                  <a:lnTo>
                    <a:pt x="623875" y="655175"/>
                  </a:lnTo>
                  <a:lnTo>
                    <a:pt x="589075" y="682625"/>
                  </a:lnTo>
                  <a:lnTo>
                    <a:pt x="551128" y="705873"/>
                  </a:lnTo>
                  <a:lnTo>
                    <a:pt x="510386" y="724567"/>
                  </a:lnTo>
                  <a:lnTo>
                    <a:pt x="467200" y="738355"/>
                  </a:lnTo>
                  <a:lnTo>
                    <a:pt x="421922" y="746886"/>
                  </a:lnTo>
                  <a:lnTo>
                    <a:pt x="374904" y="749808"/>
                  </a:lnTo>
                  <a:lnTo>
                    <a:pt x="327885" y="746886"/>
                  </a:lnTo>
                  <a:lnTo>
                    <a:pt x="282607" y="738355"/>
                  </a:lnTo>
                  <a:lnTo>
                    <a:pt x="239421" y="724567"/>
                  </a:lnTo>
                  <a:lnTo>
                    <a:pt x="198679" y="705873"/>
                  </a:lnTo>
                  <a:lnTo>
                    <a:pt x="160732" y="682625"/>
                  </a:lnTo>
                  <a:lnTo>
                    <a:pt x="125932" y="655175"/>
                  </a:lnTo>
                  <a:lnTo>
                    <a:pt x="94632" y="623875"/>
                  </a:lnTo>
                  <a:lnTo>
                    <a:pt x="67182" y="589075"/>
                  </a:lnTo>
                  <a:lnTo>
                    <a:pt x="43934" y="551128"/>
                  </a:lnTo>
                  <a:lnTo>
                    <a:pt x="25240" y="510386"/>
                  </a:lnTo>
                  <a:lnTo>
                    <a:pt x="11452" y="467200"/>
                  </a:lnTo>
                  <a:lnTo>
                    <a:pt x="2921" y="421922"/>
                  </a:lnTo>
                  <a:lnTo>
                    <a:pt x="0" y="374904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03902" y="1795018"/>
            <a:ext cx="3841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L2N</a:t>
            </a:r>
            <a:r>
              <a:rPr sz="1050" spc="-30" baseline="-19841" dirty="0">
                <a:latin typeface="Arial"/>
                <a:cs typeface="Arial"/>
              </a:rPr>
              <a:t>1</a:t>
            </a:r>
            <a:endParaRPr sz="1050" baseline="-19841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635817" y="3332797"/>
            <a:ext cx="759460" cy="759460"/>
            <a:chOff x="4635817" y="3332797"/>
            <a:chExt cx="759460" cy="759460"/>
          </a:xfrm>
        </p:grpSpPr>
        <p:sp>
          <p:nvSpPr>
            <p:cNvPr id="24" name="object 24"/>
            <p:cNvSpPr/>
            <p:nvPr/>
          </p:nvSpPr>
          <p:spPr>
            <a:xfrm>
              <a:off x="4640579" y="3337559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5" h="749935">
                  <a:moveTo>
                    <a:pt x="374904" y="0"/>
                  </a:moveTo>
                  <a:lnTo>
                    <a:pt x="327885" y="2921"/>
                  </a:lnTo>
                  <a:lnTo>
                    <a:pt x="282607" y="11452"/>
                  </a:lnTo>
                  <a:lnTo>
                    <a:pt x="239421" y="25240"/>
                  </a:lnTo>
                  <a:lnTo>
                    <a:pt x="198679" y="43934"/>
                  </a:lnTo>
                  <a:lnTo>
                    <a:pt x="160732" y="67182"/>
                  </a:lnTo>
                  <a:lnTo>
                    <a:pt x="125932" y="94632"/>
                  </a:lnTo>
                  <a:lnTo>
                    <a:pt x="94632" y="125932"/>
                  </a:lnTo>
                  <a:lnTo>
                    <a:pt x="67182" y="160732"/>
                  </a:lnTo>
                  <a:lnTo>
                    <a:pt x="43934" y="198679"/>
                  </a:lnTo>
                  <a:lnTo>
                    <a:pt x="25240" y="239421"/>
                  </a:lnTo>
                  <a:lnTo>
                    <a:pt x="11452" y="282607"/>
                  </a:lnTo>
                  <a:lnTo>
                    <a:pt x="2921" y="327885"/>
                  </a:lnTo>
                  <a:lnTo>
                    <a:pt x="0" y="374903"/>
                  </a:lnTo>
                  <a:lnTo>
                    <a:pt x="2921" y="421930"/>
                  </a:lnTo>
                  <a:lnTo>
                    <a:pt x="11452" y="467213"/>
                  </a:lnTo>
                  <a:lnTo>
                    <a:pt x="25240" y="510402"/>
                  </a:lnTo>
                  <a:lnTo>
                    <a:pt x="43934" y="551145"/>
                  </a:lnTo>
                  <a:lnTo>
                    <a:pt x="67182" y="589092"/>
                  </a:lnTo>
                  <a:lnTo>
                    <a:pt x="94632" y="623890"/>
                  </a:lnTo>
                  <a:lnTo>
                    <a:pt x="125932" y="655188"/>
                  </a:lnTo>
                  <a:lnTo>
                    <a:pt x="160732" y="682636"/>
                  </a:lnTo>
                  <a:lnTo>
                    <a:pt x="198679" y="705881"/>
                  </a:lnTo>
                  <a:lnTo>
                    <a:pt x="239421" y="724571"/>
                  </a:lnTo>
                  <a:lnTo>
                    <a:pt x="282607" y="738357"/>
                  </a:lnTo>
                  <a:lnTo>
                    <a:pt x="327885" y="746886"/>
                  </a:lnTo>
                  <a:lnTo>
                    <a:pt x="374904" y="749807"/>
                  </a:lnTo>
                  <a:lnTo>
                    <a:pt x="421922" y="746886"/>
                  </a:lnTo>
                  <a:lnTo>
                    <a:pt x="467200" y="738357"/>
                  </a:lnTo>
                  <a:lnTo>
                    <a:pt x="510386" y="724571"/>
                  </a:lnTo>
                  <a:lnTo>
                    <a:pt x="551128" y="705881"/>
                  </a:lnTo>
                  <a:lnTo>
                    <a:pt x="589075" y="682636"/>
                  </a:lnTo>
                  <a:lnTo>
                    <a:pt x="623875" y="655188"/>
                  </a:lnTo>
                  <a:lnTo>
                    <a:pt x="655175" y="623890"/>
                  </a:lnTo>
                  <a:lnTo>
                    <a:pt x="682625" y="589092"/>
                  </a:lnTo>
                  <a:lnTo>
                    <a:pt x="705873" y="551145"/>
                  </a:lnTo>
                  <a:lnTo>
                    <a:pt x="724567" y="510402"/>
                  </a:lnTo>
                  <a:lnTo>
                    <a:pt x="738355" y="467213"/>
                  </a:lnTo>
                  <a:lnTo>
                    <a:pt x="746886" y="421930"/>
                  </a:lnTo>
                  <a:lnTo>
                    <a:pt x="749808" y="374903"/>
                  </a:lnTo>
                  <a:lnTo>
                    <a:pt x="746886" y="327885"/>
                  </a:lnTo>
                  <a:lnTo>
                    <a:pt x="738355" y="282607"/>
                  </a:lnTo>
                  <a:lnTo>
                    <a:pt x="724567" y="239421"/>
                  </a:lnTo>
                  <a:lnTo>
                    <a:pt x="705873" y="198679"/>
                  </a:lnTo>
                  <a:lnTo>
                    <a:pt x="682625" y="160732"/>
                  </a:lnTo>
                  <a:lnTo>
                    <a:pt x="655175" y="125932"/>
                  </a:lnTo>
                  <a:lnTo>
                    <a:pt x="623875" y="94632"/>
                  </a:lnTo>
                  <a:lnTo>
                    <a:pt x="589075" y="67182"/>
                  </a:lnTo>
                  <a:lnTo>
                    <a:pt x="551128" y="43934"/>
                  </a:lnTo>
                  <a:lnTo>
                    <a:pt x="510386" y="25240"/>
                  </a:lnTo>
                  <a:lnTo>
                    <a:pt x="467200" y="11452"/>
                  </a:lnTo>
                  <a:lnTo>
                    <a:pt x="421922" y="2921"/>
                  </a:lnTo>
                  <a:lnTo>
                    <a:pt x="374904" y="0"/>
                  </a:lnTo>
                  <a:close/>
                </a:path>
              </a:pathLst>
            </a:custGeom>
            <a:solidFill>
              <a:srgbClr val="76A4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640579" y="3337559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5" h="749935">
                  <a:moveTo>
                    <a:pt x="0" y="374903"/>
                  </a:moveTo>
                  <a:lnTo>
                    <a:pt x="2921" y="327885"/>
                  </a:lnTo>
                  <a:lnTo>
                    <a:pt x="11452" y="282607"/>
                  </a:lnTo>
                  <a:lnTo>
                    <a:pt x="25240" y="239421"/>
                  </a:lnTo>
                  <a:lnTo>
                    <a:pt x="43934" y="198679"/>
                  </a:lnTo>
                  <a:lnTo>
                    <a:pt x="67182" y="160732"/>
                  </a:lnTo>
                  <a:lnTo>
                    <a:pt x="94632" y="125932"/>
                  </a:lnTo>
                  <a:lnTo>
                    <a:pt x="125932" y="94632"/>
                  </a:lnTo>
                  <a:lnTo>
                    <a:pt x="160732" y="67182"/>
                  </a:lnTo>
                  <a:lnTo>
                    <a:pt x="198679" y="43934"/>
                  </a:lnTo>
                  <a:lnTo>
                    <a:pt x="239421" y="25240"/>
                  </a:lnTo>
                  <a:lnTo>
                    <a:pt x="282607" y="11452"/>
                  </a:lnTo>
                  <a:lnTo>
                    <a:pt x="327885" y="2921"/>
                  </a:lnTo>
                  <a:lnTo>
                    <a:pt x="374904" y="0"/>
                  </a:lnTo>
                  <a:lnTo>
                    <a:pt x="421922" y="2921"/>
                  </a:lnTo>
                  <a:lnTo>
                    <a:pt x="467200" y="11452"/>
                  </a:lnTo>
                  <a:lnTo>
                    <a:pt x="510386" y="25240"/>
                  </a:lnTo>
                  <a:lnTo>
                    <a:pt x="551128" y="43934"/>
                  </a:lnTo>
                  <a:lnTo>
                    <a:pt x="589075" y="67182"/>
                  </a:lnTo>
                  <a:lnTo>
                    <a:pt x="623875" y="94632"/>
                  </a:lnTo>
                  <a:lnTo>
                    <a:pt x="655175" y="125932"/>
                  </a:lnTo>
                  <a:lnTo>
                    <a:pt x="682625" y="160732"/>
                  </a:lnTo>
                  <a:lnTo>
                    <a:pt x="705873" y="198679"/>
                  </a:lnTo>
                  <a:lnTo>
                    <a:pt x="724567" y="239421"/>
                  </a:lnTo>
                  <a:lnTo>
                    <a:pt x="738355" y="282607"/>
                  </a:lnTo>
                  <a:lnTo>
                    <a:pt x="746886" y="327885"/>
                  </a:lnTo>
                  <a:lnTo>
                    <a:pt x="749808" y="374903"/>
                  </a:lnTo>
                  <a:lnTo>
                    <a:pt x="746886" y="421930"/>
                  </a:lnTo>
                  <a:lnTo>
                    <a:pt x="738355" y="467213"/>
                  </a:lnTo>
                  <a:lnTo>
                    <a:pt x="724567" y="510402"/>
                  </a:lnTo>
                  <a:lnTo>
                    <a:pt x="705873" y="551145"/>
                  </a:lnTo>
                  <a:lnTo>
                    <a:pt x="682625" y="589092"/>
                  </a:lnTo>
                  <a:lnTo>
                    <a:pt x="655175" y="623890"/>
                  </a:lnTo>
                  <a:lnTo>
                    <a:pt x="623875" y="655188"/>
                  </a:lnTo>
                  <a:lnTo>
                    <a:pt x="589075" y="682636"/>
                  </a:lnTo>
                  <a:lnTo>
                    <a:pt x="551128" y="705881"/>
                  </a:lnTo>
                  <a:lnTo>
                    <a:pt x="510386" y="724571"/>
                  </a:lnTo>
                  <a:lnTo>
                    <a:pt x="467200" y="738357"/>
                  </a:lnTo>
                  <a:lnTo>
                    <a:pt x="421922" y="746886"/>
                  </a:lnTo>
                  <a:lnTo>
                    <a:pt x="374904" y="749807"/>
                  </a:lnTo>
                  <a:lnTo>
                    <a:pt x="327885" y="746886"/>
                  </a:lnTo>
                  <a:lnTo>
                    <a:pt x="282607" y="738357"/>
                  </a:lnTo>
                  <a:lnTo>
                    <a:pt x="239421" y="724571"/>
                  </a:lnTo>
                  <a:lnTo>
                    <a:pt x="198679" y="705881"/>
                  </a:lnTo>
                  <a:lnTo>
                    <a:pt x="160732" y="682636"/>
                  </a:lnTo>
                  <a:lnTo>
                    <a:pt x="125932" y="655188"/>
                  </a:lnTo>
                  <a:lnTo>
                    <a:pt x="94632" y="623890"/>
                  </a:lnTo>
                  <a:lnTo>
                    <a:pt x="67182" y="589092"/>
                  </a:lnTo>
                  <a:lnTo>
                    <a:pt x="43934" y="551145"/>
                  </a:lnTo>
                  <a:lnTo>
                    <a:pt x="25240" y="510402"/>
                  </a:lnTo>
                  <a:lnTo>
                    <a:pt x="11452" y="467213"/>
                  </a:lnTo>
                  <a:lnTo>
                    <a:pt x="2921" y="421930"/>
                  </a:lnTo>
                  <a:lnTo>
                    <a:pt x="0" y="374903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803902" y="3611702"/>
            <a:ext cx="384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L2N</a:t>
            </a:r>
            <a:r>
              <a:rPr sz="1050" spc="-30" baseline="-19841" dirty="0">
                <a:latin typeface="Arial"/>
                <a:cs typeface="Arial"/>
              </a:rPr>
              <a:t>2</a:t>
            </a:r>
            <a:endParaRPr sz="1050" baseline="-19841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95805" y="1857755"/>
            <a:ext cx="6579870" cy="1892935"/>
            <a:chOff x="1495805" y="1857755"/>
            <a:chExt cx="6579870" cy="1892935"/>
          </a:xfrm>
        </p:grpSpPr>
        <p:sp>
          <p:nvSpPr>
            <p:cNvPr id="28" name="object 28"/>
            <p:cNvSpPr/>
            <p:nvPr/>
          </p:nvSpPr>
          <p:spPr>
            <a:xfrm>
              <a:off x="6444996" y="2429255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4" h="749935">
                  <a:moveTo>
                    <a:pt x="374903" y="0"/>
                  </a:moveTo>
                  <a:lnTo>
                    <a:pt x="327885" y="2921"/>
                  </a:lnTo>
                  <a:lnTo>
                    <a:pt x="282607" y="11452"/>
                  </a:lnTo>
                  <a:lnTo>
                    <a:pt x="239421" y="25240"/>
                  </a:lnTo>
                  <a:lnTo>
                    <a:pt x="198679" y="43934"/>
                  </a:lnTo>
                  <a:lnTo>
                    <a:pt x="160732" y="67182"/>
                  </a:lnTo>
                  <a:lnTo>
                    <a:pt x="125932" y="94632"/>
                  </a:lnTo>
                  <a:lnTo>
                    <a:pt x="94632" y="125932"/>
                  </a:lnTo>
                  <a:lnTo>
                    <a:pt x="67182" y="160732"/>
                  </a:lnTo>
                  <a:lnTo>
                    <a:pt x="43934" y="198679"/>
                  </a:lnTo>
                  <a:lnTo>
                    <a:pt x="25240" y="239421"/>
                  </a:lnTo>
                  <a:lnTo>
                    <a:pt x="11452" y="282607"/>
                  </a:lnTo>
                  <a:lnTo>
                    <a:pt x="2921" y="327885"/>
                  </a:lnTo>
                  <a:lnTo>
                    <a:pt x="0" y="374904"/>
                  </a:lnTo>
                  <a:lnTo>
                    <a:pt x="2921" y="421922"/>
                  </a:lnTo>
                  <a:lnTo>
                    <a:pt x="11452" y="467200"/>
                  </a:lnTo>
                  <a:lnTo>
                    <a:pt x="25240" y="510386"/>
                  </a:lnTo>
                  <a:lnTo>
                    <a:pt x="43934" y="551128"/>
                  </a:lnTo>
                  <a:lnTo>
                    <a:pt x="67182" y="589075"/>
                  </a:lnTo>
                  <a:lnTo>
                    <a:pt x="94632" y="623875"/>
                  </a:lnTo>
                  <a:lnTo>
                    <a:pt x="125932" y="655175"/>
                  </a:lnTo>
                  <a:lnTo>
                    <a:pt x="160732" y="682625"/>
                  </a:lnTo>
                  <a:lnTo>
                    <a:pt x="198679" y="705873"/>
                  </a:lnTo>
                  <a:lnTo>
                    <a:pt x="239421" y="724567"/>
                  </a:lnTo>
                  <a:lnTo>
                    <a:pt x="282607" y="738355"/>
                  </a:lnTo>
                  <a:lnTo>
                    <a:pt x="327885" y="746886"/>
                  </a:lnTo>
                  <a:lnTo>
                    <a:pt x="374903" y="749807"/>
                  </a:lnTo>
                  <a:lnTo>
                    <a:pt x="421922" y="746886"/>
                  </a:lnTo>
                  <a:lnTo>
                    <a:pt x="467200" y="738355"/>
                  </a:lnTo>
                  <a:lnTo>
                    <a:pt x="510386" y="724567"/>
                  </a:lnTo>
                  <a:lnTo>
                    <a:pt x="551128" y="705873"/>
                  </a:lnTo>
                  <a:lnTo>
                    <a:pt x="589075" y="682625"/>
                  </a:lnTo>
                  <a:lnTo>
                    <a:pt x="623875" y="655175"/>
                  </a:lnTo>
                  <a:lnTo>
                    <a:pt x="655175" y="623875"/>
                  </a:lnTo>
                  <a:lnTo>
                    <a:pt x="682625" y="589075"/>
                  </a:lnTo>
                  <a:lnTo>
                    <a:pt x="705873" y="551128"/>
                  </a:lnTo>
                  <a:lnTo>
                    <a:pt x="724567" y="510386"/>
                  </a:lnTo>
                  <a:lnTo>
                    <a:pt x="738355" y="467200"/>
                  </a:lnTo>
                  <a:lnTo>
                    <a:pt x="746886" y="421922"/>
                  </a:lnTo>
                  <a:lnTo>
                    <a:pt x="749807" y="374904"/>
                  </a:lnTo>
                  <a:lnTo>
                    <a:pt x="746886" y="327885"/>
                  </a:lnTo>
                  <a:lnTo>
                    <a:pt x="738355" y="282607"/>
                  </a:lnTo>
                  <a:lnTo>
                    <a:pt x="724567" y="239421"/>
                  </a:lnTo>
                  <a:lnTo>
                    <a:pt x="705873" y="198679"/>
                  </a:lnTo>
                  <a:lnTo>
                    <a:pt x="682625" y="160732"/>
                  </a:lnTo>
                  <a:lnTo>
                    <a:pt x="655175" y="125932"/>
                  </a:lnTo>
                  <a:lnTo>
                    <a:pt x="623875" y="94632"/>
                  </a:lnTo>
                  <a:lnTo>
                    <a:pt x="589075" y="67182"/>
                  </a:lnTo>
                  <a:lnTo>
                    <a:pt x="551128" y="43934"/>
                  </a:lnTo>
                  <a:lnTo>
                    <a:pt x="510386" y="25240"/>
                  </a:lnTo>
                  <a:lnTo>
                    <a:pt x="467200" y="11452"/>
                  </a:lnTo>
                  <a:lnTo>
                    <a:pt x="421922" y="2921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92C4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44996" y="2429255"/>
              <a:ext cx="749935" cy="749935"/>
            </a:xfrm>
            <a:custGeom>
              <a:avLst/>
              <a:gdLst/>
              <a:ahLst/>
              <a:cxnLst/>
              <a:rect l="l" t="t" r="r" b="b"/>
              <a:pathLst>
                <a:path w="749934" h="749935">
                  <a:moveTo>
                    <a:pt x="0" y="374904"/>
                  </a:moveTo>
                  <a:lnTo>
                    <a:pt x="2921" y="327885"/>
                  </a:lnTo>
                  <a:lnTo>
                    <a:pt x="11452" y="282607"/>
                  </a:lnTo>
                  <a:lnTo>
                    <a:pt x="25240" y="239421"/>
                  </a:lnTo>
                  <a:lnTo>
                    <a:pt x="43934" y="198679"/>
                  </a:lnTo>
                  <a:lnTo>
                    <a:pt x="67182" y="160732"/>
                  </a:lnTo>
                  <a:lnTo>
                    <a:pt x="94632" y="125932"/>
                  </a:lnTo>
                  <a:lnTo>
                    <a:pt x="125932" y="94632"/>
                  </a:lnTo>
                  <a:lnTo>
                    <a:pt x="160732" y="67182"/>
                  </a:lnTo>
                  <a:lnTo>
                    <a:pt x="198679" y="43934"/>
                  </a:lnTo>
                  <a:lnTo>
                    <a:pt x="239421" y="25240"/>
                  </a:lnTo>
                  <a:lnTo>
                    <a:pt x="282607" y="11452"/>
                  </a:lnTo>
                  <a:lnTo>
                    <a:pt x="327885" y="2921"/>
                  </a:lnTo>
                  <a:lnTo>
                    <a:pt x="374903" y="0"/>
                  </a:lnTo>
                  <a:lnTo>
                    <a:pt x="421922" y="2921"/>
                  </a:lnTo>
                  <a:lnTo>
                    <a:pt x="467200" y="11452"/>
                  </a:lnTo>
                  <a:lnTo>
                    <a:pt x="510386" y="25240"/>
                  </a:lnTo>
                  <a:lnTo>
                    <a:pt x="551128" y="43934"/>
                  </a:lnTo>
                  <a:lnTo>
                    <a:pt x="589075" y="67182"/>
                  </a:lnTo>
                  <a:lnTo>
                    <a:pt x="623875" y="94632"/>
                  </a:lnTo>
                  <a:lnTo>
                    <a:pt x="655175" y="125932"/>
                  </a:lnTo>
                  <a:lnTo>
                    <a:pt x="682625" y="160732"/>
                  </a:lnTo>
                  <a:lnTo>
                    <a:pt x="705873" y="198679"/>
                  </a:lnTo>
                  <a:lnTo>
                    <a:pt x="724567" y="239421"/>
                  </a:lnTo>
                  <a:lnTo>
                    <a:pt x="738355" y="282607"/>
                  </a:lnTo>
                  <a:lnTo>
                    <a:pt x="746886" y="327885"/>
                  </a:lnTo>
                  <a:lnTo>
                    <a:pt x="749807" y="374904"/>
                  </a:lnTo>
                  <a:lnTo>
                    <a:pt x="746886" y="421922"/>
                  </a:lnTo>
                  <a:lnTo>
                    <a:pt x="738355" y="467200"/>
                  </a:lnTo>
                  <a:lnTo>
                    <a:pt x="724567" y="510386"/>
                  </a:lnTo>
                  <a:lnTo>
                    <a:pt x="705873" y="551128"/>
                  </a:lnTo>
                  <a:lnTo>
                    <a:pt x="682625" y="589075"/>
                  </a:lnTo>
                  <a:lnTo>
                    <a:pt x="655175" y="623875"/>
                  </a:lnTo>
                  <a:lnTo>
                    <a:pt x="623875" y="655175"/>
                  </a:lnTo>
                  <a:lnTo>
                    <a:pt x="589075" y="682625"/>
                  </a:lnTo>
                  <a:lnTo>
                    <a:pt x="551128" y="705873"/>
                  </a:lnTo>
                  <a:lnTo>
                    <a:pt x="510386" y="724567"/>
                  </a:lnTo>
                  <a:lnTo>
                    <a:pt x="467200" y="738355"/>
                  </a:lnTo>
                  <a:lnTo>
                    <a:pt x="421922" y="746886"/>
                  </a:lnTo>
                  <a:lnTo>
                    <a:pt x="374903" y="749807"/>
                  </a:lnTo>
                  <a:lnTo>
                    <a:pt x="327885" y="746886"/>
                  </a:lnTo>
                  <a:lnTo>
                    <a:pt x="282607" y="738355"/>
                  </a:lnTo>
                  <a:lnTo>
                    <a:pt x="239421" y="724567"/>
                  </a:lnTo>
                  <a:lnTo>
                    <a:pt x="198679" y="705873"/>
                  </a:lnTo>
                  <a:lnTo>
                    <a:pt x="160732" y="682625"/>
                  </a:lnTo>
                  <a:lnTo>
                    <a:pt x="125932" y="655175"/>
                  </a:lnTo>
                  <a:lnTo>
                    <a:pt x="94632" y="623875"/>
                  </a:lnTo>
                  <a:lnTo>
                    <a:pt x="67182" y="589075"/>
                  </a:lnTo>
                  <a:lnTo>
                    <a:pt x="43934" y="551128"/>
                  </a:lnTo>
                  <a:lnTo>
                    <a:pt x="25240" y="510386"/>
                  </a:lnTo>
                  <a:lnTo>
                    <a:pt x="11452" y="467200"/>
                  </a:lnTo>
                  <a:lnTo>
                    <a:pt x="2921" y="421922"/>
                  </a:lnTo>
                  <a:lnTo>
                    <a:pt x="0" y="37490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95806" y="1857755"/>
              <a:ext cx="6579870" cy="1892935"/>
            </a:xfrm>
            <a:custGeom>
              <a:avLst/>
              <a:gdLst/>
              <a:ahLst/>
              <a:cxnLst/>
              <a:rect l="l" t="t" r="r" b="b"/>
              <a:pathLst>
                <a:path w="6579870" h="1892935">
                  <a:moveTo>
                    <a:pt x="1199896" y="38100"/>
                  </a:moveTo>
                  <a:lnTo>
                    <a:pt x="1126236" y="80772"/>
                  </a:lnTo>
                  <a:lnTo>
                    <a:pt x="1152766" y="98259"/>
                  </a:lnTo>
                  <a:lnTo>
                    <a:pt x="602602" y="934821"/>
                  </a:lnTo>
                  <a:lnTo>
                    <a:pt x="17094" y="44450"/>
                  </a:lnTo>
                  <a:lnTo>
                    <a:pt x="1123696" y="44450"/>
                  </a:lnTo>
                  <a:lnTo>
                    <a:pt x="1123696" y="76200"/>
                  </a:lnTo>
                  <a:lnTo>
                    <a:pt x="1187196" y="44450"/>
                  </a:lnTo>
                  <a:lnTo>
                    <a:pt x="1199896" y="38100"/>
                  </a:lnTo>
                  <a:lnTo>
                    <a:pt x="1187183" y="31750"/>
                  </a:lnTo>
                  <a:lnTo>
                    <a:pt x="1123696" y="0"/>
                  </a:lnTo>
                  <a:lnTo>
                    <a:pt x="1123696" y="31750"/>
                  </a:lnTo>
                  <a:lnTo>
                    <a:pt x="5334" y="31750"/>
                  </a:lnTo>
                  <a:lnTo>
                    <a:pt x="5334" y="38100"/>
                  </a:lnTo>
                  <a:lnTo>
                    <a:pt x="0" y="41529"/>
                  </a:lnTo>
                  <a:lnTo>
                    <a:pt x="595033" y="946353"/>
                  </a:lnTo>
                  <a:lnTo>
                    <a:pt x="0" y="1851152"/>
                  </a:lnTo>
                  <a:lnTo>
                    <a:pt x="5334" y="1854644"/>
                  </a:lnTo>
                  <a:lnTo>
                    <a:pt x="5334" y="1861058"/>
                  </a:lnTo>
                  <a:lnTo>
                    <a:pt x="1123696" y="1861058"/>
                  </a:lnTo>
                  <a:lnTo>
                    <a:pt x="1123696" y="1892808"/>
                  </a:lnTo>
                  <a:lnTo>
                    <a:pt x="1187196" y="1861058"/>
                  </a:lnTo>
                  <a:lnTo>
                    <a:pt x="1199896" y="1854708"/>
                  </a:lnTo>
                  <a:lnTo>
                    <a:pt x="1187196" y="1848358"/>
                  </a:lnTo>
                  <a:lnTo>
                    <a:pt x="1123696" y="1816608"/>
                  </a:lnTo>
                  <a:lnTo>
                    <a:pt x="1123696" y="1848358"/>
                  </a:lnTo>
                  <a:lnTo>
                    <a:pt x="17094" y="1848358"/>
                  </a:lnTo>
                  <a:lnTo>
                    <a:pt x="602627" y="957910"/>
                  </a:lnTo>
                  <a:lnTo>
                    <a:pt x="1152766" y="1794433"/>
                  </a:lnTo>
                  <a:lnTo>
                    <a:pt x="1126236" y="1811909"/>
                  </a:lnTo>
                  <a:lnTo>
                    <a:pt x="1199896" y="1854581"/>
                  </a:lnTo>
                  <a:lnTo>
                    <a:pt x="1194015" y="1805051"/>
                  </a:lnTo>
                  <a:lnTo>
                    <a:pt x="1189863" y="1769999"/>
                  </a:lnTo>
                  <a:lnTo>
                    <a:pt x="1163332" y="1787474"/>
                  </a:lnTo>
                  <a:lnTo>
                    <a:pt x="610209" y="946378"/>
                  </a:lnTo>
                  <a:lnTo>
                    <a:pt x="1163332" y="105219"/>
                  </a:lnTo>
                  <a:lnTo>
                    <a:pt x="1189863" y="122682"/>
                  </a:lnTo>
                  <a:lnTo>
                    <a:pt x="1194015" y="87630"/>
                  </a:lnTo>
                  <a:lnTo>
                    <a:pt x="1199896" y="38100"/>
                  </a:lnTo>
                  <a:close/>
                </a:path>
                <a:path w="6579870" h="1892935">
                  <a:moveTo>
                    <a:pt x="3144520" y="38100"/>
                  </a:moveTo>
                  <a:lnTo>
                    <a:pt x="3070860" y="80772"/>
                  </a:lnTo>
                  <a:lnTo>
                    <a:pt x="3097390" y="98259"/>
                  </a:lnTo>
                  <a:lnTo>
                    <a:pt x="2547226" y="934821"/>
                  </a:lnTo>
                  <a:lnTo>
                    <a:pt x="1961718" y="44450"/>
                  </a:lnTo>
                  <a:lnTo>
                    <a:pt x="3068320" y="44450"/>
                  </a:lnTo>
                  <a:lnTo>
                    <a:pt x="3068320" y="76200"/>
                  </a:lnTo>
                  <a:lnTo>
                    <a:pt x="3131820" y="44450"/>
                  </a:lnTo>
                  <a:lnTo>
                    <a:pt x="3144520" y="38100"/>
                  </a:lnTo>
                  <a:lnTo>
                    <a:pt x="3131807" y="31750"/>
                  </a:lnTo>
                  <a:lnTo>
                    <a:pt x="3068320" y="0"/>
                  </a:lnTo>
                  <a:lnTo>
                    <a:pt x="3068320" y="31750"/>
                  </a:lnTo>
                  <a:lnTo>
                    <a:pt x="1949958" y="31750"/>
                  </a:lnTo>
                  <a:lnTo>
                    <a:pt x="1949958" y="38100"/>
                  </a:lnTo>
                  <a:lnTo>
                    <a:pt x="1944624" y="41529"/>
                  </a:lnTo>
                  <a:lnTo>
                    <a:pt x="2539657" y="946353"/>
                  </a:lnTo>
                  <a:lnTo>
                    <a:pt x="1944624" y="1851152"/>
                  </a:lnTo>
                  <a:lnTo>
                    <a:pt x="1949958" y="1854644"/>
                  </a:lnTo>
                  <a:lnTo>
                    <a:pt x="1949958" y="1861058"/>
                  </a:lnTo>
                  <a:lnTo>
                    <a:pt x="3068320" y="1861058"/>
                  </a:lnTo>
                  <a:lnTo>
                    <a:pt x="3068320" y="1892808"/>
                  </a:lnTo>
                  <a:lnTo>
                    <a:pt x="3131820" y="1861058"/>
                  </a:lnTo>
                  <a:lnTo>
                    <a:pt x="3144520" y="1854708"/>
                  </a:lnTo>
                  <a:lnTo>
                    <a:pt x="3131820" y="1848358"/>
                  </a:lnTo>
                  <a:lnTo>
                    <a:pt x="3068320" y="1816608"/>
                  </a:lnTo>
                  <a:lnTo>
                    <a:pt x="3068320" y="1848358"/>
                  </a:lnTo>
                  <a:lnTo>
                    <a:pt x="1961718" y="1848358"/>
                  </a:lnTo>
                  <a:lnTo>
                    <a:pt x="2547251" y="957910"/>
                  </a:lnTo>
                  <a:lnTo>
                    <a:pt x="3097390" y="1794433"/>
                  </a:lnTo>
                  <a:lnTo>
                    <a:pt x="3070860" y="1811909"/>
                  </a:lnTo>
                  <a:lnTo>
                    <a:pt x="3144520" y="1854581"/>
                  </a:lnTo>
                  <a:lnTo>
                    <a:pt x="3138640" y="1805051"/>
                  </a:lnTo>
                  <a:lnTo>
                    <a:pt x="3134487" y="1769999"/>
                  </a:lnTo>
                  <a:lnTo>
                    <a:pt x="3107956" y="1787474"/>
                  </a:lnTo>
                  <a:lnTo>
                    <a:pt x="2554833" y="946378"/>
                  </a:lnTo>
                  <a:lnTo>
                    <a:pt x="3107956" y="105219"/>
                  </a:lnTo>
                  <a:lnTo>
                    <a:pt x="3134487" y="122682"/>
                  </a:lnTo>
                  <a:lnTo>
                    <a:pt x="3138640" y="87630"/>
                  </a:lnTo>
                  <a:lnTo>
                    <a:pt x="3144520" y="38100"/>
                  </a:lnTo>
                  <a:close/>
                </a:path>
                <a:path w="6579870" h="1892935">
                  <a:moveTo>
                    <a:pt x="4948809" y="946404"/>
                  </a:moveTo>
                  <a:lnTo>
                    <a:pt x="4933442" y="909828"/>
                  </a:lnTo>
                  <a:lnTo>
                    <a:pt x="4915916" y="867918"/>
                  </a:lnTo>
                  <a:lnTo>
                    <a:pt x="4895227" y="891882"/>
                  </a:lnTo>
                  <a:lnTo>
                    <a:pt x="3898773" y="33274"/>
                  </a:lnTo>
                  <a:lnTo>
                    <a:pt x="3890391" y="42926"/>
                  </a:lnTo>
                  <a:lnTo>
                    <a:pt x="4886871" y="901560"/>
                  </a:lnTo>
                  <a:lnTo>
                    <a:pt x="4866132" y="925576"/>
                  </a:lnTo>
                  <a:lnTo>
                    <a:pt x="4948555" y="946467"/>
                  </a:lnTo>
                  <a:lnTo>
                    <a:pt x="4866132" y="967232"/>
                  </a:lnTo>
                  <a:lnTo>
                    <a:pt x="4886845" y="991285"/>
                  </a:lnTo>
                  <a:lnTo>
                    <a:pt x="3890391" y="1849755"/>
                  </a:lnTo>
                  <a:lnTo>
                    <a:pt x="3898773" y="1859280"/>
                  </a:lnTo>
                  <a:lnTo>
                    <a:pt x="4895189" y="1000975"/>
                  </a:lnTo>
                  <a:lnTo>
                    <a:pt x="4915916" y="1025017"/>
                  </a:lnTo>
                  <a:lnTo>
                    <a:pt x="4933493" y="982980"/>
                  </a:lnTo>
                  <a:lnTo>
                    <a:pt x="4948758" y="946531"/>
                  </a:lnTo>
                  <a:lnTo>
                    <a:pt x="4948809" y="946404"/>
                  </a:lnTo>
                  <a:close/>
                </a:path>
                <a:path w="6579870" h="1892935">
                  <a:moveTo>
                    <a:pt x="6579743" y="946404"/>
                  </a:moveTo>
                  <a:lnTo>
                    <a:pt x="6567043" y="940054"/>
                  </a:lnTo>
                  <a:lnTo>
                    <a:pt x="6503543" y="908304"/>
                  </a:lnTo>
                  <a:lnTo>
                    <a:pt x="6503543" y="940054"/>
                  </a:lnTo>
                  <a:lnTo>
                    <a:pt x="5698998" y="940054"/>
                  </a:lnTo>
                  <a:lnTo>
                    <a:pt x="5698998" y="952754"/>
                  </a:lnTo>
                  <a:lnTo>
                    <a:pt x="6503543" y="952754"/>
                  </a:lnTo>
                  <a:lnTo>
                    <a:pt x="6503543" y="984504"/>
                  </a:lnTo>
                  <a:lnTo>
                    <a:pt x="6567043" y="952754"/>
                  </a:lnTo>
                  <a:lnTo>
                    <a:pt x="6579743" y="946404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22364" y="2616707"/>
              <a:ext cx="193548" cy="3749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28257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>
                <a:solidFill>
                  <a:srgbClr val="171616"/>
                </a:solidFill>
              </a:rPr>
              <a:t>Parameters</a:t>
            </a:r>
            <a:r>
              <a:rPr spc="-40" dirty="0">
                <a:solidFill>
                  <a:srgbClr val="171616"/>
                </a:solidFill>
              </a:rPr>
              <a:t> </a:t>
            </a:r>
            <a:r>
              <a:rPr spc="-30" dirty="0">
                <a:solidFill>
                  <a:srgbClr val="171616"/>
                </a:solidFill>
              </a:rPr>
              <a:t>initialization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045" y="1516189"/>
            <a:ext cx="7330503" cy="25759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4562" y="1770634"/>
            <a:ext cx="263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1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562" y="3587318"/>
            <a:ext cx="2635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2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83229" y="1801748"/>
            <a:ext cx="9207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84170" y="1699641"/>
            <a:ext cx="3187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L</a:t>
            </a:r>
            <a:r>
              <a:rPr sz="1400" spc="12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84170" y="1958720"/>
            <a:ext cx="9207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3229" y="3618738"/>
            <a:ext cx="9207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84170" y="3516629"/>
            <a:ext cx="3187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</a:t>
            </a:r>
            <a:r>
              <a:rPr sz="1400" spc="12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84170" y="3775659"/>
            <a:ext cx="9207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03902" y="1770634"/>
            <a:ext cx="421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Arial"/>
                <a:cs typeface="Arial"/>
              </a:rPr>
              <a:t>L</a:t>
            </a:r>
            <a:r>
              <a:rPr sz="1050" spc="-30" baseline="-19841" dirty="0">
                <a:latin typeface="Arial"/>
                <a:cs typeface="Arial"/>
              </a:rPr>
              <a:t>2</a:t>
            </a:r>
            <a:r>
              <a:rPr sz="1400" spc="-20" dirty="0">
                <a:latin typeface="Arial"/>
                <a:cs typeface="Arial"/>
              </a:rPr>
              <a:t>N</a:t>
            </a:r>
            <a:r>
              <a:rPr sz="1350" spc="-30" baseline="-21604" dirty="0">
                <a:latin typeface="Arial"/>
                <a:cs typeface="Arial"/>
              </a:rPr>
              <a:t>1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28361" y="3618738"/>
            <a:ext cx="9207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9302" y="3516629"/>
            <a:ext cx="3187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L</a:t>
            </a:r>
            <a:r>
              <a:rPr sz="1400" spc="12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29302" y="3775659"/>
            <a:ext cx="9207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5" dirty="0"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63485" y="992835"/>
            <a:ext cx="176847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Gill Sans MT"/>
                <a:cs typeface="Gill Sans MT"/>
              </a:rPr>
              <a:t>=</a:t>
            </a:r>
            <a:r>
              <a:rPr sz="1400" spc="3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Weight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from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node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spc="30" dirty="0">
                <a:latin typeface="Gill Sans MT"/>
                <a:cs typeface="Gill Sans MT"/>
              </a:rPr>
              <a:t>1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layer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1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node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1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of </a:t>
            </a:r>
            <a:r>
              <a:rPr sz="1400" dirty="0">
                <a:latin typeface="Gill Sans MT"/>
                <a:cs typeface="Gill Sans MT"/>
              </a:rPr>
              <a:t>next</a:t>
            </a:r>
            <a:r>
              <a:rPr sz="1400" spc="80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layer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26514" y="1546936"/>
            <a:ext cx="160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60626" y="1649730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11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94738" y="1553032"/>
            <a:ext cx="170815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Arial"/>
                <a:cs typeface="Arial"/>
              </a:rPr>
              <a:t>(1)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26514" y="3354704"/>
            <a:ext cx="1600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60626" y="3456813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22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94738" y="3360801"/>
            <a:ext cx="17081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Arial"/>
                <a:cs typeface="Arial"/>
              </a:rPr>
              <a:t>(1)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48532" y="1546936"/>
            <a:ext cx="160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82644" y="1649730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11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16755" y="1553032"/>
            <a:ext cx="170815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Arial"/>
                <a:cs typeface="Arial"/>
              </a:rPr>
              <a:t>(2)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48532" y="3354704"/>
            <a:ext cx="1600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82644" y="3456813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22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16755" y="3360801"/>
            <a:ext cx="17018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Arial"/>
                <a:cs typeface="Arial"/>
              </a:rPr>
              <a:t>(2)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10198" y="1965706"/>
            <a:ext cx="1600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44310" y="2067813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11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78422" y="1971801"/>
            <a:ext cx="17018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Arial"/>
                <a:cs typeface="Arial"/>
              </a:rPr>
              <a:t>(3)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62702" y="2820365"/>
            <a:ext cx="48958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15" baseline="-15873" dirty="0">
                <a:latin typeface="Gill Sans MT"/>
                <a:cs typeface="Gill Sans MT"/>
              </a:rPr>
              <a:t>w</a:t>
            </a:r>
            <a:r>
              <a:rPr sz="1350" spc="-15" baseline="-46296" dirty="0">
                <a:latin typeface="Gill Sans MT"/>
                <a:cs typeface="Gill Sans MT"/>
              </a:rPr>
              <a:t>21</a:t>
            </a:r>
            <a:r>
              <a:rPr sz="900" spc="-10" dirty="0">
                <a:latin typeface="Arial"/>
                <a:cs typeface="Arial"/>
              </a:rPr>
              <a:t>(3)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71281" y="4204525"/>
            <a:ext cx="607060" cy="578485"/>
            <a:chOff x="1871281" y="4204525"/>
            <a:chExt cx="607060" cy="578485"/>
          </a:xfrm>
        </p:grpSpPr>
        <p:sp>
          <p:nvSpPr>
            <p:cNvPr id="34" name="object 34"/>
            <p:cNvSpPr/>
            <p:nvPr/>
          </p:nvSpPr>
          <p:spPr>
            <a:xfrm>
              <a:off x="1876044" y="4209288"/>
              <a:ext cx="597535" cy="568960"/>
            </a:xfrm>
            <a:custGeom>
              <a:avLst/>
              <a:gdLst/>
              <a:ahLst/>
              <a:cxnLst/>
              <a:rect l="l" t="t" r="r" b="b"/>
              <a:pathLst>
                <a:path w="597535" h="568960">
                  <a:moveTo>
                    <a:pt x="298704" y="0"/>
                  </a:moveTo>
                  <a:lnTo>
                    <a:pt x="250251" y="3720"/>
                  </a:lnTo>
                  <a:lnTo>
                    <a:pt x="204289" y="14490"/>
                  </a:lnTo>
                  <a:lnTo>
                    <a:pt x="161430" y="31725"/>
                  </a:lnTo>
                  <a:lnTo>
                    <a:pt x="122291" y="54839"/>
                  </a:lnTo>
                  <a:lnTo>
                    <a:pt x="87487" y="83248"/>
                  </a:lnTo>
                  <a:lnTo>
                    <a:pt x="57631" y="116366"/>
                  </a:lnTo>
                  <a:lnTo>
                    <a:pt x="33340" y="153608"/>
                  </a:lnTo>
                  <a:lnTo>
                    <a:pt x="15227" y="194389"/>
                  </a:lnTo>
                  <a:lnTo>
                    <a:pt x="3909" y="238123"/>
                  </a:lnTo>
                  <a:lnTo>
                    <a:pt x="0" y="284226"/>
                  </a:lnTo>
                  <a:lnTo>
                    <a:pt x="3909" y="330328"/>
                  </a:lnTo>
                  <a:lnTo>
                    <a:pt x="15227" y="374062"/>
                  </a:lnTo>
                  <a:lnTo>
                    <a:pt x="33340" y="414843"/>
                  </a:lnTo>
                  <a:lnTo>
                    <a:pt x="57631" y="452085"/>
                  </a:lnTo>
                  <a:lnTo>
                    <a:pt x="87487" y="485203"/>
                  </a:lnTo>
                  <a:lnTo>
                    <a:pt x="122291" y="513612"/>
                  </a:lnTo>
                  <a:lnTo>
                    <a:pt x="161430" y="536726"/>
                  </a:lnTo>
                  <a:lnTo>
                    <a:pt x="204289" y="553961"/>
                  </a:lnTo>
                  <a:lnTo>
                    <a:pt x="250251" y="564731"/>
                  </a:lnTo>
                  <a:lnTo>
                    <a:pt x="298704" y="568452"/>
                  </a:lnTo>
                  <a:lnTo>
                    <a:pt x="347156" y="564731"/>
                  </a:lnTo>
                  <a:lnTo>
                    <a:pt x="393118" y="553961"/>
                  </a:lnTo>
                  <a:lnTo>
                    <a:pt x="435977" y="536726"/>
                  </a:lnTo>
                  <a:lnTo>
                    <a:pt x="475116" y="513612"/>
                  </a:lnTo>
                  <a:lnTo>
                    <a:pt x="509920" y="485203"/>
                  </a:lnTo>
                  <a:lnTo>
                    <a:pt x="539776" y="452085"/>
                  </a:lnTo>
                  <a:lnTo>
                    <a:pt x="564067" y="414843"/>
                  </a:lnTo>
                  <a:lnTo>
                    <a:pt x="582180" y="374062"/>
                  </a:lnTo>
                  <a:lnTo>
                    <a:pt x="593498" y="330328"/>
                  </a:lnTo>
                  <a:lnTo>
                    <a:pt x="597407" y="284226"/>
                  </a:lnTo>
                  <a:lnTo>
                    <a:pt x="593498" y="238123"/>
                  </a:lnTo>
                  <a:lnTo>
                    <a:pt x="582180" y="194389"/>
                  </a:lnTo>
                  <a:lnTo>
                    <a:pt x="564067" y="153608"/>
                  </a:lnTo>
                  <a:lnTo>
                    <a:pt x="539776" y="116366"/>
                  </a:lnTo>
                  <a:lnTo>
                    <a:pt x="509920" y="83248"/>
                  </a:lnTo>
                  <a:lnTo>
                    <a:pt x="475116" y="54839"/>
                  </a:lnTo>
                  <a:lnTo>
                    <a:pt x="435977" y="31725"/>
                  </a:lnTo>
                  <a:lnTo>
                    <a:pt x="393118" y="14490"/>
                  </a:lnTo>
                  <a:lnTo>
                    <a:pt x="347156" y="3720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76044" y="4209288"/>
              <a:ext cx="597535" cy="568960"/>
            </a:xfrm>
            <a:custGeom>
              <a:avLst/>
              <a:gdLst/>
              <a:ahLst/>
              <a:cxnLst/>
              <a:rect l="l" t="t" r="r" b="b"/>
              <a:pathLst>
                <a:path w="597535" h="568960">
                  <a:moveTo>
                    <a:pt x="0" y="284226"/>
                  </a:moveTo>
                  <a:lnTo>
                    <a:pt x="3909" y="238123"/>
                  </a:lnTo>
                  <a:lnTo>
                    <a:pt x="15227" y="194389"/>
                  </a:lnTo>
                  <a:lnTo>
                    <a:pt x="33340" y="153608"/>
                  </a:lnTo>
                  <a:lnTo>
                    <a:pt x="57631" y="116366"/>
                  </a:lnTo>
                  <a:lnTo>
                    <a:pt x="87487" y="83248"/>
                  </a:lnTo>
                  <a:lnTo>
                    <a:pt x="122291" y="54839"/>
                  </a:lnTo>
                  <a:lnTo>
                    <a:pt x="161430" y="31725"/>
                  </a:lnTo>
                  <a:lnTo>
                    <a:pt x="204289" y="14490"/>
                  </a:lnTo>
                  <a:lnTo>
                    <a:pt x="250251" y="3720"/>
                  </a:lnTo>
                  <a:lnTo>
                    <a:pt x="298704" y="0"/>
                  </a:lnTo>
                  <a:lnTo>
                    <a:pt x="347156" y="3720"/>
                  </a:lnTo>
                  <a:lnTo>
                    <a:pt x="393118" y="14490"/>
                  </a:lnTo>
                  <a:lnTo>
                    <a:pt x="435977" y="31725"/>
                  </a:lnTo>
                  <a:lnTo>
                    <a:pt x="475116" y="54839"/>
                  </a:lnTo>
                  <a:lnTo>
                    <a:pt x="509920" y="83248"/>
                  </a:lnTo>
                  <a:lnTo>
                    <a:pt x="539776" y="116366"/>
                  </a:lnTo>
                  <a:lnTo>
                    <a:pt x="564067" y="153608"/>
                  </a:lnTo>
                  <a:lnTo>
                    <a:pt x="582180" y="194389"/>
                  </a:lnTo>
                  <a:lnTo>
                    <a:pt x="593498" y="238123"/>
                  </a:lnTo>
                  <a:lnTo>
                    <a:pt x="597407" y="284226"/>
                  </a:lnTo>
                  <a:lnTo>
                    <a:pt x="593498" y="330328"/>
                  </a:lnTo>
                  <a:lnTo>
                    <a:pt x="582180" y="374062"/>
                  </a:lnTo>
                  <a:lnTo>
                    <a:pt x="564067" y="414843"/>
                  </a:lnTo>
                  <a:lnTo>
                    <a:pt x="539776" y="452085"/>
                  </a:lnTo>
                  <a:lnTo>
                    <a:pt x="509920" y="485203"/>
                  </a:lnTo>
                  <a:lnTo>
                    <a:pt x="475116" y="513612"/>
                  </a:lnTo>
                  <a:lnTo>
                    <a:pt x="435977" y="536726"/>
                  </a:lnTo>
                  <a:lnTo>
                    <a:pt x="393118" y="553961"/>
                  </a:lnTo>
                  <a:lnTo>
                    <a:pt x="347156" y="564731"/>
                  </a:lnTo>
                  <a:lnTo>
                    <a:pt x="298704" y="568452"/>
                  </a:lnTo>
                  <a:lnTo>
                    <a:pt x="250251" y="564731"/>
                  </a:lnTo>
                  <a:lnTo>
                    <a:pt x="204289" y="553961"/>
                  </a:lnTo>
                  <a:lnTo>
                    <a:pt x="161430" y="536726"/>
                  </a:lnTo>
                  <a:lnTo>
                    <a:pt x="122291" y="513612"/>
                  </a:lnTo>
                  <a:lnTo>
                    <a:pt x="87487" y="485203"/>
                  </a:lnTo>
                  <a:lnTo>
                    <a:pt x="57631" y="452085"/>
                  </a:lnTo>
                  <a:lnTo>
                    <a:pt x="33340" y="414843"/>
                  </a:lnTo>
                  <a:lnTo>
                    <a:pt x="15227" y="374062"/>
                  </a:lnTo>
                  <a:lnTo>
                    <a:pt x="3909" y="330328"/>
                  </a:lnTo>
                  <a:lnTo>
                    <a:pt x="0" y="284226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017522" y="4244746"/>
            <a:ext cx="281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7" baseline="-15873" dirty="0">
                <a:latin typeface="Arial"/>
                <a:cs typeface="Arial"/>
              </a:rPr>
              <a:t>b</a:t>
            </a:r>
            <a:r>
              <a:rPr sz="900" spc="-25" dirty="0">
                <a:latin typeface="Arial"/>
                <a:cs typeface="Arial"/>
              </a:rPr>
              <a:t>(1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42922" y="4461154"/>
            <a:ext cx="6540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Arial"/>
                <a:cs typeface="Arial"/>
              </a:rPr>
              <a:t>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754945" y="4204525"/>
            <a:ext cx="628650" cy="634365"/>
            <a:chOff x="3754945" y="4204525"/>
            <a:chExt cx="628650" cy="634365"/>
          </a:xfrm>
        </p:grpSpPr>
        <p:sp>
          <p:nvSpPr>
            <p:cNvPr id="39" name="object 39"/>
            <p:cNvSpPr/>
            <p:nvPr/>
          </p:nvSpPr>
          <p:spPr>
            <a:xfrm>
              <a:off x="3759708" y="4209288"/>
              <a:ext cx="619125" cy="624840"/>
            </a:xfrm>
            <a:custGeom>
              <a:avLst/>
              <a:gdLst/>
              <a:ahLst/>
              <a:cxnLst/>
              <a:rect l="l" t="t" r="r" b="b"/>
              <a:pathLst>
                <a:path w="619125" h="624839">
                  <a:moveTo>
                    <a:pt x="309371" y="0"/>
                  </a:moveTo>
                  <a:lnTo>
                    <a:pt x="263665" y="3387"/>
                  </a:lnTo>
                  <a:lnTo>
                    <a:pt x="220038" y="13227"/>
                  </a:lnTo>
                  <a:lnTo>
                    <a:pt x="178968" y="29037"/>
                  </a:lnTo>
                  <a:lnTo>
                    <a:pt x="140936" y="50333"/>
                  </a:lnTo>
                  <a:lnTo>
                    <a:pt x="106420" y="76632"/>
                  </a:lnTo>
                  <a:lnTo>
                    <a:pt x="75899" y="107450"/>
                  </a:lnTo>
                  <a:lnTo>
                    <a:pt x="49853" y="142305"/>
                  </a:lnTo>
                  <a:lnTo>
                    <a:pt x="28761" y="180712"/>
                  </a:lnTo>
                  <a:lnTo>
                    <a:pt x="13102" y="222189"/>
                  </a:lnTo>
                  <a:lnTo>
                    <a:pt x="3355" y="266253"/>
                  </a:lnTo>
                  <a:lnTo>
                    <a:pt x="0" y="312420"/>
                  </a:lnTo>
                  <a:lnTo>
                    <a:pt x="3355" y="358586"/>
                  </a:lnTo>
                  <a:lnTo>
                    <a:pt x="13102" y="402650"/>
                  </a:lnTo>
                  <a:lnTo>
                    <a:pt x="28761" y="444127"/>
                  </a:lnTo>
                  <a:lnTo>
                    <a:pt x="49853" y="482534"/>
                  </a:lnTo>
                  <a:lnTo>
                    <a:pt x="75899" y="517389"/>
                  </a:lnTo>
                  <a:lnTo>
                    <a:pt x="106420" y="548207"/>
                  </a:lnTo>
                  <a:lnTo>
                    <a:pt x="140936" y="574506"/>
                  </a:lnTo>
                  <a:lnTo>
                    <a:pt x="178968" y="595802"/>
                  </a:lnTo>
                  <a:lnTo>
                    <a:pt x="220038" y="611612"/>
                  </a:lnTo>
                  <a:lnTo>
                    <a:pt x="263665" y="621452"/>
                  </a:lnTo>
                  <a:lnTo>
                    <a:pt x="309371" y="624840"/>
                  </a:lnTo>
                  <a:lnTo>
                    <a:pt x="355078" y="621452"/>
                  </a:lnTo>
                  <a:lnTo>
                    <a:pt x="398705" y="611612"/>
                  </a:lnTo>
                  <a:lnTo>
                    <a:pt x="439775" y="595802"/>
                  </a:lnTo>
                  <a:lnTo>
                    <a:pt x="477807" y="574506"/>
                  </a:lnTo>
                  <a:lnTo>
                    <a:pt x="512323" y="548207"/>
                  </a:lnTo>
                  <a:lnTo>
                    <a:pt x="542844" y="517389"/>
                  </a:lnTo>
                  <a:lnTo>
                    <a:pt x="568890" y="482534"/>
                  </a:lnTo>
                  <a:lnTo>
                    <a:pt x="589982" y="444127"/>
                  </a:lnTo>
                  <a:lnTo>
                    <a:pt x="605641" y="402650"/>
                  </a:lnTo>
                  <a:lnTo>
                    <a:pt x="615388" y="358586"/>
                  </a:lnTo>
                  <a:lnTo>
                    <a:pt x="618743" y="312420"/>
                  </a:lnTo>
                  <a:lnTo>
                    <a:pt x="615388" y="266253"/>
                  </a:lnTo>
                  <a:lnTo>
                    <a:pt x="605641" y="222189"/>
                  </a:lnTo>
                  <a:lnTo>
                    <a:pt x="589982" y="180712"/>
                  </a:lnTo>
                  <a:lnTo>
                    <a:pt x="568890" y="142305"/>
                  </a:lnTo>
                  <a:lnTo>
                    <a:pt x="542844" y="107450"/>
                  </a:lnTo>
                  <a:lnTo>
                    <a:pt x="512323" y="76632"/>
                  </a:lnTo>
                  <a:lnTo>
                    <a:pt x="477807" y="50333"/>
                  </a:lnTo>
                  <a:lnTo>
                    <a:pt x="439775" y="29037"/>
                  </a:lnTo>
                  <a:lnTo>
                    <a:pt x="398705" y="13227"/>
                  </a:lnTo>
                  <a:lnTo>
                    <a:pt x="355078" y="3387"/>
                  </a:lnTo>
                  <a:lnTo>
                    <a:pt x="309371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59708" y="4209288"/>
              <a:ext cx="619125" cy="624840"/>
            </a:xfrm>
            <a:custGeom>
              <a:avLst/>
              <a:gdLst/>
              <a:ahLst/>
              <a:cxnLst/>
              <a:rect l="l" t="t" r="r" b="b"/>
              <a:pathLst>
                <a:path w="619125" h="624839">
                  <a:moveTo>
                    <a:pt x="0" y="312420"/>
                  </a:moveTo>
                  <a:lnTo>
                    <a:pt x="3355" y="266253"/>
                  </a:lnTo>
                  <a:lnTo>
                    <a:pt x="13102" y="222189"/>
                  </a:lnTo>
                  <a:lnTo>
                    <a:pt x="28761" y="180712"/>
                  </a:lnTo>
                  <a:lnTo>
                    <a:pt x="49853" y="142305"/>
                  </a:lnTo>
                  <a:lnTo>
                    <a:pt x="75899" y="107450"/>
                  </a:lnTo>
                  <a:lnTo>
                    <a:pt x="106420" y="76632"/>
                  </a:lnTo>
                  <a:lnTo>
                    <a:pt x="140936" y="50333"/>
                  </a:lnTo>
                  <a:lnTo>
                    <a:pt x="178968" y="29037"/>
                  </a:lnTo>
                  <a:lnTo>
                    <a:pt x="220038" y="13227"/>
                  </a:lnTo>
                  <a:lnTo>
                    <a:pt x="263665" y="3387"/>
                  </a:lnTo>
                  <a:lnTo>
                    <a:pt x="309371" y="0"/>
                  </a:lnTo>
                  <a:lnTo>
                    <a:pt x="355078" y="3387"/>
                  </a:lnTo>
                  <a:lnTo>
                    <a:pt x="398705" y="13227"/>
                  </a:lnTo>
                  <a:lnTo>
                    <a:pt x="439775" y="29037"/>
                  </a:lnTo>
                  <a:lnTo>
                    <a:pt x="477807" y="50333"/>
                  </a:lnTo>
                  <a:lnTo>
                    <a:pt x="512323" y="76632"/>
                  </a:lnTo>
                  <a:lnTo>
                    <a:pt x="542844" y="107450"/>
                  </a:lnTo>
                  <a:lnTo>
                    <a:pt x="568890" y="142305"/>
                  </a:lnTo>
                  <a:lnTo>
                    <a:pt x="589982" y="180712"/>
                  </a:lnTo>
                  <a:lnTo>
                    <a:pt x="605641" y="222189"/>
                  </a:lnTo>
                  <a:lnTo>
                    <a:pt x="615388" y="266253"/>
                  </a:lnTo>
                  <a:lnTo>
                    <a:pt x="618743" y="312420"/>
                  </a:lnTo>
                  <a:lnTo>
                    <a:pt x="615388" y="358586"/>
                  </a:lnTo>
                  <a:lnTo>
                    <a:pt x="605641" y="402650"/>
                  </a:lnTo>
                  <a:lnTo>
                    <a:pt x="589982" y="444127"/>
                  </a:lnTo>
                  <a:lnTo>
                    <a:pt x="568890" y="482534"/>
                  </a:lnTo>
                  <a:lnTo>
                    <a:pt x="542844" y="517389"/>
                  </a:lnTo>
                  <a:lnTo>
                    <a:pt x="512323" y="548207"/>
                  </a:lnTo>
                  <a:lnTo>
                    <a:pt x="477807" y="574506"/>
                  </a:lnTo>
                  <a:lnTo>
                    <a:pt x="439775" y="595802"/>
                  </a:lnTo>
                  <a:lnTo>
                    <a:pt x="398705" y="611612"/>
                  </a:lnTo>
                  <a:lnTo>
                    <a:pt x="355078" y="621452"/>
                  </a:lnTo>
                  <a:lnTo>
                    <a:pt x="309371" y="624840"/>
                  </a:lnTo>
                  <a:lnTo>
                    <a:pt x="263665" y="621452"/>
                  </a:lnTo>
                  <a:lnTo>
                    <a:pt x="220038" y="611612"/>
                  </a:lnTo>
                  <a:lnTo>
                    <a:pt x="178968" y="595802"/>
                  </a:lnTo>
                  <a:lnTo>
                    <a:pt x="140936" y="574506"/>
                  </a:lnTo>
                  <a:lnTo>
                    <a:pt x="106420" y="548207"/>
                  </a:lnTo>
                  <a:lnTo>
                    <a:pt x="75899" y="517389"/>
                  </a:lnTo>
                  <a:lnTo>
                    <a:pt x="49853" y="482534"/>
                  </a:lnTo>
                  <a:lnTo>
                    <a:pt x="28761" y="444127"/>
                  </a:lnTo>
                  <a:lnTo>
                    <a:pt x="13102" y="402650"/>
                  </a:lnTo>
                  <a:lnTo>
                    <a:pt x="3355" y="358586"/>
                  </a:lnTo>
                  <a:lnTo>
                    <a:pt x="0" y="31242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903853" y="4344111"/>
            <a:ext cx="3206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0" baseline="-15873" dirty="0">
                <a:latin typeface="Arial"/>
                <a:cs typeface="Arial"/>
              </a:rPr>
              <a:t>b</a:t>
            </a:r>
            <a:r>
              <a:rPr sz="900" spc="-20" dirty="0">
                <a:latin typeface="Arial"/>
                <a:cs typeface="Arial"/>
              </a:rPr>
              <a:t>(2)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576125" y="4204525"/>
            <a:ext cx="629920" cy="578485"/>
            <a:chOff x="5576125" y="4204525"/>
            <a:chExt cx="629920" cy="578485"/>
          </a:xfrm>
        </p:grpSpPr>
        <p:sp>
          <p:nvSpPr>
            <p:cNvPr id="43" name="object 43"/>
            <p:cNvSpPr/>
            <p:nvPr/>
          </p:nvSpPr>
          <p:spPr>
            <a:xfrm>
              <a:off x="5580888" y="4209288"/>
              <a:ext cx="620395" cy="568960"/>
            </a:xfrm>
            <a:custGeom>
              <a:avLst/>
              <a:gdLst/>
              <a:ahLst/>
              <a:cxnLst/>
              <a:rect l="l" t="t" r="r" b="b"/>
              <a:pathLst>
                <a:path w="620395" h="568960">
                  <a:moveTo>
                    <a:pt x="310134" y="0"/>
                  </a:moveTo>
                  <a:lnTo>
                    <a:pt x="259818" y="3720"/>
                  </a:lnTo>
                  <a:lnTo>
                    <a:pt x="212092" y="14490"/>
                  </a:lnTo>
                  <a:lnTo>
                    <a:pt x="167591" y="31725"/>
                  </a:lnTo>
                  <a:lnTo>
                    <a:pt x="126955" y="54839"/>
                  </a:lnTo>
                  <a:lnTo>
                    <a:pt x="90820" y="83248"/>
                  </a:lnTo>
                  <a:lnTo>
                    <a:pt x="59826" y="116366"/>
                  </a:lnTo>
                  <a:lnTo>
                    <a:pt x="34608" y="153608"/>
                  </a:lnTo>
                  <a:lnTo>
                    <a:pt x="15806" y="194389"/>
                  </a:lnTo>
                  <a:lnTo>
                    <a:pt x="4058" y="238123"/>
                  </a:lnTo>
                  <a:lnTo>
                    <a:pt x="0" y="284226"/>
                  </a:lnTo>
                  <a:lnTo>
                    <a:pt x="4058" y="330328"/>
                  </a:lnTo>
                  <a:lnTo>
                    <a:pt x="15806" y="374062"/>
                  </a:lnTo>
                  <a:lnTo>
                    <a:pt x="34608" y="414843"/>
                  </a:lnTo>
                  <a:lnTo>
                    <a:pt x="59826" y="452085"/>
                  </a:lnTo>
                  <a:lnTo>
                    <a:pt x="90820" y="485203"/>
                  </a:lnTo>
                  <a:lnTo>
                    <a:pt x="126955" y="513612"/>
                  </a:lnTo>
                  <a:lnTo>
                    <a:pt x="167591" y="536726"/>
                  </a:lnTo>
                  <a:lnTo>
                    <a:pt x="212092" y="553961"/>
                  </a:lnTo>
                  <a:lnTo>
                    <a:pt x="259818" y="564731"/>
                  </a:lnTo>
                  <a:lnTo>
                    <a:pt x="310134" y="568452"/>
                  </a:lnTo>
                  <a:lnTo>
                    <a:pt x="360449" y="564731"/>
                  </a:lnTo>
                  <a:lnTo>
                    <a:pt x="408175" y="553961"/>
                  </a:lnTo>
                  <a:lnTo>
                    <a:pt x="452676" y="536726"/>
                  </a:lnTo>
                  <a:lnTo>
                    <a:pt x="493312" y="513612"/>
                  </a:lnTo>
                  <a:lnTo>
                    <a:pt x="529447" y="485203"/>
                  </a:lnTo>
                  <a:lnTo>
                    <a:pt x="560441" y="452085"/>
                  </a:lnTo>
                  <a:lnTo>
                    <a:pt x="585659" y="414843"/>
                  </a:lnTo>
                  <a:lnTo>
                    <a:pt x="604461" y="374062"/>
                  </a:lnTo>
                  <a:lnTo>
                    <a:pt x="616209" y="330328"/>
                  </a:lnTo>
                  <a:lnTo>
                    <a:pt x="620267" y="284226"/>
                  </a:lnTo>
                  <a:lnTo>
                    <a:pt x="616209" y="238123"/>
                  </a:lnTo>
                  <a:lnTo>
                    <a:pt x="604461" y="194389"/>
                  </a:lnTo>
                  <a:lnTo>
                    <a:pt x="585659" y="153608"/>
                  </a:lnTo>
                  <a:lnTo>
                    <a:pt x="560441" y="116366"/>
                  </a:lnTo>
                  <a:lnTo>
                    <a:pt x="529447" y="83248"/>
                  </a:lnTo>
                  <a:lnTo>
                    <a:pt x="493312" y="54839"/>
                  </a:lnTo>
                  <a:lnTo>
                    <a:pt x="452676" y="31725"/>
                  </a:lnTo>
                  <a:lnTo>
                    <a:pt x="408175" y="14490"/>
                  </a:lnTo>
                  <a:lnTo>
                    <a:pt x="360449" y="3720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580888" y="4209288"/>
              <a:ext cx="620395" cy="568960"/>
            </a:xfrm>
            <a:custGeom>
              <a:avLst/>
              <a:gdLst/>
              <a:ahLst/>
              <a:cxnLst/>
              <a:rect l="l" t="t" r="r" b="b"/>
              <a:pathLst>
                <a:path w="620395" h="568960">
                  <a:moveTo>
                    <a:pt x="0" y="284226"/>
                  </a:moveTo>
                  <a:lnTo>
                    <a:pt x="4058" y="238123"/>
                  </a:lnTo>
                  <a:lnTo>
                    <a:pt x="15806" y="194389"/>
                  </a:lnTo>
                  <a:lnTo>
                    <a:pt x="34608" y="153608"/>
                  </a:lnTo>
                  <a:lnTo>
                    <a:pt x="59826" y="116366"/>
                  </a:lnTo>
                  <a:lnTo>
                    <a:pt x="90820" y="83248"/>
                  </a:lnTo>
                  <a:lnTo>
                    <a:pt x="126955" y="54839"/>
                  </a:lnTo>
                  <a:lnTo>
                    <a:pt x="167591" y="31725"/>
                  </a:lnTo>
                  <a:lnTo>
                    <a:pt x="212092" y="14490"/>
                  </a:lnTo>
                  <a:lnTo>
                    <a:pt x="259818" y="3720"/>
                  </a:lnTo>
                  <a:lnTo>
                    <a:pt x="310134" y="0"/>
                  </a:lnTo>
                  <a:lnTo>
                    <a:pt x="360449" y="3720"/>
                  </a:lnTo>
                  <a:lnTo>
                    <a:pt x="408175" y="14490"/>
                  </a:lnTo>
                  <a:lnTo>
                    <a:pt x="452676" y="31725"/>
                  </a:lnTo>
                  <a:lnTo>
                    <a:pt x="493312" y="54839"/>
                  </a:lnTo>
                  <a:lnTo>
                    <a:pt x="529447" y="83248"/>
                  </a:lnTo>
                  <a:lnTo>
                    <a:pt x="560441" y="116366"/>
                  </a:lnTo>
                  <a:lnTo>
                    <a:pt x="585659" y="153608"/>
                  </a:lnTo>
                  <a:lnTo>
                    <a:pt x="604461" y="194389"/>
                  </a:lnTo>
                  <a:lnTo>
                    <a:pt x="616209" y="238123"/>
                  </a:lnTo>
                  <a:lnTo>
                    <a:pt x="620267" y="284226"/>
                  </a:lnTo>
                  <a:lnTo>
                    <a:pt x="616209" y="330328"/>
                  </a:lnTo>
                  <a:lnTo>
                    <a:pt x="604461" y="374062"/>
                  </a:lnTo>
                  <a:lnTo>
                    <a:pt x="585659" y="414843"/>
                  </a:lnTo>
                  <a:lnTo>
                    <a:pt x="560441" y="452085"/>
                  </a:lnTo>
                  <a:lnTo>
                    <a:pt x="529447" y="485203"/>
                  </a:lnTo>
                  <a:lnTo>
                    <a:pt x="493312" y="513612"/>
                  </a:lnTo>
                  <a:lnTo>
                    <a:pt x="452676" y="536726"/>
                  </a:lnTo>
                  <a:lnTo>
                    <a:pt x="408175" y="553961"/>
                  </a:lnTo>
                  <a:lnTo>
                    <a:pt x="360449" y="564731"/>
                  </a:lnTo>
                  <a:lnTo>
                    <a:pt x="310134" y="568452"/>
                  </a:lnTo>
                  <a:lnTo>
                    <a:pt x="259818" y="564731"/>
                  </a:lnTo>
                  <a:lnTo>
                    <a:pt x="212092" y="553961"/>
                  </a:lnTo>
                  <a:lnTo>
                    <a:pt x="167591" y="536726"/>
                  </a:lnTo>
                  <a:lnTo>
                    <a:pt x="126955" y="513612"/>
                  </a:lnTo>
                  <a:lnTo>
                    <a:pt x="90820" y="485203"/>
                  </a:lnTo>
                  <a:lnTo>
                    <a:pt x="59826" y="452085"/>
                  </a:lnTo>
                  <a:lnTo>
                    <a:pt x="34608" y="414843"/>
                  </a:lnTo>
                  <a:lnTo>
                    <a:pt x="15806" y="374062"/>
                  </a:lnTo>
                  <a:lnTo>
                    <a:pt x="4058" y="330328"/>
                  </a:lnTo>
                  <a:lnTo>
                    <a:pt x="0" y="284226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726303" y="4315459"/>
            <a:ext cx="3206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30" baseline="-15873" dirty="0">
                <a:latin typeface="Arial"/>
                <a:cs typeface="Arial"/>
              </a:rPr>
              <a:t>b</a:t>
            </a:r>
            <a:r>
              <a:rPr sz="900" spc="-20" dirty="0">
                <a:latin typeface="Arial"/>
                <a:cs typeface="Arial"/>
              </a:rPr>
              <a:t>(3)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168525" y="1895855"/>
            <a:ext cx="4747895" cy="2319655"/>
            <a:chOff x="2168525" y="1895855"/>
            <a:chExt cx="4747895" cy="2319655"/>
          </a:xfrm>
        </p:grpSpPr>
        <p:sp>
          <p:nvSpPr>
            <p:cNvPr id="47" name="object 47"/>
            <p:cNvSpPr/>
            <p:nvPr/>
          </p:nvSpPr>
          <p:spPr>
            <a:xfrm>
              <a:off x="2168525" y="1895855"/>
              <a:ext cx="4284345" cy="2319655"/>
            </a:xfrm>
            <a:custGeom>
              <a:avLst/>
              <a:gdLst/>
              <a:ahLst/>
              <a:cxnLst/>
              <a:rect l="l" t="t" r="r" b="b"/>
              <a:pathLst>
                <a:path w="4284345" h="2319654">
                  <a:moveTo>
                    <a:pt x="546862" y="82677"/>
                  </a:moveTo>
                  <a:lnTo>
                    <a:pt x="541388" y="60579"/>
                  </a:lnTo>
                  <a:lnTo>
                    <a:pt x="526415" y="0"/>
                  </a:lnTo>
                  <a:lnTo>
                    <a:pt x="472567" y="66040"/>
                  </a:lnTo>
                  <a:lnTo>
                    <a:pt x="503555" y="72986"/>
                  </a:lnTo>
                  <a:lnTo>
                    <a:pt x="0" y="2312809"/>
                  </a:lnTo>
                  <a:lnTo>
                    <a:pt x="6083" y="2314181"/>
                  </a:lnTo>
                  <a:lnTo>
                    <a:pt x="10668" y="2318893"/>
                  </a:lnTo>
                  <a:lnTo>
                    <a:pt x="475729" y="1873885"/>
                  </a:lnTo>
                  <a:lnTo>
                    <a:pt x="497713" y="1896872"/>
                  </a:lnTo>
                  <a:lnTo>
                    <a:pt x="512330" y="1855978"/>
                  </a:lnTo>
                  <a:lnTo>
                    <a:pt x="526415" y="1816608"/>
                  </a:lnTo>
                  <a:lnTo>
                    <a:pt x="445008" y="1841754"/>
                  </a:lnTo>
                  <a:lnTo>
                    <a:pt x="466966" y="1864728"/>
                  </a:lnTo>
                  <a:lnTo>
                    <a:pt x="17043" y="2295118"/>
                  </a:lnTo>
                  <a:lnTo>
                    <a:pt x="515886" y="75742"/>
                  </a:lnTo>
                  <a:lnTo>
                    <a:pt x="546862" y="82677"/>
                  </a:lnTo>
                  <a:close/>
                </a:path>
                <a:path w="4284345" h="2319654">
                  <a:moveTo>
                    <a:pt x="2490216" y="83058"/>
                  </a:moveTo>
                  <a:lnTo>
                    <a:pt x="2485009" y="60071"/>
                  </a:lnTo>
                  <a:lnTo>
                    <a:pt x="2471420" y="0"/>
                  </a:lnTo>
                  <a:lnTo>
                    <a:pt x="2416175" y="64897"/>
                  </a:lnTo>
                  <a:lnTo>
                    <a:pt x="2447023" y="72466"/>
                  </a:lnTo>
                  <a:lnTo>
                    <a:pt x="1894332" y="2312682"/>
                  </a:lnTo>
                  <a:lnTo>
                    <a:pt x="1900428" y="2314181"/>
                  </a:lnTo>
                  <a:lnTo>
                    <a:pt x="1904746" y="2319096"/>
                  </a:lnTo>
                  <a:lnTo>
                    <a:pt x="2418169" y="1871421"/>
                  </a:lnTo>
                  <a:lnTo>
                    <a:pt x="2439035" y="1895348"/>
                  </a:lnTo>
                  <a:lnTo>
                    <a:pt x="2456218" y="1853565"/>
                  </a:lnTo>
                  <a:lnTo>
                    <a:pt x="2471420" y="1816608"/>
                  </a:lnTo>
                  <a:lnTo>
                    <a:pt x="2388997" y="1837944"/>
                  </a:lnTo>
                  <a:lnTo>
                    <a:pt x="2409888" y="1861921"/>
                  </a:lnTo>
                  <a:lnTo>
                    <a:pt x="1911565" y="2296261"/>
                  </a:lnTo>
                  <a:lnTo>
                    <a:pt x="2459342" y="75488"/>
                  </a:lnTo>
                  <a:lnTo>
                    <a:pt x="2490216" y="83058"/>
                  </a:lnTo>
                  <a:close/>
                </a:path>
                <a:path w="4284345" h="2319654">
                  <a:moveTo>
                    <a:pt x="4284345" y="993140"/>
                  </a:moveTo>
                  <a:lnTo>
                    <a:pt x="4281817" y="965073"/>
                  </a:lnTo>
                  <a:lnTo>
                    <a:pt x="4276725" y="908304"/>
                  </a:lnTo>
                  <a:lnTo>
                    <a:pt x="4213352" y="965200"/>
                  </a:lnTo>
                  <a:lnTo>
                    <a:pt x="4242994" y="976871"/>
                  </a:lnTo>
                  <a:lnTo>
                    <a:pt x="3717290" y="2311781"/>
                  </a:lnTo>
                  <a:lnTo>
                    <a:pt x="3729228" y="2316429"/>
                  </a:lnTo>
                  <a:lnTo>
                    <a:pt x="4254817" y="981532"/>
                  </a:lnTo>
                  <a:lnTo>
                    <a:pt x="4284345" y="99314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2364" y="2616707"/>
              <a:ext cx="193548" cy="374904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6443853" y="1032205"/>
            <a:ext cx="1943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14541" y="1134313"/>
            <a:ext cx="156845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Arial"/>
                <a:cs typeface="Arial"/>
              </a:rPr>
              <a:t>11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45605" y="1038606"/>
            <a:ext cx="13144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Arial"/>
                <a:cs typeface="Arial"/>
              </a:rPr>
              <a:t>(1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43853" y="1195831"/>
            <a:ext cx="6540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10" dirty="0">
                <a:latin typeface="Arial"/>
                <a:cs typeface="Arial"/>
              </a:rPr>
              <a:t>)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2422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>
                <a:solidFill>
                  <a:srgbClr val="171616"/>
                </a:solidFill>
              </a:rPr>
              <a:t>Forward</a:t>
            </a:r>
            <a:r>
              <a:rPr spc="-75" dirty="0">
                <a:solidFill>
                  <a:srgbClr val="171616"/>
                </a:solidFill>
              </a:rPr>
              <a:t> </a:t>
            </a:r>
            <a:r>
              <a:rPr spc="-35" dirty="0">
                <a:solidFill>
                  <a:srgbClr val="171616"/>
                </a:solidFill>
              </a:rPr>
              <a:t>Propagation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5045" y="1516189"/>
            <a:ext cx="761365" cy="759460"/>
            <a:chOff x="745045" y="1516189"/>
            <a:chExt cx="761365" cy="759460"/>
          </a:xfrm>
        </p:grpSpPr>
        <p:sp>
          <p:nvSpPr>
            <p:cNvPr id="4" name="object 4"/>
            <p:cNvSpPr/>
            <p:nvPr/>
          </p:nvSpPr>
          <p:spPr>
            <a:xfrm>
              <a:off x="749808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626364" y="0"/>
                  </a:moveTo>
                  <a:lnTo>
                    <a:pt x="124967" y="0"/>
                  </a:lnTo>
                  <a:lnTo>
                    <a:pt x="76327" y="9828"/>
                  </a:lnTo>
                  <a:lnTo>
                    <a:pt x="36604" y="36623"/>
                  </a:lnTo>
                  <a:lnTo>
                    <a:pt x="9821" y="76348"/>
                  </a:lnTo>
                  <a:lnTo>
                    <a:pt x="0" y="124968"/>
                  </a:lnTo>
                  <a:lnTo>
                    <a:pt x="0" y="624840"/>
                  </a:lnTo>
                  <a:lnTo>
                    <a:pt x="9821" y="673459"/>
                  </a:lnTo>
                  <a:lnTo>
                    <a:pt x="36604" y="713184"/>
                  </a:lnTo>
                  <a:lnTo>
                    <a:pt x="76327" y="739979"/>
                  </a:lnTo>
                  <a:lnTo>
                    <a:pt x="124967" y="749808"/>
                  </a:lnTo>
                  <a:lnTo>
                    <a:pt x="626364" y="749808"/>
                  </a:lnTo>
                  <a:lnTo>
                    <a:pt x="674983" y="739979"/>
                  </a:lnTo>
                  <a:lnTo>
                    <a:pt x="714708" y="713184"/>
                  </a:lnTo>
                  <a:lnTo>
                    <a:pt x="741503" y="673459"/>
                  </a:lnTo>
                  <a:lnTo>
                    <a:pt x="751332" y="624840"/>
                  </a:lnTo>
                  <a:lnTo>
                    <a:pt x="751332" y="124968"/>
                  </a:lnTo>
                  <a:lnTo>
                    <a:pt x="741503" y="76348"/>
                  </a:lnTo>
                  <a:lnTo>
                    <a:pt x="714708" y="36623"/>
                  </a:lnTo>
                  <a:lnTo>
                    <a:pt x="674983" y="982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808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0" y="124968"/>
                  </a:moveTo>
                  <a:lnTo>
                    <a:pt x="9821" y="76348"/>
                  </a:lnTo>
                  <a:lnTo>
                    <a:pt x="36604" y="36623"/>
                  </a:lnTo>
                  <a:lnTo>
                    <a:pt x="76327" y="9828"/>
                  </a:lnTo>
                  <a:lnTo>
                    <a:pt x="124967" y="0"/>
                  </a:lnTo>
                  <a:lnTo>
                    <a:pt x="626364" y="0"/>
                  </a:lnTo>
                  <a:lnTo>
                    <a:pt x="674983" y="9828"/>
                  </a:lnTo>
                  <a:lnTo>
                    <a:pt x="714708" y="36623"/>
                  </a:lnTo>
                  <a:lnTo>
                    <a:pt x="741503" y="76348"/>
                  </a:lnTo>
                  <a:lnTo>
                    <a:pt x="751332" y="124968"/>
                  </a:lnTo>
                  <a:lnTo>
                    <a:pt x="751332" y="624840"/>
                  </a:lnTo>
                  <a:lnTo>
                    <a:pt x="741503" y="673459"/>
                  </a:lnTo>
                  <a:lnTo>
                    <a:pt x="714708" y="713184"/>
                  </a:lnTo>
                  <a:lnTo>
                    <a:pt x="674983" y="739979"/>
                  </a:lnTo>
                  <a:lnTo>
                    <a:pt x="626364" y="749808"/>
                  </a:lnTo>
                  <a:lnTo>
                    <a:pt x="124967" y="749808"/>
                  </a:lnTo>
                  <a:lnTo>
                    <a:pt x="76327" y="739979"/>
                  </a:lnTo>
                  <a:lnTo>
                    <a:pt x="36604" y="713184"/>
                  </a:lnTo>
                  <a:lnTo>
                    <a:pt x="9821" y="673459"/>
                  </a:lnTo>
                  <a:lnTo>
                    <a:pt x="0" y="624840"/>
                  </a:lnTo>
                  <a:lnTo>
                    <a:pt x="0" y="124968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4562" y="1770634"/>
            <a:ext cx="263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1</a:t>
            </a:r>
            <a:endParaRPr sz="1350" baseline="-21604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5045" y="3332797"/>
            <a:ext cx="761365" cy="759460"/>
            <a:chOff x="745045" y="3332797"/>
            <a:chExt cx="761365" cy="759460"/>
          </a:xfrm>
        </p:grpSpPr>
        <p:sp>
          <p:nvSpPr>
            <p:cNvPr id="8" name="object 8"/>
            <p:cNvSpPr/>
            <p:nvPr/>
          </p:nvSpPr>
          <p:spPr>
            <a:xfrm>
              <a:off x="749808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626364" y="0"/>
                  </a:moveTo>
                  <a:lnTo>
                    <a:pt x="124967" y="0"/>
                  </a:lnTo>
                  <a:lnTo>
                    <a:pt x="76327" y="9828"/>
                  </a:lnTo>
                  <a:lnTo>
                    <a:pt x="36604" y="36623"/>
                  </a:lnTo>
                  <a:lnTo>
                    <a:pt x="9821" y="76348"/>
                  </a:lnTo>
                  <a:lnTo>
                    <a:pt x="0" y="124967"/>
                  </a:lnTo>
                  <a:lnTo>
                    <a:pt x="0" y="624839"/>
                  </a:lnTo>
                  <a:lnTo>
                    <a:pt x="9821" y="673480"/>
                  </a:lnTo>
                  <a:lnTo>
                    <a:pt x="36604" y="713203"/>
                  </a:lnTo>
                  <a:lnTo>
                    <a:pt x="76327" y="739986"/>
                  </a:lnTo>
                  <a:lnTo>
                    <a:pt x="124967" y="749807"/>
                  </a:lnTo>
                  <a:lnTo>
                    <a:pt x="626364" y="749807"/>
                  </a:lnTo>
                  <a:lnTo>
                    <a:pt x="674983" y="739986"/>
                  </a:lnTo>
                  <a:lnTo>
                    <a:pt x="714708" y="713203"/>
                  </a:lnTo>
                  <a:lnTo>
                    <a:pt x="741503" y="673480"/>
                  </a:lnTo>
                  <a:lnTo>
                    <a:pt x="751332" y="624839"/>
                  </a:lnTo>
                  <a:lnTo>
                    <a:pt x="751332" y="124967"/>
                  </a:lnTo>
                  <a:lnTo>
                    <a:pt x="741503" y="76348"/>
                  </a:lnTo>
                  <a:lnTo>
                    <a:pt x="714708" y="36623"/>
                  </a:lnTo>
                  <a:lnTo>
                    <a:pt x="674983" y="982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808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0" y="124967"/>
                  </a:moveTo>
                  <a:lnTo>
                    <a:pt x="9821" y="76348"/>
                  </a:lnTo>
                  <a:lnTo>
                    <a:pt x="36604" y="36623"/>
                  </a:lnTo>
                  <a:lnTo>
                    <a:pt x="76327" y="9828"/>
                  </a:lnTo>
                  <a:lnTo>
                    <a:pt x="124967" y="0"/>
                  </a:lnTo>
                  <a:lnTo>
                    <a:pt x="626364" y="0"/>
                  </a:lnTo>
                  <a:lnTo>
                    <a:pt x="674983" y="9828"/>
                  </a:lnTo>
                  <a:lnTo>
                    <a:pt x="714708" y="36623"/>
                  </a:lnTo>
                  <a:lnTo>
                    <a:pt x="741503" y="76348"/>
                  </a:lnTo>
                  <a:lnTo>
                    <a:pt x="751332" y="124967"/>
                  </a:lnTo>
                  <a:lnTo>
                    <a:pt x="751332" y="624839"/>
                  </a:lnTo>
                  <a:lnTo>
                    <a:pt x="741503" y="673480"/>
                  </a:lnTo>
                  <a:lnTo>
                    <a:pt x="714708" y="713203"/>
                  </a:lnTo>
                  <a:lnTo>
                    <a:pt x="674983" y="739986"/>
                  </a:lnTo>
                  <a:lnTo>
                    <a:pt x="626364" y="749807"/>
                  </a:lnTo>
                  <a:lnTo>
                    <a:pt x="124967" y="749807"/>
                  </a:lnTo>
                  <a:lnTo>
                    <a:pt x="76327" y="739986"/>
                  </a:lnTo>
                  <a:lnTo>
                    <a:pt x="36604" y="713203"/>
                  </a:lnTo>
                  <a:lnTo>
                    <a:pt x="9821" y="673480"/>
                  </a:lnTo>
                  <a:lnTo>
                    <a:pt x="0" y="624839"/>
                  </a:lnTo>
                  <a:lnTo>
                    <a:pt x="0" y="124967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94562" y="3587318"/>
            <a:ext cx="2635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2</a:t>
            </a:r>
            <a:endParaRPr sz="1350" baseline="-21604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89669" y="1516189"/>
            <a:ext cx="761365" cy="759460"/>
            <a:chOff x="2689669" y="1516189"/>
            <a:chExt cx="761365" cy="759460"/>
          </a:xfrm>
        </p:grpSpPr>
        <p:sp>
          <p:nvSpPr>
            <p:cNvPr id="12" name="object 12"/>
            <p:cNvSpPr/>
            <p:nvPr/>
          </p:nvSpPr>
          <p:spPr>
            <a:xfrm>
              <a:off x="2694432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375666" y="0"/>
                  </a:moveTo>
                  <a:lnTo>
                    <a:pt x="328534" y="2921"/>
                  </a:lnTo>
                  <a:lnTo>
                    <a:pt x="283152" y="11452"/>
                  </a:lnTo>
                  <a:lnTo>
                    <a:pt x="239872" y="25240"/>
                  </a:lnTo>
                  <a:lnTo>
                    <a:pt x="199044" y="43934"/>
                  </a:lnTo>
                  <a:lnTo>
                    <a:pt x="161020" y="67182"/>
                  </a:lnTo>
                  <a:lnTo>
                    <a:pt x="126153" y="94632"/>
                  </a:lnTo>
                  <a:lnTo>
                    <a:pt x="94794" y="125932"/>
                  </a:lnTo>
                  <a:lnTo>
                    <a:pt x="67294" y="160732"/>
                  </a:lnTo>
                  <a:lnTo>
                    <a:pt x="44006" y="198679"/>
                  </a:lnTo>
                  <a:lnTo>
                    <a:pt x="25281" y="239421"/>
                  </a:lnTo>
                  <a:lnTo>
                    <a:pt x="11470" y="282607"/>
                  </a:lnTo>
                  <a:lnTo>
                    <a:pt x="2926" y="327885"/>
                  </a:lnTo>
                  <a:lnTo>
                    <a:pt x="0" y="374904"/>
                  </a:lnTo>
                  <a:lnTo>
                    <a:pt x="2926" y="421922"/>
                  </a:lnTo>
                  <a:lnTo>
                    <a:pt x="11470" y="467200"/>
                  </a:lnTo>
                  <a:lnTo>
                    <a:pt x="25281" y="510386"/>
                  </a:lnTo>
                  <a:lnTo>
                    <a:pt x="44006" y="551128"/>
                  </a:lnTo>
                  <a:lnTo>
                    <a:pt x="67294" y="589075"/>
                  </a:lnTo>
                  <a:lnTo>
                    <a:pt x="94794" y="623875"/>
                  </a:lnTo>
                  <a:lnTo>
                    <a:pt x="126153" y="655175"/>
                  </a:lnTo>
                  <a:lnTo>
                    <a:pt x="161020" y="682625"/>
                  </a:lnTo>
                  <a:lnTo>
                    <a:pt x="199044" y="705873"/>
                  </a:lnTo>
                  <a:lnTo>
                    <a:pt x="239872" y="724567"/>
                  </a:lnTo>
                  <a:lnTo>
                    <a:pt x="283152" y="738355"/>
                  </a:lnTo>
                  <a:lnTo>
                    <a:pt x="328534" y="746886"/>
                  </a:lnTo>
                  <a:lnTo>
                    <a:pt x="375666" y="749808"/>
                  </a:lnTo>
                  <a:lnTo>
                    <a:pt x="422797" y="746886"/>
                  </a:lnTo>
                  <a:lnTo>
                    <a:pt x="468179" y="738355"/>
                  </a:lnTo>
                  <a:lnTo>
                    <a:pt x="511459" y="724567"/>
                  </a:lnTo>
                  <a:lnTo>
                    <a:pt x="552287" y="705873"/>
                  </a:lnTo>
                  <a:lnTo>
                    <a:pt x="590311" y="682625"/>
                  </a:lnTo>
                  <a:lnTo>
                    <a:pt x="625178" y="655175"/>
                  </a:lnTo>
                  <a:lnTo>
                    <a:pt x="656537" y="623875"/>
                  </a:lnTo>
                  <a:lnTo>
                    <a:pt x="684037" y="589075"/>
                  </a:lnTo>
                  <a:lnTo>
                    <a:pt x="707325" y="551128"/>
                  </a:lnTo>
                  <a:lnTo>
                    <a:pt x="726050" y="510386"/>
                  </a:lnTo>
                  <a:lnTo>
                    <a:pt x="739861" y="467200"/>
                  </a:lnTo>
                  <a:lnTo>
                    <a:pt x="748405" y="421922"/>
                  </a:lnTo>
                  <a:lnTo>
                    <a:pt x="751332" y="374904"/>
                  </a:lnTo>
                  <a:lnTo>
                    <a:pt x="748405" y="327885"/>
                  </a:lnTo>
                  <a:lnTo>
                    <a:pt x="739861" y="282607"/>
                  </a:lnTo>
                  <a:lnTo>
                    <a:pt x="726050" y="239421"/>
                  </a:lnTo>
                  <a:lnTo>
                    <a:pt x="707325" y="198679"/>
                  </a:lnTo>
                  <a:lnTo>
                    <a:pt x="684037" y="160732"/>
                  </a:lnTo>
                  <a:lnTo>
                    <a:pt x="656537" y="125932"/>
                  </a:lnTo>
                  <a:lnTo>
                    <a:pt x="625178" y="94632"/>
                  </a:lnTo>
                  <a:lnTo>
                    <a:pt x="590311" y="67182"/>
                  </a:lnTo>
                  <a:lnTo>
                    <a:pt x="552287" y="43934"/>
                  </a:lnTo>
                  <a:lnTo>
                    <a:pt x="511459" y="25240"/>
                  </a:lnTo>
                  <a:lnTo>
                    <a:pt x="468179" y="11452"/>
                  </a:lnTo>
                  <a:lnTo>
                    <a:pt x="422797" y="2921"/>
                  </a:lnTo>
                  <a:lnTo>
                    <a:pt x="375666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4432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0" y="374904"/>
                  </a:moveTo>
                  <a:lnTo>
                    <a:pt x="2926" y="327885"/>
                  </a:lnTo>
                  <a:lnTo>
                    <a:pt x="11470" y="282607"/>
                  </a:lnTo>
                  <a:lnTo>
                    <a:pt x="25281" y="239421"/>
                  </a:lnTo>
                  <a:lnTo>
                    <a:pt x="44006" y="198679"/>
                  </a:lnTo>
                  <a:lnTo>
                    <a:pt x="67294" y="160732"/>
                  </a:lnTo>
                  <a:lnTo>
                    <a:pt x="94794" y="125932"/>
                  </a:lnTo>
                  <a:lnTo>
                    <a:pt x="126153" y="94632"/>
                  </a:lnTo>
                  <a:lnTo>
                    <a:pt x="161020" y="67182"/>
                  </a:lnTo>
                  <a:lnTo>
                    <a:pt x="199044" y="43934"/>
                  </a:lnTo>
                  <a:lnTo>
                    <a:pt x="239872" y="25240"/>
                  </a:lnTo>
                  <a:lnTo>
                    <a:pt x="283152" y="11452"/>
                  </a:lnTo>
                  <a:lnTo>
                    <a:pt x="328534" y="2921"/>
                  </a:lnTo>
                  <a:lnTo>
                    <a:pt x="375666" y="0"/>
                  </a:lnTo>
                  <a:lnTo>
                    <a:pt x="422797" y="2921"/>
                  </a:lnTo>
                  <a:lnTo>
                    <a:pt x="468179" y="11452"/>
                  </a:lnTo>
                  <a:lnTo>
                    <a:pt x="511459" y="25240"/>
                  </a:lnTo>
                  <a:lnTo>
                    <a:pt x="552287" y="43934"/>
                  </a:lnTo>
                  <a:lnTo>
                    <a:pt x="590311" y="67182"/>
                  </a:lnTo>
                  <a:lnTo>
                    <a:pt x="625178" y="94632"/>
                  </a:lnTo>
                  <a:lnTo>
                    <a:pt x="656537" y="125932"/>
                  </a:lnTo>
                  <a:lnTo>
                    <a:pt x="684037" y="160732"/>
                  </a:lnTo>
                  <a:lnTo>
                    <a:pt x="707325" y="198679"/>
                  </a:lnTo>
                  <a:lnTo>
                    <a:pt x="726050" y="239421"/>
                  </a:lnTo>
                  <a:lnTo>
                    <a:pt x="739861" y="282607"/>
                  </a:lnTo>
                  <a:lnTo>
                    <a:pt x="748405" y="327885"/>
                  </a:lnTo>
                  <a:lnTo>
                    <a:pt x="751332" y="374904"/>
                  </a:lnTo>
                  <a:lnTo>
                    <a:pt x="748405" y="421922"/>
                  </a:lnTo>
                  <a:lnTo>
                    <a:pt x="739861" y="467200"/>
                  </a:lnTo>
                  <a:lnTo>
                    <a:pt x="726050" y="510386"/>
                  </a:lnTo>
                  <a:lnTo>
                    <a:pt x="707325" y="551128"/>
                  </a:lnTo>
                  <a:lnTo>
                    <a:pt x="684037" y="589075"/>
                  </a:lnTo>
                  <a:lnTo>
                    <a:pt x="656537" y="623875"/>
                  </a:lnTo>
                  <a:lnTo>
                    <a:pt x="625178" y="655175"/>
                  </a:lnTo>
                  <a:lnTo>
                    <a:pt x="590311" y="682625"/>
                  </a:lnTo>
                  <a:lnTo>
                    <a:pt x="552287" y="705873"/>
                  </a:lnTo>
                  <a:lnTo>
                    <a:pt x="511459" y="724567"/>
                  </a:lnTo>
                  <a:lnTo>
                    <a:pt x="468179" y="738355"/>
                  </a:lnTo>
                  <a:lnTo>
                    <a:pt x="422797" y="746886"/>
                  </a:lnTo>
                  <a:lnTo>
                    <a:pt x="375666" y="749808"/>
                  </a:lnTo>
                  <a:lnTo>
                    <a:pt x="328534" y="746886"/>
                  </a:lnTo>
                  <a:lnTo>
                    <a:pt x="283152" y="738355"/>
                  </a:lnTo>
                  <a:lnTo>
                    <a:pt x="239872" y="724567"/>
                  </a:lnTo>
                  <a:lnTo>
                    <a:pt x="199044" y="705873"/>
                  </a:lnTo>
                  <a:lnTo>
                    <a:pt x="161020" y="682625"/>
                  </a:lnTo>
                  <a:lnTo>
                    <a:pt x="126153" y="655175"/>
                  </a:lnTo>
                  <a:lnTo>
                    <a:pt x="94794" y="623875"/>
                  </a:lnTo>
                  <a:lnTo>
                    <a:pt x="67294" y="589075"/>
                  </a:lnTo>
                  <a:lnTo>
                    <a:pt x="44006" y="551128"/>
                  </a:lnTo>
                  <a:lnTo>
                    <a:pt x="25281" y="510386"/>
                  </a:lnTo>
                  <a:lnTo>
                    <a:pt x="11470" y="467200"/>
                  </a:lnTo>
                  <a:lnTo>
                    <a:pt x="2926" y="421922"/>
                  </a:lnTo>
                  <a:lnTo>
                    <a:pt x="0" y="374904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58770" y="1770634"/>
            <a:ext cx="421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Arial"/>
                <a:cs typeface="Arial"/>
              </a:rPr>
              <a:t>L</a:t>
            </a:r>
            <a:r>
              <a:rPr sz="1050" spc="-30" baseline="-19841" dirty="0">
                <a:latin typeface="Arial"/>
                <a:cs typeface="Arial"/>
              </a:rPr>
              <a:t>1</a:t>
            </a:r>
            <a:r>
              <a:rPr sz="1400" spc="-20" dirty="0">
                <a:latin typeface="Arial"/>
                <a:cs typeface="Arial"/>
              </a:rPr>
              <a:t>N</a:t>
            </a:r>
            <a:r>
              <a:rPr sz="1350" spc="-30" baseline="-21604" dirty="0">
                <a:latin typeface="Arial"/>
                <a:cs typeface="Arial"/>
              </a:rPr>
              <a:t>1</a:t>
            </a:r>
            <a:endParaRPr sz="1350" baseline="-21604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495805" y="1857755"/>
            <a:ext cx="3144520" cy="2899410"/>
            <a:chOff x="1495805" y="1857755"/>
            <a:chExt cx="3144520" cy="2899410"/>
          </a:xfrm>
        </p:grpSpPr>
        <p:sp>
          <p:nvSpPr>
            <p:cNvPr id="16" name="object 16"/>
            <p:cNvSpPr/>
            <p:nvPr/>
          </p:nvSpPr>
          <p:spPr>
            <a:xfrm>
              <a:off x="1495806" y="1857755"/>
              <a:ext cx="3144520" cy="1858645"/>
            </a:xfrm>
            <a:custGeom>
              <a:avLst/>
              <a:gdLst/>
              <a:ahLst/>
              <a:cxnLst/>
              <a:rect l="l" t="t" r="r" b="b"/>
              <a:pathLst>
                <a:path w="3144520" h="1858645">
                  <a:moveTo>
                    <a:pt x="1199896" y="38100"/>
                  </a:moveTo>
                  <a:lnTo>
                    <a:pt x="1187183" y="31750"/>
                  </a:lnTo>
                  <a:lnTo>
                    <a:pt x="1123696" y="0"/>
                  </a:lnTo>
                  <a:lnTo>
                    <a:pt x="1123696" y="31750"/>
                  </a:lnTo>
                  <a:lnTo>
                    <a:pt x="5334" y="31750"/>
                  </a:lnTo>
                  <a:lnTo>
                    <a:pt x="5334" y="44450"/>
                  </a:lnTo>
                  <a:lnTo>
                    <a:pt x="1123696" y="44450"/>
                  </a:lnTo>
                  <a:lnTo>
                    <a:pt x="1123696" y="76200"/>
                  </a:lnTo>
                  <a:lnTo>
                    <a:pt x="1187196" y="44450"/>
                  </a:lnTo>
                  <a:lnTo>
                    <a:pt x="1199896" y="38100"/>
                  </a:lnTo>
                  <a:close/>
                </a:path>
                <a:path w="3144520" h="1858645">
                  <a:moveTo>
                    <a:pt x="1199896" y="38100"/>
                  </a:moveTo>
                  <a:lnTo>
                    <a:pt x="1126236" y="80772"/>
                  </a:lnTo>
                  <a:lnTo>
                    <a:pt x="1152766" y="98259"/>
                  </a:lnTo>
                  <a:lnTo>
                    <a:pt x="0" y="1851152"/>
                  </a:lnTo>
                  <a:lnTo>
                    <a:pt x="10668" y="1858137"/>
                  </a:lnTo>
                  <a:lnTo>
                    <a:pt x="1163332" y="105219"/>
                  </a:lnTo>
                  <a:lnTo>
                    <a:pt x="1189863" y="122682"/>
                  </a:lnTo>
                  <a:lnTo>
                    <a:pt x="1194015" y="87630"/>
                  </a:lnTo>
                  <a:lnTo>
                    <a:pt x="1199896" y="38100"/>
                  </a:lnTo>
                  <a:close/>
                </a:path>
                <a:path w="3144520" h="1858645">
                  <a:moveTo>
                    <a:pt x="3144520" y="38100"/>
                  </a:moveTo>
                  <a:lnTo>
                    <a:pt x="3131807" y="31750"/>
                  </a:lnTo>
                  <a:lnTo>
                    <a:pt x="3068320" y="0"/>
                  </a:lnTo>
                  <a:lnTo>
                    <a:pt x="3068320" y="31750"/>
                  </a:lnTo>
                  <a:lnTo>
                    <a:pt x="1949958" y="31750"/>
                  </a:lnTo>
                  <a:lnTo>
                    <a:pt x="1949958" y="44450"/>
                  </a:lnTo>
                  <a:lnTo>
                    <a:pt x="3068320" y="44450"/>
                  </a:lnTo>
                  <a:lnTo>
                    <a:pt x="3068320" y="76200"/>
                  </a:lnTo>
                  <a:lnTo>
                    <a:pt x="3131820" y="44450"/>
                  </a:lnTo>
                  <a:lnTo>
                    <a:pt x="3144520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4191" y="2364993"/>
              <a:ext cx="238378" cy="20497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7188" y="2186431"/>
              <a:ext cx="144653" cy="13944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53183" y="4209288"/>
              <a:ext cx="620395" cy="542925"/>
            </a:xfrm>
            <a:custGeom>
              <a:avLst/>
              <a:gdLst/>
              <a:ahLst/>
              <a:cxnLst/>
              <a:rect l="l" t="t" r="r" b="b"/>
              <a:pathLst>
                <a:path w="620394" h="542925">
                  <a:moveTo>
                    <a:pt x="310134" y="0"/>
                  </a:moveTo>
                  <a:lnTo>
                    <a:pt x="259818" y="3550"/>
                  </a:lnTo>
                  <a:lnTo>
                    <a:pt x="212092" y="13829"/>
                  </a:lnTo>
                  <a:lnTo>
                    <a:pt x="167591" y="30278"/>
                  </a:lnTo>
                  <a:lnTo>
                    <a:pt x="126955" y="52339"/>
                  </a:lnTo>
                  <a:lnTo>
                    <a:pt x="90820" y="79452"/>
                  </a:lnTo>
                  <a:lnTo>
                    <a:pt x="59826" y="111061"/>
                  </a:lnTo>
                  <a:lnTo>
                    <a:pt x="34608" y="146605"/>
                  </a:lnTo>
                  <a:lnTo>
                    <a:pt x="15806" y="185528"/>
                  </a:lnTo>
                  <a:lnTo>
                    <a:pt x="4058" y="227269"/>
                  </a:lnTo>
                  <a:lnTo>
                    <a:pt x="0" y="271272"/>
                  </a:lnTo>
                  <a:lnTo>
                    <a:pt x="4058" y="315274"/>
                  </a:lnTo>
                  <a:lnTo>
                    <a:pt x="15806" y="357015"/>
                  </a:lnTo>
                  <a:lnTo>
                    <a:pt x="34608" y="395938"/>
                  </a:lnTo>
                  <a:lnTo>
                    <a:pt x="59826" y="431482"/>
                  </a:lnTo>
                  <a:lnTo>
                    <a:pt x="90820" y="463091"/>
                  </a:lnTo>
                  <a:lnTo>
                    <a:pt x="126955" y="490204"/>
                  </a:lnTo>
                  <a:lnTo>
                    <a:pt x="167591" y="512265"/>
                  </a:lnTo>
                  <a:lnTo>
                    <a:pt x="212092" y="528714"/>
                  </a:lnTo>
                  <a:lnTo>
                    <a:pt x="259818" y="538993"/>
                  </a:lnTo>
                  <a:lnTo>
                    <a:pt x="310134" y="542544"/>
                  </a:lnTo>
                  <a:lnTo>
                    <a:pt x="360449" y="538993"/>
                  </a:lnTo>
                  <a:lnTo>
                    <a:pt x="408175" y="528714"/>
                  </a:lnTo>
                  <a:lnTo>
                    <a:pt x="452676" y="512265"/>
                  </a:lnTo>
                  <a:lnTo>
                    <a:pt x="493312" y="490204"/>
                  </a:lnTo>
                  <a:lnTo>
                    <a:pt x="529447" y="463091"/>
                  </a:lnTo>
                  <a:lnTo>
                    <a:pt x="560441" y="431482"/>
                  </a:lnTo>
                  <a:lnTo>
                    <a:pt x="585659" y="395938"/>
                  </a:lnTo>
                  <a:lnTo>
                    <a:pt x="604461" y="357015"/>
                  </a:lnTo>
                  <a:lnTo>
                    <a:pt x="616209" y="315274"/>
                  </a:lnTo>
                  <a:lnTo>
                    <a:pt x="620268" y="271272"/>
                  </a:lnTo>
                  <a:lnTo>
                    <a:pt x="616209" y="227269"/>
                  </a:lnTo>
                  <a:lnTo>
                    <a:pt x="604461" y="185528"/>
                  </a:lnTo>
                  <a:lnTo>
                    <a:pt x="585659" y="146605"/>
                  </a:lnTo>
                  <a:lnTo>
                    <a:pt x="560441" y="111061"/>
                  </a:lnTo>
                  <a:lnTo>
                    <a:pt x="529447" y="79452"/>
                  </a:lnTo>
                  <a:lnTo>
                    <a:pt x="493312" y="52339"/>
                  </a:lnTo>
                  <a:lnTo>
                    <a:pt x="452676" y="30278"/>
                  </a:lnTo>
                  <a:lnTo>
                    <a:pt x="408175" y="13829"/>
                  </a:lnTo>
                  <a:lnTo>
                    <a:pt x="360449" y="3550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53183" y="4209288"/>
              <a:ext cx="620395" cy="542925"/>
            </a:xfrm>
            <a:custGeom>
              <a:avLst/>
              <a:gdLst/>
              <a:ahLst/>
              <a:cxnLst/>
              <a:rect l="l" t="t" r="r" b="b"/>
              <a:pathLst>
                <a:path w="620394" h="542925">
                  <a:moveTo>
                    <a:pt x="0" y="271272"/>
                  </a:moveTo>
                  <a:lnTo>
                    <a:pt x="4058" y="227269"/>
                  </a:lnTo>
                  <a:lnTo>
                    <a:pt x="15806" y="185528"/>
                  </a:lnTo>
                  <a:lnTo>
                    <a:pt x="34608" y="146605"/>
                  </a:lnTo>
                  <a:lnTo>
                    <a:pt x="59826" y="111061"/>
                  </a:lnTo>
                  <a:lnTo>
                    <a:pt x="90820" y="79452"/>
                  </a:lnTo>
                  <a:lnTo>
                    <a:pt x="126955" y="52339"/>
                  </a:lnTo>
                  <a:lnTo>
                    <a:pt x="167591" y="30278"/>
                  </a:lnTo>
                  <a:lnTo>
                    <a:pt x="212092" y="13829"/>
                  </a:lnTo>
                  <a:lnTo>
                    <a:pt x="259818" y="3550"/>
                  </a:lnTo>
                  <a:lnTo>
                    <a:pt x="310134" y="0"/>
                  </a:lnTo>
                  <a:lnTo>
                    <a:pt x="360449" y="3550"/>
                  </a:lnTo>
                  <a:lnTo>
                    <a:pt x="408175" y="13829"/>
                  </a:lnTo>
                  <a:lnTo>
                    <a:pt x="452676" y="30278"/>
                  </a:lnTo>
                  <a:lnTo>
                    <a:pt x="493312" y="52339"/>
                  </a:lnTo>
                  <a:lnTo>
                    <a:pt x="529447" y="79452"/>
                  </a:lnTo>
                  <a:lnTo>
                    <a:pt x="560441" y="111061"/>
                  </a:lnTo>
                  <a:lnTo>
                    <a:pt x="585659" y="146605"/>
                  </a:lnTo>
                  <a:lnTo>
                    <a:pt x="604461" y="185528"/>
                  </a:lnTo>
                  <a:lnTo>
                    <a:pt x="616209" y="227269"/>
                  </a:lnTo>
                  <a:lnTo>
                    <a:pt x="620268" y="271272"/>
                  </a:lnTo>
                  <a:lnTo>
                    <a:pt x="616209" y="315274"/>
                  </a:lnTo>
                  <a:lnTo>
                    <a:pt x="604461" y="357015"/>
                  </a:lnTo>
                  <a:lnTo>
                    <a:pt x="585659" y="395938"/>
                  </a:lnTo>
                  <a:lnTo>
                    <a:pt x="560441" y="431482"/>
                  </a:lnTo>
                  <a:lnTo>
                    <a:pt x="529447" y="463091"/>
                  </a:lnTo>
                  <a:lnTo>
                    <a:pt x="493312" y="490204"/>
                  </a:lnTo>
                  <a:lnTo>
                    <a:pt x="452676" y="512265"/>
                  </a:lnTo>
                  <a:lnTo>
                    <a:pt x="408175" y="528714"/>
                  </a:lnTo>
                  <a:lnTo>
                    <a:pt x="360449" y="538993"/>
                  </a:lnTo>
                  <a:lnTo>
                    <a:pt x="310134" y="542544"/>
                  </a:lnTo>
                  <a:lnTo>
                    <a:pt x="259818" y="538993"/>
                  </a:lnTo>
                  <a:lnTo>
                    <a:pt x="212092" y="528714"/>
                  </a:lnTo>
                  <a:lnTo>
                    <a:pt x="167591" y="512265"/>
                  </a:lnTo>
                  <a:lnTo>
                    <a:pt x="126955" y="490204"/>
                  </a:lnTo>
                  <a:lnTo>
                    <a:pt x="90820" y="463091"/>
                  </a:lnTo>
                  <a:lnTo>
                    <a:pt x="59826" y="431482"/>
                  </a:lnTo>
                  <a:lnTo>
                    <a:pt x="34608" y="395938"/>
                  </a:lnTo>
                  <a:lnTo>
                    <a:pt x="15806" y="357015"/>
                  </a:lnTo>
                  <a:lnTo>
                    <a:pt x="4058" y="315274"/>
                  </a:lnTo>
                  <a:lnTo>
                    <a:pt x="0" y="271272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58966" y="1452829"/>
            <a:ext cx="12338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Gill Sans MT"/>
                <a:cs typeface="Gill Sans MT"/>
              </a:rPr>
              <a:t>Consider</a:t>
            </a:r>
            <a:r>
              <a:rPr sz="1400" spc="220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L1N1,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33566" y="1826768"/>
            <a:ext cx="6889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i="1" baseline="-15873" dirty="0">
                <a:latin typeface="Gill Sans MT"/>
                <a:cs typeface="Gill Sans MT"/>
              </a:rPr>
              <a:t>z</a:t>
            </a:r>
            <a:r>
              <a:rPr sz="2100" i="1" spc="300" baseline="-15873" dirty="0">
                <a:latin typeface="Gill Sans MT"/>
                <a:cs typeface="Gill Sans MT"/>
              </a:rPr>
              <a:t> </a:t>
            </a:r>
            <a:r>
              <a:rPr sz="900" dirty="0">
                <a:latin typeface="Gill Sans MT"/>
                <a:cs typeface="Gill Sans MT"/>
              </a:rPr>
              <a:t>(1)</a:t>
            </a:r>
            <a:r>
              <a:rPr sz="900" spc="120" dirty="0">
                <a:latin typeface="Gill Sans MT"/>
                <a:cs typeface="Gill Sans MT"/>
              </a:rPr>
              <a:t> </a:t>
            </a:r>
            <a:r>
              <a:rPr sz="2100" i="1" spc="-104" baseline="-15873" dirty="0">
                <a:latin typeface="Gill Sans MT"/>
                <a:cs typeface="Gill Sans MT"/>
              </a:rPr>
              <a:t>=</a:t>
            </a:r>
            <a:r>
              <a:rPr sz="2100" i="1" spc="-7" baseline="-15873" dirty="0">
                <a:latin typeface="Gill Sans MT"/>
                <a:cs typeface="Gill Sans MT"/>
              </a:rPr>
              <a:t> </a:t>
            </a:r>
            <a:r>
              <a:rPr sz="2100" i="1" spc="165" baseline="-15873" dirty="0">
                <a:latin typeface="Gill Sans MT"/>
                <a:cs typeface="Gill Sans MT"/>
              </a:rPr>
              <a:t>w</a:t>
            </a:r>
            <a:endParaRPr sz="2100" baseline="-15873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77532" y="1880108"/>
            <a:ext cx="8489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baseline="24691" dirty="0">
                <a:latin typeface="Gill Sans MT"/>
                <a:cs typeface="Gill Sans MT"/>
              </a:rPr>
              <a:t>(1)</a:t>
            </a:r>
            <a:r>
              <a:rPr sz="1350" spc="112" baseline="24691" dirty="0">
                <a:latin typeface="Gill Sans MT"/>
                <a:cs typeface="Gill Sans MT"/>
              </a:rPr>
              <a:t> </a:t>
            </a:r>
            <a:r>
              <a:rPr sz="1400" i="1" dirty="0">
                <a:latin typeface="Gill Sans MT"/>
                <a:cs typeface="Gill Sans MT"/>
              </a:rPr>
              <a:t>*</a:t>
            </a:r>
            <a:r>
              <a:rPr sz="1400" i="1" spc="-35" dirty="0">
                <a:latin typeface="Gill Sans MT"/>
                <a:cs typeface="Gill Sans MT"/>
              </a:rPr>
              <a:t> </a:t>
            </a:r>
            <a:r>
              <a:rPr sz="1400" i="1" spc="80" dirty="0">
                <a:latin typeface="Gill Sans MT"/>
                <a:cs typeface="Gill Sans MT"/>
              </a:rPr>
              <a:t>x</a:t>
            </a:r>
            <a:r>
              <a:rPr sz="1400" i="1" spc="55" dirty="0">
                <a:latin typeface="Gill Sans MT"/>
                <a:cs typeface="Gill Sans MT"/>
              </a:rPr>
              <a:t>  </a:t>
            </a:r>
            <a:r>
              <a:rPr sz="1400" i="1" spc="-50" dirty="0">
                <a:latin typeface="Gill Sans MT"/>
                <a:cs typeface="Gill Sans MT"/>
              </a:rPr>
              <a:t>+</a:t>
            </a:r>
            <a:r>
              <a:rPr sz="1400" i="1" spc="-45" dirty="0">
                <a:latin typeface="Gill Sans MT"/>
                <a:cs typeface="Gill Sans MT"/>
              </a:rPr>
              <a:t> </a:t>
            </a:r>
            <a:r>
              <a:rPr sz="1400" i="1" spc="100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45834" y="1982216"/>
            <a:ext cx="204660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7845" algn="l"/>
                <a:tab pos="1064260" algn="l"/>
                <a:tab pos="1442085" algn="l"/>
                <a:tab pos="1967864" algn="l"/>
              </a:tabLst>
            </a:pPr>
            <a:r>
              <a:rPr sz="900" i="1" spc="-50" dirty="0">
                <a:latin typeface="Gill Sans MT"/>
                <a:cs typeface="Gill Sans MT"/>
              </a:rPr>
              <a:t>1</a:t>
            </a:r>
            <a:r>
              <a:rPr sz="900" i="1" dirty="0">
                <a:latin typeface="Gill Sans MT"/>
                <a:cs typeface="Gill Sans MT"/>
              </a:rPr>
              <a:t>	</a:t>
            </a:r>
            <a:r>
              <a:rPr sz="900" i="1" spc="-25" dirty="0">
                <a:latin typeface="Gill Sans MT"/>
                <a:cs typeface="Gill Sans MT"/>
              </a:rPr>
              <a:t>11</a:t>
            </a:r>
            <a:r>
              <a:rPr sz="900" i="1" dirty="0">
                <a:latin typeface="Gill Sans MT"/>
                <a:cs typeface="Gill Sans MT"/>
              </a:rPr>
              <a:t>	</a:t>
            </a:r>
            <a:r>
              <a:rPr sz="900" i="1" spc="-50" dirty="0">
                <a:latin typeface="Gill Sans MT"/>
                <a:cs typeface="Gill Sans MT"/>
              </a:rPr>
              <a:t>1</a:t>
            </a:r>
            <a:r>
              <a:rPr sz="900" i="1" dirty="0">
                <a:latin typeface="Gill Sans MT"/>
                <a:cs typeface="Gill Sans MT"/>
              </a:rPr>
              <a:t>	</a:t>
            </a:r>
            <a:r>
              <a:rPr sz="900" i="1" spc="-25" dirty="0">
                <a:latin typeface="Gill Sans MT"/>
                <a:cs typeface="Gill Sans MT"/>
              </a:rPr>
              <a:t>21</a:t>
            </a:r>
            <a:r>
              <a:rPr sz="900" i="1" dirty="0">
                <a:latin typeface="Gill Sans MT"/>
                <a:cs typeface="Gill Sans MT"/>
              </a:rPr>
              <a:t>	</a:t>
            </a:r>
            <a:r>
              <a:rPr sz="900" i="1" spc="-50" dirty="0">
                <a:latin typeface="Gill Sans MT"/>
                <a:cs typeface="Gill Sans MT"/>
              </a:rPr>
              <a:t>2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81265" y="1826768"/>
            <a:ext cx="96646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dirty="0">
                <a:latin typeface="Gill Sans MT"/>
                <a:cs typeface="Gill Sans MT"/>
              </a:rPr>
              <a:t>(1)</a:t>
            </a:r>
            <a:r>
              <a:rPr sz="900" spc="90" dirty="0">
                <a:latin typeface="Gill Sans MT"/>
                <a:cs typeface="Gill Sans MT"/>
              </a:rPr>
              <a:t> </a:t>
            </a:r>
            <a:r>
              <a:rPr sz="2100" i="1" spc="-60" baseline="-15873" dirty="0">
                <a:latin typeface="Gill Sans MT"/>
                <a:cs typeface="Gill Sans MT"/>
              </a:rPr>
              <a:t>*</a:t>
            </a:r>
            <a:r>
              <a:rPr sz="2100" i="1" spc="-67" baseline="-15873" dirty="0">
                <a:latin typeface="Gill Sans MT"/>
                <a:cs typeface="Gill Sans MT"/>
              </a:rPr>
              <a:t> </a:t>
            </a:r>
            <a:r>
              <a:rPr sz="2100" i="1" spc="120" baseline="-15873" dirty="0">
                <a:latin typeface="Gill Sans MT"/>
                <a:cs typeface="Gill Sans MT"/>
              </a:rPr>
              <a:t>x</a:t>
            </a:r>
            <a:r>
              <a:rPr sz="2100" i="1" spc="735" baseline="-15873" dirty="0">
                <a:latin typeface="Gill Sans MT"/>
                <a:cs typeface="Gill Sans MT"/>
              </a:rPr>
              <a:t> </a:t>
            </a:r>
            <a:r>
              <a:rPr sz="2100" i="1" baseline="-15873" dirty="0">
                <a:latin typeface="Gill Sans MT"/>
                <a:cs typeface="Gill Sans MT"/>
              </a:rPr>
              <a:t>+</a:t>
            </a:r>
            <a:r>
              <a:rPr sz="2100" i="1" spc="-52" baseline="-15873" dirty="0">
                <a:latin typeface="Gill Sans MT"/>
                <a:cs typeface="Gill Sans MT"/>
              </a:rPr>
              <a:t> </a:t>
            </a:r>
            <a:r>
              <a:rPr sz="2100" i="1" spc="52" baseline="-15873" dirty="0">
                <a:latin typeface="Gill Sans MT"/>
                <a:cs typeface="Gill Sans MT"/>
              </a:rPr>
              <a:t>b</a:t>
            </a:r>
            <a:r>
              <a:rPr sz="900" spc="3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58966" y="2306827"/>
            <a:ext cx="26777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ill Sans MT"/>
                <a:cs typeface="Gill Sans MT"/>
              </a:rPr>
              <a:t>Activate</a:t>
            </a:r>
            <a:r>
              <a:rPr sz="1400" spc="100" dirty="0">
                <a:latin typeface="Gill Sans MT"/>
                <a:cs typeface="Gill Sans MT"/>
              </a:rPr>
              <a:t> </a:t>
            </a:r>
            <a:r>
              <a:rPr sz="1400" i="1" dirty="0">
                <a:latin typeface="Gill Sans MT"/>
                <a:cs typeface="Gill Sans MT"/>
              </a:rPr>
              <a:t>z</a:t>
            </a:r>
            <a:r>
              <a:rPr sz="1400" i="1" spc="10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with</a:t>
            </a:r>
            <a:r>
              <a:rPr sz="1400" spc="90" dirty="0">
                <a:latin typeface="Gill Sans MT"/>
                <a:cs typeface="Gill Sans MT"/>
              </a:rPr>
              <a:t> sigmoid</a:t>
            </a:r>
            <a:r>
              <a:rPr sz="1400" spc="70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activation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33566" y="3160522"/>
            <a:ext cx="1647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ill Sans MT"/>
                <a:cs typeface="Gill Sans MT"/>
              </a:rPr>
              <a:t>Output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L1N</a:t>
            </a:r>
            <a:r>
              <a:rPr sz="1350" baseline="-21604" dirty="0">
                <a:latin typeface="Gill Sans MT"/>
                <a:cs typeface="Gill Sans MT"/>
              </a:rPr>
              <a:t>1</a:t>
            </a:r>
            <a:r>
              <a:rPr sz="1400" dirty="0">
                <a:latin typeface="Gill Sans MT"/>
                <a:cs typeface="Gill Sans MT"/>
              </a:rPr>
              <a:t>,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a</a:t>
            </a:r>
            <a:r>
              <a:rPr sz="1350" spc="89" baseline="-21604" dirty="0">
                <a:latin typeface="Gill Sans MT"/>
                <a:cs typeface="Gill Sans MT"/>
              </a:rPr>
              <a:t>1</a:t>
            </a:r>
            <a:r>
              <a:rPr sz="1350" spc="89" baseline="24691" dirty="0">
                <a:latin typeface="Gill Sans MT"/>
                <a:cs typeface="Gill Sans MT"/>
              </a:rPr>
              <a:t>(1)</a:t>
            </a:r>
            <a:endParaRPr sz="1350" baseline="24691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26514" y="1546936"/>
            <a:ext cx="160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60626" y="1649730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11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94738" y="1553032"/>
            <a:ext cx="175895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97075" y="4302963"/>
            <a:ext cx="324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0" baseline="-15873" dirty="0">
                <a:latin typeface="Arial"/>
                <a:cs typeface="Arial"/>
              </a:rPr>
              <a:t>b</a:t>
            </a:r>
            <a:r>
              <a:rPr sz="900" spc="-20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56332" y="1895855"/>
            <a:ext cx="5732145" cy="2315845"/>
            <a:chOff x="2156332" y="1895855"/>
            <a:chExt cx="5732145" cy="2315845"/>
          </a:xfrm>
        </p:grpSpPr>
        <p:sp>
          <p:nvSpPr>
            <p:cNvPr id="33" name="object 33"/>
            <p:cNvSpPr/>
            <p:nvPr/>
          </p:nvSpPr>
          <p:spPr>
            <a:xfrm>
              <a:off x="2156332" y="1895855"/>
              <a:ext cx="558800" cy="2315845"/>
            </a:xfrm>
            <a:custGeom>
              <a:avLst/>
              <a:gdLst/>
              <a:ahLst/>
              <a:cxnLst/>
              <a:rect l="l" t="t" r="r" b="b"/>
              <a:pathLst>
                <a:path w="558800" h="2315845">
                  <a:moveTo>
                    <a:pt x="515174" y="72881"/>
                  </a:moveTo>
                  <a:lnTo>
                    <a:pt x="0" y="2312771"/>
                  </a:lnTo>
                  <a:lnTo>
                    <a:pt x="12446" y="2315629"/>
                  </a:lnTo>
                  <a:lnTo>
                    <a:pt x="527486" y="75706"/>
                  </a:lnTo>
                  <a:lnTo>
                    <a:pt x="515174" y="72881"/>
                  </a:lnTo>
                  <a:close/>
                </a:path>
                <a:path w="558800" h="2315845">
                  <a:moveTo>
                    <a:pt x="553036" y="60451"/>
                  </a:moveTo>
                  <a:lnTo>
                    <a:pt x="518033" y="60451"/>
                  </a:lnTo>
                  <a:lnTo>
                    <a:pt x="530352" y="63245"/>
                  </a:lnTo>
                  <a:lnTo>
                    <a:pt x="527486" y="75706"/>
                  </a:lnTo>
                  <a:lnTo>
                    <a:pt x="558419" y="82804"/>
                  </a:lnTo>
                  <a:lnTo>
                    <a:pt x="553036" y="60451"/>
                  </a:lnTo>
                  <a:close/>
                </a:path>
                <a:path w="558800" h="2315845">
                  <a:moveTo>
                    <a:pt x="518033" y="60451"/>
                  </a:moveTo>
                  <a:lnTo>
                    <a:pt x="515174" y="72881"/>
                  </a:lnTo>
                  <a:lnTo>
                    <a:pt x="527486" y="75706"/>
                  </a:lnTo>
                  <a:lnTo>
                    <a:pt x="530352" y="63245"/>
                  </a:lnTo>
                  <a:lnTo>
                    <a:pt x="518033" y="60451"/>
                  </a:lnTo>
                  <a:close/>
                </a:path>
                <a:path w="558800" h="2315845">
                  <a:moveTo>
                    <a:pt x="538480" y="0"/>
                  </a:moveTo>
                  <a:lnTo>
                    <a:pt x="484250" y="65786"/>
                  </a:lnTo>
                  <a:lnTo>
                    <a:pt x="515174" y="72881"/>
                  </a:lnTo>
                  <a:lnTo>
                    <a:pt x="518033" y="60451"/>
                  </a:lnTo>
                  <a:lnTo>
                    <a:pt x="553036" y="60451"/>
                  </a:lnTo>
                  <a:lnTo>
                    <a:pt x="53848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3448" y="2734055"/>
              <a:ext cx="874776" cy="31699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3869182" y="1649730"/>
            <a:ext cx="927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75" dirty="0">
                <a:latin typeface="Gill Sans MT"/>
                <a:cs typeface="Gill Sans MT"/>
              </a:rPr>
              <a:t>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46246" y="1493596"/>
            <a:ext cx="3905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247" baseline="-15873" dirty="0">
                <a:latin typeface="Gill Sans MT"/>
                <a:cs typeface="Gill Sans MT"/>
              </a:rPr>
              <a:t>a</a:t>
            </a:r>
            <a:r>
              <a:rPr sz="2100" spc="209" baseline="-15873" dirty="0">
                <a:latin typeface="Gill Sans MT"/>
                <a:cs typeface="Gill Sans MT"/>
              </a:rPr>
              <a:t> </a:t>
            </a:r>
            <a:r>
              <a:rPr sz="900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62166" y="4331614"/>
            <a:ext cx="12954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65" dirty="0">
                <a:latin typeface="Gill Sans MT"/>
                <a:cs typeface="Gill Sans MT"/>
              </a:rPr>
              <a:t>Why</a:t>
            </a:r>
            <a:r>
              <a:rPr sz="1400" b="1" spc="-25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activation?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44896" y="3617976"/>
            <a:ext cx="3499104" cy="7482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891" y="922147"/>
            <a:ext cx="3089275" cy="696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latin typeface="Gill Sans MT"/>
                <a:cs typeface="Gill Sans MT"/>
              </a:rPr>
              <a:t>Each</a:t>
            </a:r>
            <a:r>
              <a:rPr sz="1600" b="1" spc="-40" dirty="0">
                <a:latin typeface="Gill Sans MT"/>
                <a:cs typeface="Gill Sans MT"/>
              </a:rPr>
              <a:t> </a:t>
            </a:r>
            <a:r>
              <a:rPr sz="1600" b="1" spc="-65" dirty="0">
                <a:latin typeface="Gill Sans MT"/>
                <a:cs typeface="Gill Sans MT"/>
              </a:rPr>
              <a:t>neuron</a:t>
            </a:r>
            <a:r>
              <a:rPr sz="1600" b="1" spc="-40" dirty="0">
                <a:latin typeface="Gill Sans MT"/>
                <a:cs typeface="Gill Sans MT"/>
              </a:rPr>
              <a:t> </a:t>
            </a:r>
            <a:r>
              <a:rPr sz="1600" b="1" spc="-25" dirty="0">
                <a:latin typeface="Gill Sans MT"/>
                <a:cs typeface="Gill Sans MT"/>
              </a:rPr>
              <a:t>has</a:t>
            </a:r>
            <a:endParaRPr sz="1600">
              <a:latin typeface="Gill Sans MT"/>
              <a:cs typeface="Gill Sans MT"/>
            </a:endParaRPr>
          </a:p>
          <a:p>
            <a:pPr marL="355600" indent="-234950">
              <a:lnSpc>
                <a:spcPct val="100000"/>
              </a:lnSpc>
              <a:spcBef>
                <a:spcPts val="5"/>
              </a:spcBef>
              <a:buSzPct val="78571"/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spc="85" dirty="0">
                <a:latin typeface="Gill Sans MT"/>
                <a:cs typeface="Gill Sans MT"/>
              </a:rPr>
              <a:t>Incoming</a:t>
            </a:r>
            <a:r>
              <a:rPr sz="1400" spc="-6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weights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and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160" dirty="0">
                <a:latin typeface="Gill Sans MT"/>
                <a:cs typeface="Gill Sans MT"/>
              </a:rPr>
              <a:t>a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110" dirty="0">
                <a:latin typeface="Gill Sans MT"/>
                <a:cs typeface="Gill Sans MT"/>
              </a:rPr>
              <a:t>bias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value</a:t>
            </a:r>
            <a:endParaRPr sz="1400">
              <a:latin typeface="Gill Sans MT"/>
              <a:cs typeface="Gill Sans MT"/>
            </a:endParaRPr>
          </a:p>
          <a:p>
            <a:pPr marL="355600" indent="-234950">
              <a:lnSpc>
                <a:spcPct val="100000"/>
              </a:lnSpc>
              <a:buSzPct val="78571"/>
              <a:buFont typeface="Times New Roman"/>
              <a:buChar char="●"/>
              <a:tabLst>
                <a:tab pos="354965" algn="l"/>
                <a:tab pos="355600" algn="l"/>
              </a:tabLst>
            </a:pPr>
            <a:r>
              <a:rPr sz="1400" dirty="0">
                <a:latin typeface="Gill Sans MT"/>
                <a:cs typeface="Gill Sans MT"/>
              </a:rPr>
              <a:t>An </a:t>
            </a:r>
            <a:r>
              <a:rPr sz="1400" spc="55" dirty="0">
                <a:latin typeface="Gill Sans MT"/>
                <a:cs typeface="Gill Sans MT"/>
              </a:rPr>
              <a:t>activation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function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5907" y="298195"/>
            <a:ext cx="23526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>
                <a:solidFill>
                  <a:srgbClr val="171616"/>
                </a:solidFill>
              </a:rPr>
              <a:t>Perceptron</a:t>
            </a:r>
            <a:r>
              <a:rPr spc="-80" dirty="0">
                <a:solidFill>
                  <a:srgbClr val="171616"/>
                </a:solidFill>
              </a:rPr>
              <a:t> </a:t>
            </a:r>
            <a:r>
              <a:rPr spc="185" dirty="0">
                <a:solidFill>
                  <a:srgbClr val="171616"/>
                </a:solidFill>
              </a:rPr>
              <a:t>/</a:t>
            </a:r>
            <a:r>
              <a:rPr spc="-45" dirty="0">
                <a:solidFill>
                  <a:srgbClr val="171616"/>
                </a:solidFill>
              </a:rPr>
              <a:t> </a:t>
            </a:r>
            <a:r>
              <a:rPr spc="-95" dirty="0">
                <a:solidFill>
                  <a:srgbClr val="171616"/>
                </a:solidFill>
              </a:rPr>
              <a:t>Neuron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7567" y="1720595"/>
            <a:ext cx="5388863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952" y="882751"/>
            <a:ext cx="5379085" cy="5162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92100" indent="-254635">
              <a:lnSpc>
                <a:spcPct val="100000"/>
              </a:lnSpc>
              <a:spcBef>
                <a:spcPts val="350"/>
              </a:spcBef>
              <a:buFont typeface="Times New Roman"/>
              <a:buChar char="●"/>
              <a:tabLst>
                <a:tab pos="292100" algn="l"/>
                <a:tab pos="292735" algn="l"/>
              </a:tabLst>
            </a:pPr>
            <a:r>
              <a:rPr sz="1400" spc="70" dirty="0">
                <a:latin typeface="Gill Sans MT"/>
                <a:cs typeface="Gill Sans MT"/>
              </a:rPr>
              <a:t>Transforms</a:t>
            </a:r>
            <a:r>
              <a:rPr sz="1400" spc="-6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combination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inputs,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weights,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and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114" dirty="0">
                <a:latin typeface="Gill Sans MT"/>
                <a:cs typeface="Gill Sans MT"/>
              </a:rPr>
              <a:t>biases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x</a:t>
            </a:r>
            <a:r>
              <a:rPr sz="1350" spc="75" baseline="-21604" dirty="0">
                <a:latin typeface="Gill Sans MT"/>
                <a:cs typeface="Gill Sans MT"/>
              </a:rPr>
              <a:t>1</a:t>
            </a:r>
            <a:r>
              <a:rPr sz="1350" spc="-7" baseline="-21604" dirty="0">
                <a:latin typeface="Gill Sans MT"/>
                <a:cs typeface="Gill Sans MT"/>
              </a:rPr>
              <a:t> </a:t>
            </a:r>
            <a:r>
              <a:rPr sz="1400" spc="-25" dirty="0">
                <a:latin typeface="Arial"/>
                <a:cs typeface="Arial"/>
              </a:rPr>
              <a:t>x1</a:t>
            </a:r>
            <a:endParaRPr sz="1400">
              <a:latin typeface="Arial"/>
              <a:cs typeface="Arial"/>
            </a:endParaRPr>
          </a:p>
          <a:p>
            <a:pPr marL="292100" indent="-254635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292100" algn="l"/>
                <a:tab pos="292735" algn="l"/>
              </a:tabLst>
            </a:pP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4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transformed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value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is</a:t>
            </a:r>
            <a:r>
              <a:rPr sz="1400" spc="5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4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input</a:t>
            </a:r>
            <a:r>
              <a:rPr sz="1400" spc="4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4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next</a:t>
            </a:r>
            <a:r>
              <a:rPr sz="1400" spc="35" dirty="0">
                <a:latin typeface="Gill Sans MT"/>
                <a:cs typeface="Gill Sans MT"/>
              </a:rPr>
              <a:t> node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8352" y="1404569"/>
            <a:ext cx="6896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105"/>
              </a:spcBef>
              <a:buFont typeface="Arial"/>
              <a:buChar char="●"/>
              <a:tabLst>
                <a:tab pos="266700" algn="l"/>
                <a:tab pos="267335" algn="l"/>
              </a:tabLst>
            </a:pPr>
            <a:r>
              <a:rPr sz="1400" spc="55" dirty="0">
                <a:latin typeface="Gill Sans MT"/>
                <a:cs typeface="Gill Sans MT"/>
              </a:rPr>
              <a:t>Adds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8138" y="1426463"/>
            <a:ext cx="1062355" cy="21336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b="1" spc="-10" dirty="0">
                <a:latin typeface="Gill Sans MT"/>
                <a:cs typeface="Gill Sans MT"/>
              </a:rPr>
              <a:t>non-linearity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08047" y="1404569"/>
            <a:ext cx="48717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1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1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network</a:t>
            </a:r>
            <a:r>
              <a:rPr sz="1400" spc="10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(allows</a:t>
            </a:r>
            <a:r>
              <a:rPr sz="1400" spc="10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networks</a:t>
            </a:r>
            <a:r>
              <a:rPr sz="1400" spc="9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1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learn</a:t>
            </a:r>
            <a:r>
              <a:rPr sz="1400" spc="9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non-linear</a:t>
            </a:r>
            <a:r>
              <a:rPr sz="1400" spc="9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functions)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2242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>
                <a:solidFill>
                  <a:srgbClr val="171616"/>
                </a:solidFill>
              </a:rPr>
              <a:t>Activation</a:t>
            </a:r>
            <a:r>
              <a:rPr spc="-60" dirty="0">
                <a:solidFill>
                  <a:srgbClr val="171616"/>
                </a:solidFill>
              </a:rPr>
              <a:t> </a:t>
            </a:r>
            <a:r>
              <a:rPr spc="-45" dirty="0">
                <a:solidFill>
                  <a:srgbClr val="171616"/>
                </a:solidFill>
              </a:rPr>
              <a:t>Function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316" y="1976653"/>
            <a:ext cx="6458712" cy="28589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2559" y="875538"/>
            <a:ext cx="1369060" cy="276225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0"/>
              </a:lnSpc>
            </a:pPr>
            <a:r>
              <a:rPr sz="1800" b="1" spc="-75" dirty="0">
                <a:solidFill>
                  <a:srgbClr val="434343"/>
                </a:solidFill>
                <a:latin typeface="Gill Sans MT"/>
                <a:cs typeface="Gill Sans MT"/>
              </a:rPr>
              <a:t>Hidden</a:t>
            </a:r>
            <a:r>
              <a:rPr sz="18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50" dirty="0">
                <a:solidFill>
                  <a:srgbClr val="434343"/>
                </a:solidFill>
                <a:latin typeface="Gill Sans MT"/>
                <a:cs typeface="Gill Sans MT"/>
              </a:rPr>
              <a:t>Layer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64563" y="852678"/>
            <a:ext cx="2141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434343"/>
                </a:solidFill>
                <a:latin typeface="Gill Sans MT"/>
                <a:cs typeface="Gill Sans MT"/>
              </a:rPr>
              <a:t>Activation</a:t>
            </a:r>
            <a:r>
              <a:rPr sz="18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10" dirty="0">
                <a:solidFill>
                  <a:srgbClr val="434343"/>
                </a:solidFill>
                <a:latin typeface="Gill Sans MT"/>
                <a:cs typeface="Gill Sans MT"/>
              </a:rPr>
              <a:t>Functions</a:t>
            </a:r>
            <a:endParaRPr sz="18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0876" y="1153667"/>
            <a:ext cx="8993505" cy="3717290"/>
            <a:chOff x="150876" y="1153667"/>
            <a:chExt cx="8993505" cy="3717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548" y="1274063"/>
              <a:ext cx="6208776" cy="25633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6804" y="1153680"/>
              <a:ext cx="2696210" cy="2684145"/>
            </a:xfrm>
            <a:custGeom>
              <a:avLst/>
              <a:gdLst/>
              <a:ahLst/>
              <a:cxnLst/>
              <a:rect l="l" t="t" r="r" b="b"/>
              <a:pathLst>
                <a:path w="2696210" h="2684145">
                  <a:moveTo>
                    <a:pt x="2647188" y="0"/>
                  </a:moveTo>
                  <a:lnTo>
                    <a:pt x="0" y="0"/>
                  </a:lnTo>
                  <a:lnTo>
                    <a:pt x="0" y="961631"/>
                  </a:lnTo>
                  <a:lnTo>
                    <a:pt x="2647188" y="961631"/>
                  </a:lnTo>
                  <a:lnTo>
                    <a:pt x="2647188" y="0"/>
                  </a:lnTo>
                  <a:close/>
                </a:path>
                <a:path w="2696210" h="2684145">
                  <a:moveTo>
                    <a:pt x="2695956" y="1722107"/>
                  </a:moveTo>
                  <a:lnTo>
                    <a:pt x="48768" y="1722107"/>
                  </a:lnTo>
                  <a:lnTo>
                    <a:pt x="48768" y="2683751"/>
                  </a:lnTo>
                  <a:lnTo>
                    <a:pt x="2695956" y="2683751"/>
                  </a:lnTo>
                  <a:lnTo>
                    <a:pt x="2695956" y="1722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16" y="1229867"/>
              <a:ext cx="2852928" cy="8915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876" y="2959607"/>
              <a:ext cx="2958084" cy="8778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94704" y="1175003"/>
              <a:ext cx="2749296" cy="8747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335" y="3954779"/>
              <a:ext cx="2540508" cy="9037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4324" y="4020311"/>
              <a:ext cx="2686812" cy="8503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422904" y="4436364"/>
              <a:ext cx="143510" cy="184785"/>
            </a:xfrm>
            <a:custGeom>
              <a:avLst/>
              <a:gdLst/>
              <a:ahLst/>
              <a:cxnLst/>
              <a:rect l="l" t="t" r="r" b="b"/>
              <a:pathLst>
                <a:path w="143510" h="184785">
                  <a:moveTo>
                    <a:pt x="143255" y="0"/>
                  </a:moveTo>
                  <a:lnTo>
                    <a:pt x="0" y="0"/>
                  </a:lnTo>
                  <a:lnTo>
                    <a:pt x="0" y="184404"/>
                  </a:lnTo>
                  <a:lnTo>
                    <a:pt x="143255" y="184404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22904" y="4436364"/>
              <a:ext cx="143510" cy="184785"/>
            </a:xfrm>
            <a:custGeom>
              <a:avLst/>
              <a:gdLst/>
              <a:ahLst/>
              <a:cxnLst/>
              <a:rect l="l" t="t" r="r" b="b"/>
              <a:pathLst>
                <a:path w="143510" h="184785">
                  <a:moveTo>
                    <a:pt x="0" y="184404"/>
                  </a:moveTo>
                  <a:lnTo>
                    <a:pt x="143255" y="184404"/>
                  </a:lnTo>
                  <a:lnTo>
                    <a:pt x="143255" y="0"/>
                  </a:lnTo>
                  <a:lnTo>
                    <a:pt x="0" y="0"/>
                  </a:lnTo>
                  <a:lnTo>
                    <a:pt x="0" y="184404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2242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>
                <a:solidFill>
                  <a:srgbClr val="171616"/>
                </a:solidFill>
              </a:rPr>
              <a:t>Activation</a:t>
            </a:r>
            <a:r>
              <a:rPr spc="-60" dirty="0">
                <a:solidFill>
                  <a:srgbClr val="171616"/>
                </a:solidFill>
              </a:rPr>
              <a:t> </a:t>
            </a:r>
            <a:r>
              <a:rPr spc="-45" dirty="0">
                <a:solidFill>
                  <a:srgbClr val="171616"/>
                </a:solidFill>
              </a:rPr>
              <a:t>Function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0960"/>
            <a:chOff x="0" y="0"/>
            <a:chExt cx="9144000" cy="5140960"/>
          </a:xfrm>
        </p:grpSpPr>
        <p:sp>
          <p:nvSpPr>
            <p:cNvPr id="3" name="object 3"/>
            <p:cNvSpPr/>
            <p:nvPr/>
          </p:nvSpPr>
          <p:spPr>
            <a:xfrm>
              <a:off x="749808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626364" y="0"/>
                  </a:moveTo>
                  <a:lnTo>
                    <a:pt x="124967" y="0"/>
                  </a:lnTo>
                  <a:lnTo>
                    <a:pt x="76327" y="9828"/>
                  </a:lnTo>
                  <a:lnTo>
                    <a:pt x="36604" y="36623"/>
                  </a:lnTo>
                  <a:lnTo>
                    <a:pt x="9821" y="76348"/>
                  </a:lnTo>
                  <a:lnTo>
                    <a:pt x="0" y="124968"/>
                  </a:lnTo>
                  <a:lnTo>
                    <a:pt x="0" y="624840"/>
                  </a:lnTo>
                  <a:lnTo>
                    <a:pt x="9821" y="673459"/>
                  </a:lnTo>
                  <a:lnTo>
                    <a:pt x="36604" y="713184"/>
                  </a:lnTo>
                  <a:lnTo>
                    <a:pt x="76327" y="739979"/>
                  </a:lnTo>
                  <a:lnTo>
                    <a:pt x="124967" y="749808"/>
                  </a:lnTo>
                  <a:lnTo>
                    <a:pt x="626364" y="749808"/>
                  </a:lnTo>
                  <a:lnTo>
                    <a:pt x="674983" y="739979"/>
                  </a:lnTo>
                  <a:lnTo>
                    <a:pt x="714708" y="713184"/>
                  </a:lnTo>
                  <a:lnTo>
                    <a:pt x="741503" y="673459"/>
                  </a:lnTo>
                  <a:lnTo>
                    <a:pt x="751332" y="624840"/>
                  </a:lnTo>
                  <a:lnTo>
                    <a:pt x="751332" y="124968"/>
                  </a:lnTo>
                  <a:lnTo>
                    <a:pt x="741503" y="76348"/>
                  </a:lnTo>
                  <a:lnTo>
                    <a:pt x="714708" y="36623"/>
                  </a:lnTo>
                  <a:lnTo>
                    <a:pt x="674983" y="982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9808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0" y="124968"/>
                  </a:moveTo>
                  <a:lnTo>
                    <a:pt x="9821" y="76348"/>
                  </a:lnTo>
                  <a:lnTo>
                    <a:pt x="36604" y="36623"/>
                  </a:lnTo>
                  <a:lnTo>
                    <a:pt x="76327" y="9828"/>
                  </a:lnTo>
                  <a:lnTo>
                    <a:pt x="124967" y="0"/>
                  </a:lnTo>
                  <a:lnTo>
                    <a:pt x="626364" y="0"/>
                  </a:lnTo>
                  <a:lnTo>
                    <a:pt x="674983" y="9828"/>
                  </a:lnTo>
                  <a:lnTo>
                    <a:pt x="714708" y="36623"/>
                  </a:lnTo>
                  <a:lnTo>
                    <a:pt x="741503" y="76348"/>
                  </a:lnTo>
                  <a:lnTo>
                    <a:pt x="751332" y="124968"/>
                  </a:lnTo>
                  <a:lnTo>
                    <a:pt x="751332" y="624840"/>
                  </a:lnTo>
                  <a:lnTo>
                    <a:pt x="741503" y="673459"/>
                  </a:lnTo>
                  <a:lnTo>
                    <a:pt x="714708" y="713184"/>
                  </a:lnTo>
                  <a:lnTo>
                    <a:pt x="674983" y="739979"/>
                  </a:lnTo>
                  <a:lnTo>
                    <a:pt x="626364" y="749808"/>
                  </a:lnTo>
                  <a:lnTo>
                    <a:pt x="124967" y="749808"/>
                  </a:lnTo>
                  <a:lnTo>
                    <a:pt x="76327" y="739979"/>
                  </a:lnTo>
                  <a:lnTo>
                    <a:pt x="36604" y="713184"/>
                  </a:lnTo>
                  <a:lnTo>
                    <a:pt x="9821" y="673459"/>
                  </a:lnTo>
                  <a:lnTo>
                    <a:pt x="0" y="624840"/>
                  </a:lnTo>
                  <a:lnTo>
                    <a:pt x="0" y="124968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94562" y="1770634"/>
            <a:ext cx="263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1</a:t>
            </a:r>
            <a:endParaRPr sz="1350" baseline="-21604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5045" y="3332797"/>
            <a:ext cx="761365" cy="759460"/>
            <a:chOff x="745045" y="3332797"/>
            <a:chExt cx="761365" cy="759460"/>
          </a:xfrm>
        </p:grpSpPr>
        <p:sp>
          <p:nvSpPr>
            <p:cNvPr id="7" name="object 7"/>
            <p:cNvSpPr/>
            <p:nvPr/>
          </p:nvSpPr>
          <p:spPr>
            <a:xfrm>
              <a:off x="749808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626364" y="0"/>
                  </a:moveTo>
                  <a:lnTo>
                    <a:pt x="124967" y="0"/>
                  </a:lnTo>
                  <a:lnTo>
                    <a:pt x="76327" y="9828"/>
                  </a:lnTo>
                  <a:lnTo>
                    <a:pt x="36604" y="36623"/>
                  </a:lnTo>
                  <a:lnTo>
                    <a:pt x="9821" y="76348"/>
                  </a:lnTo>
                  <a:lnTo>
                    <a:pt x="0" y="124967"/>
                  </a:lnTo>
                  <a:lnTo>
                    <a:pt x="0" y="624839"/>
                  </a:lnTo>
                  <a:lnTo>
                    <a:pt x="9821" y="673480"/>
                  </a:lnTo>
                  <a:lnTo>
                    <a:pt x="36604" y="713203"/>
                  </a:lnTo>
                  <a:lnTo>
                    <a:pt x="76327" y="739986"/>
                  </a:lnTo>
                  <a:lnTo>
                    <a:pt x="124967" y="749807"/>
                  </a:lnTo>
                  <a:lnTo>
                    <a:pt x="626364" y="749807"/>
                  </a:lnTo>
                  <a:lnTo>
                    <a:pt x="674983" y="739986"/>
                  </a:lnTo>
                  <a:lnTo>
                    <a:pt x="714708" y="713203"/>
                  </a:lnTo>
                  <a:lnTo>
                    <a:pt x="741503" y="673480"/>
                  </a:lnTo>
                  <a:lnTo>
                    <a:pt x="751332" y="624839"/>
                  </a:lnTo>
                  <a:lnTo>
                    <a:pt x="751332" y="124967"/>
                  </a:lnTo>
                  <a:lnTo>
                    <a:pt x="741503" y="76348"/>
                  </a:lnTo>
                  <a:lnTo>
                    <a:pt x="714708" y="36623"/>
                  </a:lnTo>
                  <a:lnTo>
                    <a:pt x="674983" y="982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808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0" y="124967"/>
                  </a:moveTo>
                  <a:lnTo>
                    <a:pt x="9821" y="76348"/>
                  </a:lnTo>
                  <a:lnTo>
                    <a:pt x="36604" y="36623"/>
                  </a:lnTo>
                  <a:lnTo>
                    <a:pt x="76327" y="9828"/>
                  </a:lnTo>
                  <a:lnTo>
                    <a:pt x="124967" y="0"/>
                  </a:lnTo>
                  <a:lnTo>
                    <a:pt x="626364" y="0"/>
                  </a:lnTo>
                  <a:lnTo>
                    <a:pt x="674983" y="9828"/>
                  </a:lnTo>
                  <a:lnTo>
                    <a:pt x="714708" y="36623"/>
                  </a:lnTo>
                  <a:lnTo>
                    <a:pt x="741503" y="76348"/>
                  </a:lnTo>
                  <a:lnTo>
                    <a:pt x="751332" y="124967"/>
                  </a:lnTo>
                  <a:lnTo>
                    <a:pt x="751332" y="624839"/>
                  </a:lnTo>
                  <a:lnTo>
                    <a:pt x="741503" y="673480"/>
                  </a:lnTo>
                  <a:lnTo>
                    <a:pt x="714708" y="713203"/>
                  </a:lnTo>
                  <a:lnTo>
                    <a:pt x="674983" y="739986"/>
                  </a:lnTo>
                  <a:lnTo>
                    <a:pt x="626364" y="749807"/>
                  </a:lnTo>
                  <a:lnTo>
                    <a:pt x="124967" y="749807"/>
                  </a:lnTo>
                  <a:lnTo>
                    <a:pt x="76327" y="739986"/>
                  </a:lnTo>
                  <a:lnTo>
                    <a:pt x="36604" y="713203"/>
                  </a:lnTo>
                  <a:lnTo>
                    <a:pt x="9821" y="673480"/>
                  </a:lnTo>
                  <a:lnTo>
                    <a:pt x="0" y="624839"/>
                  </a:lnTo>
                  <a:lnTo>
                    <a:pt x="0" y="124967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94562" y="3587318"/>
            <a:ext cx="2635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2</a:t>
            </a:r>
            <a:endParaRPr sz="1350" baseline="-21604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89669" y="3332797"/>
            <a:ext cx="761365" cy="759460"/>
            <a:chOff x="2689669" y="3332797"/>
            <a:chExt cx="761365" cy="759460"/>
          </a:xfrm>
        </p:grpSpPr>
        <p:sp>
          <p:nvSpPr>
            <p:cNvPr id="11" name="object 11"/>
            <p:cNvSpPr/>
            <p:nvPr/>
          </p:nvSpPr>
          <p:spPr>
            <a:xfrm>
              <a:off x="2694432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375666" y="0"/>
                  </a:moveTo>
                  <a:lnTo>
                    <a:pt x="328534" y="2921"/>
                  </a:lnTo>
                  <a:lnTo>
                    <a:pt x="283152" y="11452"/>
                  </a:lnTo>
                  <a:lnTo>
                    <a:pt x="239872" y="25240"/>
                  </a:lnTo>
                  <a:lnTo>
                    <a:pt x="199044" y="43934"/>
                  </a:lnTo>
                  <a:lnTo>
                    <a:pt x="161020" y="67182"/>
                  </a:lnTo>
                  <a:lnTo>
                    <a:pt x="126153" y="94632"/>
                  </a:lnTo>
                  <a:lnTo>
                    <a:pt x="94794" y="125932"/>
                  </a:lnTo>
                  <a:lnTo>
                    <a:pt x="67294" y="160732"/>
                  </a:lnTo>
                  <a:lnTo>
                    <a:pt x="44006" y="198679"/>
                  </a:lnTo>
                  <a:lnTo>
                    <a:pt x="25281" y="239421"/>
                  </a:lnTo>
                  <a:lnTo>
                    <a:pt x="11470" y="282607"/>
                  </a:lnTo>
                  <a:lnTo>
                    <a:pt x="2926" y="327885"/>
                  </a:lnTo>
                  <a:lnTo>
                    <a:pt x="0" y="374903"/>
                  </a:lnTo>
                  <a:lnTo>
                    <a:pt x="2926" y="421930"/>
                  </a:lnTo>
                  <a:lnTo>
                    <a:pt x="11470" y="467213"/>
                  </a:lnTo>
                  <a:lnTo>
                    <a:pt x="25281" y="510402"/>
                  </a:lnTo>
                  <a:lnTo>
                    <a:pt x="44006" y="551145"/>
                  </a:lnTo>
                  <a:lnTo>
                    <a:pt x="67294" y="589092"/>
                  </a:lnTo>
                  <a:lnTo>
                    <a:pt x="94794" y="623890"/>
                  </a:lnTo>
                  <a:lnTo>
                    <a:pt x="126153" y="655188"/>
                  </a:lnTo>
                  <a:lnTo>
                    <a:pt x="161020" y="682636"/>
                  </a:lnTo>
                  <a:lnTo>
                    <a:pt x="199044" y="705881"/>
                  </a:lnTo>
                  <a:lnTo>
                    <a:pt x="239872" y="724571"/>
                  </a:lnTo>
                  <a:lnTo>
                    <a:pt x="283152" y="738357"/>
                  </a:lnTo>
                  <a:lnTo>
                    <a:pt x="328534" y="746886"/>
                  </a:lnTo>
                  <a:lnTo>
                    <a:pt x="375666" y="749807"/>
                  </a:lnTo>
                  <a:lnTo>
                    <a:pt x="422797" y="746886"/>
                  </a:lnTo>
                  <a:lnTo>
                    <a:pt x="468179" y="738357"/>
                  </a:lnTo>
                  <a:lnTo>
                    <a:pt x="511459" y="724571"/>
                  </a:lnTo>
                  <a:lnTo>
                    <a:pt x="552287" y="705881"/>
                  </a:lnTo>
                  <a:lnTo>
                    <a:pt x="590311" y="682636"/>
                  </a:lnTo>
                  <a:lnTo>
                    <a:pt x="625178" y="655188"/>
                  </a:lnTo>
                  <a:lnTo>
                    <a:pt x="656537" y="623890"/>
                  </a:lnTo>
                  <a:lnTo>
                    <a:pt x="684037" y="589092"/>
                  </a:lnTo>
                  <a:lnTo>
                    <a:pt x="707325" y="551145"/>
                  </a:lnTo>
                  <a:lnTo>
                    <a:pt x="726050" y="510402"/>
                  </a:lnTo>
                  <a:lnTo>
                    <a:pt x="739861" y="467213"/>
                  </a:lnTo>
                  <a:lnTo>
                    <a:pt x="748405" y="421930"/>
                  </a:lnTo>
                  <a:lnTo>
                    <a:pt x="751332" y="374903"/>
                  </a:lnTo>
                  <a:lnTo>
                    <a:pt x="748405" y="327885"/>
                  </a:lnTo>
                  <a:lnTo>
                    <a:pt x="739861" y="282607"/>
                  </a:lnTo>
                  <a:lnTo>
                    <a:pt x="726050" y="239421"/>
                  </a:lnTo>
                  <a:lnTo>
                    <a:pt x="707325" y="198679"/>
                  </a:lnTo>
                  <a:lnTo>
                    <a:pt x="684037" y="160732"/>
                  </a:lnTo>
                  <a:lnTo>
                    <a:pt x="656537" y="125932"/>
                  </a:lnTo>
                  <a:lnTo>
                    <a:pt x="625178" y="94632"/>
                  </a:lnTo>
                  <a:lnTo>
                    <a:pt x="590311" y="67182"/>
                  </a:lnTo>
                  <a:lnTo>
                    <a:pt x="552287" y="43934"/>
                  </a:lnTo>
                  <a:lnTo>
                    <a:pt x="511459" y="25240"/>
                  </a:lnTo>
                  <a:lnTo>
                    <a:pt x="468179" y="11452"/>
                  </a:lnTo>
                  <a:lnTo>
                    <a:pt x="422797" y="2921"/>
                  </a:lnTo>
                  <a:lnTo>
                    <a:pt x="375666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94432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0" y="374903"/>
                  </a:moveTo>
                  <a:lnTo>
                    <a:pt x="2926" y="327885"/>
                  </a:lnTo>
                  <a:lnTo>
                    <a:pt x="11470" y="282607"/>
                  </a:lnTo>
                  <a:lnTo>
                    <a:pt x="25281" y="239421"/>
                  </a:lnTo>
                  <a:lnTo>
                    <a:pt x="44006" y="198679"/>
                  </a:lnTo>
                  <a:lnTo>
                    <a:pt x="67294" y="160732"/>
                  </a:lnTo>
                  <a:lnTo>
                    <a:pt x="94794" y="125932"/>
                  </a:lnTo>
                  <a:lnTo>
                    <a:pt x="126153" y="94632"/>
                  </a:lnTo>
                  <a:lnTo>
                    <a:pt x="161020" y="67182"/>
                  </a:lnTo>
                  <a:lnTo>
                    <a:pt x="199044" y="43934"/>
                  </a:lnTo>
                  <a:lnTo>
                    <a:pt x="239872" y="25240"/>
                  </a:lnTo>
                  <a:lnTo>
                    <a:pt x="283152" y="11452"/>
                  </a:lnTo>
                  <a:lnTo>
                    <a:pt x="328534" y="2921"/>
                  </a:lnTo>
                  <a:lnTo>
                    <a:pt x="375666" y="0"/>
                  </a:lnTo>
                  <a:lnTo>
                    <a:pt x="422797" y="2921"/>
                  </a:lnTo>
                  <a:lnTo>
                    <a:pt x="468179" y="11452"/>
                  </a:lnTo>
                  <a:lnTo>
                    <a:pt x="511459" y="25240"/>
                  </a:lnTo>
                  <a:lnTo>
                    <a:pt x="552287" y="43934"/>
                  </a:lnTo>
                  <a:lnTo>
                    <a:pt x="590311" y="67182"/>
                  </a:lnTo>
                  <a:lnTo>
                    <a:pt x="625178" y="94632"/>
                  </a:lnTo>
                  <a:lnTo>
                    <a:pt x="656537" y="125932"/>
                  </a:lnTo>
                  <a:lnTo>
                    <a:pt x="684037" y="160732"/>
                  </a:lnTo>
                  <a:lnTo>
                    <a:pt x="707325" y="198679"/>
                  </a:lnTo>
                  <a:lnTo>
                    <a:pt x="726050" y="239421"/>
                  </a:lnTo>
                  <a:lnTo>
                    <a:pt x="739861" y="282607"/>
                  </a:lnTo>
                  <a:lnTo>
                    <a:pt x="748405" y="327885"/>
                  </a:lnTo>
                  <a:lnTo>
                    <a:pt x="751332" y="374903"/>
                  </a:lnTo>
                  <a:lnTo>
                    <a:pt x="748405" y="421930"/>
                  </a:lnTo>
                  <a:lnTo>
                    <a:pt x="739861" y="467213"/>
                  </a:lnTo>
                  <a:lnTo>
                    <a:pt x="726050" y="510402"/>
                  </a:lnTo>
                  <a:lnTo>
                    <a:pt x="707325" y="551145"/>
                  </a:lnTo>
                  <a:lnTo>
                    <a:pt x="684037" y="589092"/>
                  </a:lnTo>
                  <a:lnTo>
                    <a:pt x="656537" y="623890"/>
                  </a:lnTo>
                  <a:lnTo>
                    <a:pt x="625178" y="655188"/>
                  </a:lnTo>
                  <a:lnTo>
                    <a:pt x="590311" y="682636"/>
                  </a:lnTo>
                  <a:lnTo>
                    <a:pt x="552287" y="705881"/>
                  </a:lnTo>
                  <a:lnTo>
                    <a:pt x="511459" y="724571"/>
                  </a:lnTo>
                  <a:lnTo>
                    <a:pt x="468179" y="738357"/>
                  </a:lnTo>
                  <a:lnTo>
                    <a:pt x="422797" y="746886"/>
                  </a:lnTo>
                  <a:lnTo>
                    <a:pt x="375666" y="749807"/>
                  </a:lnTo>
                  <a:lnTo>
                    <a:pt x="328534" y="746886"/>
                  </a:lnTo>
                  <a:lnTo>
                    <a:pt x="283152" y="738357"/>
                  </a:lnTo>
                  <a:lnTo>
                    <a:pt x="239872" y="724571"/>
                  </a:lnTo>
                  <a:lnTo>
                    <a:pt x="199044" y="705881"/>
                  </a:lnTo>
                  <a:lnTo>
                    <a:pt x="161020" y="682636"/>
                  </a:lnTo>
                  <a:lnTo>
                    <a:pt x="126153" y="655188"/>
                  </a:lnTo>
                  <a:lnTo>
                    <a:pt x="94794" y="623890"/>
                  </a:lnTo>
                  <a:lnTo>
                    <a:pt x="67294" y="589092"/>
                  </a:lnTo>
                  <a:lnTo>
                    <a:pt x="44006" y="551145"/>
                  </a:lnTo>
                  <a:lnTo>
                    <a:pt x="25281" y="510402"/>
                  </a:lnTo>
                  <a:lnTo>
                    <a:pt x="11470" y="467213"/>
                  </a:lnTo>
                  <a:lnTo>
                    <a:pt x="2926" y="421930"/>
                  </a:lnTo>
                  <a:lnTo>
                    <a:pt x="0" y="374903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858770" y="3611702"/>
            <a:ext cx="384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L1N</a:t>
            </a:r>
            <a:r>
              <a:rPr sz="1050" spc="-30" baseline="-19841" dirty="0">
                <a:latin typeface="Arial"/>
                <a:cs typeface="Arial"/>
              </a:rPr>
              <a:t>2</a:t>
            </a:r>
            <a:endParaRPr sz="1050" baseline="-19841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95805" y="1892426"/>
            <a:ext cx="3144520" cy="1858645"/>
            <a:chOff x="1495805" y="1892426"/>
            <a:chExt cx="3144520" cy="1858645"/>
          </a:xfrm>
        </p:grpSpPr>
        <p:sp>
          <p:nvSpPr>
            <p:cNvPr id="15" name="object 15"/>
            <p:cNvSpPr/>
            <p:nvPr/>
          </p:nvSpPr>
          <p:spPr>
            <a:xfrm>
              <a:off x="1495806" y="1892426"/>
              <a:ext cx="3144520" cy="1858645"/>
            </a:xfrm>
            <a:custGeom>
              <a:avLst/>
              <a:gdLst/>
              <a:ahLst/>
              <a:cxnLst/>
              <a:rect l="l" t="t" r="r" b="b"/>
              <a:pathLst>
                <a:path w="3144520" h="1858645">
                  <a:moveTo>
                    <a:pt x="1199896" y="1820037"/>
                  </a:moveTo>
                  <a:lnTo>
                    <a:pt x="1187196" y="1813687"/>
                  </a:lnTo>
                  <a:lnTo>
                    <a:pt x="1123696" y="1781937"/>
                  </a:lnTo>
                  <a:lnTo>
                    <a:pt x="1123696" y="1813687"/>
                  </a:lnTo>
                  <a:lnTo>
                    <a:pt x="5334" y="1813687"/>
                  </a:lnTo>
                  <a:lnTo>
                    <a:pt x="5334" y="1826387"/>
                  </a:lnTo>
                  <a:lnTo>
                    <a:pt x="1123696" y="1826387"/>
                  </a:lnTo>
                  <a:lnTo>
                    <a:pt x="1123696" y="1858137"/>
                  </a:lnTo>
                  <a:lnTo>
                    <a:pt x="1187196" y="1826387"/>
                  </a:lnTo>
                  <a:lnTo>
                    <a:pt x="1199896" y="1820037"/>
                  </a:lnTo>
                  <a:close/>
                </a:path>
                <a:path w="3144520" h="1858645">
                  <a:moveTo>
                    <a:pt x="1199896" y="1819910"/>
                  </a:moveTo>
                  <a:lnTo>
                    <a:pt x="1194015" y="1770380"/>
                  </a:lnTo>
                  <a:lnTo>
                    <a:pt x="1189863" y="1735328"/>
                  </a:lnTo>
                  <a:lnTo>
                    <a:pt x="1163332" y="1752803"/>
                  </a:lnTo>
                  <a:lnTo>
                    <a:pt x="10668" y="0"/>
                  </a:lnTo>
                  <a:lnTo>
                    <a:pt x="0" y="6858"/>
                  </a:lnTo>
                  <a:lnTo>
                    <a:pt x="1152766" y="1759762"/>
                  </a:lnTo>
                  <a:lnTo>
                    <a:pt x="1126236" y="1777238"/>
                  </a:lnTo>
                  <a:lnTo>
                    <a:pt x="1199896" y="1819910"/>
                  </a:lnTo>
                  <a:close/>
                </a:path>
                <a:path w="3144520" h="1858645">
                  <a:moveTo>
                    <a:pt x="3144520" y="1820037"/>
                  </a:moveTo>
                  <a:lnTo>
                    <a:pt x="3131820" y="1813687"/>
                  </a:lnTo>
                  <a:lnTo>
                    <a:pt x="3068320" y="1781937"/>
                  </a:lnTo>
                  <a:lnTo>
                    <a:pt x="3068320" y="1813687"/>
                  </a:lnTo>
                  <a:lnTo>
                    <a:pt x="1949958" y="1813687"/>
                  </a:lnTo>
                  <a:lnTo>
                    <a:pt x="1949958" y="1826387"/>
                  </a:lnTo>
                  <a:lnTo>
                    <a:pt x="3068320" y="1826387"/>
                  </a:lnTo>
                  <a:lnTo>
                    <a:pt x="3068320" y="1858137"/>
                  </a:lnTo>
                  <a:lnTo>
                    <a:pt x="3131820" y="1826387"/>
                  </a:lnTo>
                  <a:lnTo>
                    <a:pt x="3144520" y="1820037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7256" y="2861182"/>
              <a:ext cx="130937" cy="1324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7609" y="3014344"/>
              <a:ext cx="273367" cy="21386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26514" y="3354704"/>
            <a:ext cx="1600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0626" y="3456813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22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4738" y="3360801"/>
            <a:ext cx="17589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6067" y="3456813"/>
            <a:ext cx="927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75" dirty="0">
                <a:latin typeface="Gill Sans MT"/>
                <a:cs typeface="Gill Sans MT"/>
              </a:rPr>
              <a:t>2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23132" y="3301365"/>
            <a:ext cx="390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240" baseline="-15873" dirty="0">
                <a:latin typeface="Gill Sans MT"/>
                <a:cs typeface="Gill Sans MT"/>
              </a:rPr>
              <a:t>a</a:t>
            </a:r>
            <a:r>
              <a:rPr sz="2100" spc="209" baseline="-15873" dirty="0">
                <a:latin typeface="Gill Sans MT"/>
                <a:cs typeface="Gill Sans MT"/>
              </a:rPr>
              <a:t> </a:t>
            </a:r>
            <a:r>
              <a:rPr sz="900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793557" y="4204525"/>
            <a:ext cx="685165" cy="588645"/>
            <a:chOff x="1793557" y="4204525"/>
            <a:chExt cx="685165" cy="588645"/>
          </a:xfrm>
        </p:grpSpPr>
        <p:sp>
          <p:nvSpPr>
            <p:cNvPr id="24" name="object 24"/>
            <p:cNvSpPr/>
            <p:nvPr/>
          </p:nvSpPr>
          <p:spPr>
            <a:xfrm>
              <a:off x="1798320" y="4209288"/>
              <a:ext cx="675640" cy="579120"/>
            </a:xfrm>
            <a:custGeom>
              <a:avLst/>
              <a:gdLst/>
              <a:ahLst/>
              <a:cxnLst/>
              <a:rect l="l" t="t" r="r" b="b"/>
              <a:pathLst>
                <a:path w="675639" h="579120">
                  <a:moveTo>
                    <a:pt x="337566" y="0"/>
                  </a:moveTo>
                  <a:lnTo>
                    <a:pt x="287682" y="3139"/>
                  </a:lnTo>
                  <a:lnTo>
                    <a:pt x="240071" y="12259"/>
                  </a:lnTo>
                  <a:lnTo>
                    <a:pt x="195255" y="26912"/>
                  </a:lnTo>
                  <a:lnTo>
                    <a:pt x="153756" y="46650"/>
                  </a:lnTo>
                  <a:lnTo>
                    <a:pt x="116096" y="71024"/>
                  </a:lnTo>
                  <a:lnTo>
                    <a:pt x="82798" y="99587"/>
                  </a:lnTo>
                  <a:lnTo>
                    <a:pt x="54383" y="131892"/>
                  </a:lnTo>
                  <a:lnTo>
                    <a:pt x="31373" y="167489"/>
                  </a:lnTo>
                  <a:lnTo>
                    <a:pt x="14291" y="205931"/>
                  </a:lnTo>
                  <a:lnTo>
                    <a:pt x="3660" y="246771"/>
                  </a:lnTo>
                  <a:lnTo>
                    <a:pt x="0" y="289560"/>
                  </a:lnTo>
                  <a:lnTo>
                    <a:pt x="3660" y="332348"/>
                  </a:lnTo>
                  <a:lnTo>
                    <a:pt x="14291" y="373188"/>
                  </a:lnTo>
                  <a:lnTo>
                    <a:pt x="31373" y="411630"/>
                  </a:lnTo>
                  <a:lnTo>
                    <a:pt x="54383" y="447227"/>
                  </a:lnTo>
                  <a:lnTo>
                    <a:pt x="82798" y="479532"/>
                  </a:lnTo>
                  <a:lnTo>
                    <a:pt x="116096" y="508095"/>
                  </a:lnTo>
                  <a:lnTo>
                    <a:pt x="153756" y="532469"/>
                  </a:lnTo>
                  <a:lnTo>
                    <a:pt x="195255" y="552207"/>
                  </a:lnTo>
                  <a:lnTo>
                    <a:pt x="240071" y="566860"/>
                  </a:lnTo>
                  <a:lnTo>
                    <a:pt x="287682" y="575980"/>
                  </a:lnTo>
                  <a:lnTo>
                    <a:pt x="337566" y="579120"/>
                  </a:lnTo>
                  <a:lnTo>
                    <a:pt x="387449" y="575980"/>
                  </a:lnTo>
                  <a:lnTo>
                    <a:pt x="435060" y="566860"/>
                  </a:lnTo>
                  <a:lnTo>
                    <a:pt x="479876" y="552207"/>
                  </a:lnTo>
                  <a:lnTo>
                    <a:pt x="521375" y="532469"/>
                  </a:lnTo>
                  <a:lnTo>
                    <a:pt x="559035" y="508095"/>
                  </a:lnTo>
                  <a:lnTo>
                    <a:pt x="592333" y="479532"/>
                  </a:lnTo>
                  <a:lnTo>
                    <a:pt x="620748" y="447227"/>
                  </a:lnTo>
                  <a:lnTo>
                    <a:pt x="643758" y="411630"/>
                  </a:lnTo>
                  <a:lnTo>
                    <a:pt x="660840" y="373188"/>
                  </a:lnTo>
                  <a:lnTo>
                    <a:pt x="671471" y="332348"/>
                  </a:lnTo>
                  <a:lnTo>
                    <a:pt x="675132" y="289560"/>
                  </a:lnTo>
                  <a:lnTo>
                    <a:pt x="671471" y="246771"/>
                  </a:lnTo>
                  <a:lnTo>
                    <a:pt x="660840" y="205931"/>
                  </a:lnTo>
                  <a:lnTo>
                    <a:pt x="643758" y="167489"/>
                  </a:lnTo>
                  <a:lnTo>
                    <a:pt x="620748" y="131892"/>
                  </a:lnTo>
                  <a:lnTo>
                    <a:pt x="592333" y="99587"/>
                  </a:lnTo>
                  <a:lnTo>
                    <a:pt x="559035" y="71024"/>
                  </a:lnTo>
                  <a:lnTo>
                    <a:pt x="521375" y="46650"/>
                  </a:lnTo>
                  <a:lnTo>
                    <a:pt x="479876" y="26912"/>
                  </a:lnTo>
                  <a:lnTo>
                    <a:pt x="435060" y="12259"/>
                  </a:lnTo>
                  <a:lnTo>
                    <a:pt x="387449" y="3139"/>
                  </a:lnTo>
                  <a:lnTo>
                    <a:pt x="337566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98320" y="4209288"/>
              <a:ext cx="675640" cy="579120"/>
            </a:xfrm>
            <a:custGeom>
              <a:avLst/>
              <a:gdLst/>
              <a:ahLst/>
              <a:cxnLst/>
              <a:rect l="l" t="t" r="r" b="b"/>
              <a:pathLst>
                <a:path w="675639" h="579120">
                  <a:moveTo>
                    <a:pt x="0" y="289560"/>
                  </a:moveTo>
                  <a:lnTo>
                    <a:pt x="3660" y="246771"/>
                  </a:lnTo>
                  <a:lnTo>
                    <a:pt x="14291" y="205931"/>
                  </a:lnTo>
                  <a:lnTo>
                    <a:pt x="31373" y="167489"/>
                  </a:lnTo>
                  <a:lnTo>
                    <a:pt x="54383" y="131892"/>
                  </a:lnTo>
                  <a:lnTo>
                    <a:pt x="82798" y="99587"/>
                  </a:lnTo>
                  <a:lnTo>
                    <a:pt x="116096" y="71024"/>
                  </a:lnTo>
                  <a:lnTo>
                    <a:pt x="153756" y="46650"/>
                  </a:lnTo>
                  <a:lnTo>
                    <a:pt x="195255" y="26912"/>
                  </a:lnTo>
                  <a:lnTo>
                    <a:pt x="240071" y="12259"/>
                  </a:lnTo>
                  <a:lnTo>
                    <a:pt x="287682" y="3139"/>
                  </a:lnTo>
                  <a:lnTo>
                    <a:pt x="337566" y="0"/>
                  </a:lnTo>
                  <a:lnTo>
                    <a:pt x="387449" y="3139"/>
                  </a:lnTo>
                  <a:lnTo>
                    <a:pt x="435060" y="12259"/>
                  </a:lnTo>
                  <a:lnTo>
                    <a:pt x="479876" y="26912"/>
                  </a:lnTo>
                  <a:lnTo>
                    <a:pt x="521375" y="46650"/>
                  </a:lnTo>
                  <a:lnTo>
                    <a:pt x="559035" y="71024"/>
                  </a:lnTo>
                  <a:lnTo>
                    <a:pt x="592333" y="99587"/>
                  </a:lnTo>
                  <a:lnTo>
                    <a:pt x="620748" y="131892"/>
                  </a:lnTo>
                  <a:lnTo>
                    <a:pt x="643758" y="167489"/>
                  </a:lnTo>
                  <a:lnTo>
                    <a:pt x="660840" y="205931"/>
                  </a:lnTo>
                  <a:lnTo>
                    <a:pt x="671471" y="246771"/>
                  </a:lnTo>
                  <a:lnTo>
                    <a:pt x="675132" y="289560"/>
                  </a:lnTo>
                  <a:lnTo>
                    <a:pt x="671471" y="332348"/>
                  </a:lnTo>
                  <a:lnTo>
                    <a:pt x="660840" y="373188"/>
                  </a:lnTo>
                  <a:lnTo>
                    <a:pt x="643758" y="411630"/>
                  </a:lnTo>
                  <a:lnTo>
                    <a:pt x="620748" y="447227"/>
                  </a:lnTo>
                  <a:lnTo>
                    <a:pt x="592333" y="479532"/>
                  </a:lnTo>
                  <a:lnTo>
                    <a:pt x="559035" y="508095"/>
                  </a:lnTo>
                  <a:lnTo>
                    <a:pt x="521375" y="532469"/>
                  </a:lnTo>
                  <a:lnTo>
                    <a:pt x="479876" y="552207"/>
                  </a:lnTo>
                  <a:lnTo>
                    <a:pt x="435060" y="566860"/>
                  </a:lnTo>
                  <a:lnTo>
                    <a:pt x="387449" y="575980"/>
                  </a:lnTo>
                  <a:lnTo>
                    <a:pt x="337566" y="579120"/>
                  </a:lnTo>
                  <a:lnTo>
                    <a:pt x="287682" y="575980"/>
                  </a:lnTo>
                  <a:lnTo>
                    <a:pt x="240071" y="566860"/>
                  </a:lnTo>
                  <a:lnTo>
                    <a:pt x="195255" y="552207"/>
                  </a:lnTo>
                  <a:lnTo>
                    <a:pt x="153756" y="532469"/>
                  </a:lnTo>
                  <a:lnTo>
                    <a:pt x="116096" y="508095"/>
                  </a:lnTo>
                  <a:lnTo>
                    <a:pt x="82798" y="479532"/>
                  </a:lnTo>
                  <a:lnTo>
                    <a:pt x="54383" y="447227"/>
                  </a:lnTo>
                  <a:lnTo>
                    <a:pt x="31373" y="411630"/>
                  </a:lnTo>
                  <a:lnTo>
                    <a:pt x="14291" y="373188"/>
                  </a:lnTo>
                  <a:lnTo>
                    <a:pt x="3660" y="332348"/>
                  </a:lnTo>
                  <a:lnTo>
                    <a:pt x="0" y="28956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951354" y="4321251"/>
            <a:ext cx="3200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0" baseline="-15873" dirty="0">
                <a:latin typeface="Arial"/>
                <a:cs typeface="Arial"/>
              </a:rPr>
              <a:t>b</a:t>
            </a:r>
            <a:r>
              <a:rPr sz="900" spc="-20" dirty="0">
                <a:latin typeface="Arial"/>
                <a:cs typeface="Arial"/>
              </a:rPr>
              <a:t>(1)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132457" y="2734055"/>
            <a:ext cx="6952615" cy="1850389"/>
            <a:chOff x="2132457" y="2734055"/>
            <a:chExt cx="6952615" cy="1850389"/>
          </a:xfrm>
        </p:grpSpPr>
        <p:sp>
          <p:nvSpPr>
            <p:cNvPr id="28" name="object 28"/>
            <p:cNvSpPr/>
            <p:nvPr/>
          </p:nvSpPr>
          <p:spPr>
            <a:xfrm>
              <a:off x="2132457" y="3712463"/>
              <a:ext cx="563245" cy="502920"/>
            </a:xfrm>
            <a:custGeom>
              <a:avLst/>
              <a:gdLst/>
              <a:ahLst/>
              <a:cxnLst/>
              <a:rect l="l" t="t" r="r" b="b"/>
              <a:pathLst>
                <a:path w="563244" h="502920">
                  <a:moveTo>
                    <a:pt x="501929" y="45925"/>
                  </a:moveTo>
                  <a:lnTo>
                    <a:pt x="0" y="492963"/>
                  </a:lnTo>
                  <a:lnTo>
                    <a:pt x="8381" y="502437"/>
                  </a:lnTo>
                  <a:lnTo>
                    <a:pt x="510423" y="55461"/>
                  </a:lnTo>
                  <a:lnTo>
                    <a:pt x="501929" y="45925"/>
                  </a:lnTo>
                  <a:close/>
                </a:path>
                <a:path w="563244" h="502920">
                  <a:moveTo>
                    <a:pt x="548144" y="37465"/>
                  </a:moveTo>
                  <a:lnTo>
                    <a:pt x="511429" y="37465"/>
                  </a:lnTo>
                  <a:lnTo>
                    <a:pt x="519938" y="46990"/>
                  </a:lnTo>
                  <a:lnTo>
                    <a:pt x="510423" y="55461"/>
                  </a:lnTo>
                  <a:lnTo>
                    <a:pt x="531494" y="79121"/>
                  </a:lnTo>
                  <a:lnTo>
                    <a:pt x="548144" y="37465"/>
                  </a:lnTo>
                  <a:close/>
                </a:path>
                <a:path w="563244" h="502920">
                  <a:moveTo>
                    <a:pt x="511429" y="37465"/>
                  </a:moveTo>
                  <a:lnTo>
                    <a:pt x="501929" y="45925"/>
                  </a:lnTo>
                  <a:lnTo>
                    <a:pt x="510423" y="55461"/>
                  </a:lnTo>
                  <a:lnTo>
                    <a:pt x="519938" y="46990"/>
                  </a:lnTo>
                  <a:lnTo>
                    <a:pt x="511429" y="37465"/>
                  </a:lnTo>
                  <a:close/>
                </a:path>
                <a:path w="563244" h="502920">
                  <a:moveTo>
                    <a:pt x="563118" y="0"/>
                  </a:moveTo>
                  <a:lnTo>
                    <a:pt x="480822" y="22225"/>
                  </a:lnTo>
                  <a:lnTo>
                    <a:pt x="501929" y="45925"/>
                  </a:lnTo>
                  <a:lnTo>
                    <a:pt x="511429" y="37465"/>
                  </a:lnTo>
                  <a:lnTo>
                    <a:pt x="548144" y="37465"/>
                  </a:lnTo>
                  <a:lnTo>
                    <a:pt x="56311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5839" y="3681983"/>
              <a:ext cx="4268723" cy="9022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3447" y="2734055"/>
              <a:ext cx="874776" cy="31699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933566" y="1452829"/>
            <a:ext cx="272859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Gill Sans MT"/>
                <a:cs typeface="Gill Sans MT"/>
              </a:rPr>
              <a:t>Consider</a:t>
            </a:r>
            <a:r>
              <a:rPr sz="1400" spc="220" dirty="0">
                <a:latin typeface="Gill Sans MT"/>
                <a:cs typeface="Gill Sans MT"/>
              </a:rPr>
              <a:t> </a:t>
            </a:r>
            <a:r>
              <a:rPr sz="1400" spc="-20" dirty="0">
                <a:latin typeface="Gill Sans MT"/>
                <a:cs typeface="Gill Sans MT"/>
              </a:rPr>
              <a:t>L1N</a:t>
            </a:r>
            <a:r>
              <a:rPr sz="1350" spc="-30" baseline="-21604" dirty="0">
                <a:latin typeface="Gill Sans MT"/>
                <a:cs typeface="Gill Sans MT"/>
              </a:rPr>
              <a:t>2</a:t>
            </a:r>
            <a:endParaRPr sz="1350" baseline="-21604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Gill Sans MT"/>
              <a:cs typeface="Gill Sans MT"/>
            </a:endParaRPr>
          </a:p>
          <a:p>
            <a:pPr marL="38100" marR="156845" indent="740410">
              <a:lnSpc>
                <a:spcPct val="45000"/>
              </a:lnSpc>
              <a:tabLst>
                <a:tab pos="1169035" algn="l"/>
                <a:tab pos="1548130" algn="l"/>
                <a:tab pos="1679575" algn="l"/>
                <a:tab pos="2070735" algn="l"/>
              </a:tabLst>
            </a:pPr>
            <a:r>
              <a:rPr sz="900" i="1" dirty="0">
                <a:latin typeface="Gill Sans MT"/>
                <a:cs typeface="Gill Sans MT"/>
              </a:rPr>
              <a:t>(1)</a:t>
            </a:r>
            <a:r>
              <a:rPr sz="900" i="1" spc="75" dirty="0">
                <a:latin typeface="Gill Sans MT"/>
                <a:cs typeface="Gill Sans MT"/>
              </a:rPr>
              <a:t> </a:t>
            </a:r>
            <a:r>
              <a:rPr sz="2100" i="1" spc="-60" baseline="-15873" dirty="0">
                <a:latin typeface="Gill Sans MT"/>
                <a:cs typeface="Gill Sans MT"/>
              </a:rPr>
              <a:t>* </a:t>
            </a:r>
            <a:r>
              <a:rPr sz="2100" i="1" spc="120" baseline="-15873" dirty="0">
                <a:latin typeface="Gill Sans MT"/>
                <a:cs typeface="Gill Sans MT"/>
              </a:rPr>
              <a:t>x</a:t>
            </a:r>
            <a:r>
              <a:rPr sz="2100" i="1" spc="742" baseline="-15873" dirty="0">
                <a:latin typeface="Gill Sans MT"/>
                <a:cs typeface="Gill Sans MT"/>
              </a:rPr>
              <a:t> </a:t>
            </a:r>
            <a:r>
              <a:rPr sz="2100" i="1" baseline="-15873" dirty="0">
                <a:latin typeface="Gill Sans MT"/>
                <a:cs typeface="Gill Sans MT"/>
              </a:rPr>
              <a:t>+</a:t>
            </a:r>
            <a:r>
              <a:rPr sz="2100" i="1" spc="-60" baseline="-15873" dirty="0">
                <a:latin typeface="Gill Sans MT"/>
                <a:cs typeface="Gill Sans MT"/>
              </a:rPr>
              <a:t> </a:t>
            </a:r>
            <a:r>
              <a:rPr sz="2100" i="1" spc="165" baseline="-15873" dirty="0">
                <a:latin typeface="Gill Sans MT"/>
                <a:cs typeface="Gill Sans MT"/>
              </a:rPr>
              <a:t>w</a:t>
            </a:r>
            <a:r>
              <a:rPr sz="2100" i="1" baseline="-15873" dirty="0">
                <a:latin typeface="Gill Sans MT"/>
                <a:cs typeface="Gill Sans MT"/>
              </a:rPr>
              <a:t>	</a:t>
            </a:r>
            <a:r>
              <a:rPr sz="900" i="1" dirty="0">
                <a:latin typeface="Gill Sans MT"/>
                <a:cs typeface="Gill Sans MT"/>
              </a:rPr>
              <a:t>(1)</a:t>
            </a:r>
            <a:r>
              <a:rPr sz="900" i="1" spc="90" dirty="0">
                <a:latin typeface="Gill Sans MT"/>
                <a:cs typeface="Gill Sans MT"/>
              </a:rPr>
              <a:t> </a:t>
            </a:r>
            <a:r>
              <a:rPr sz="2100" i="1" spc="-60" baseline="-15873" dirty="0">
                <a:latin typeface="Gill Sans MT"/>
                <a:cs typeface="Gill Sans MT"/>
              </a:rPr>
              <a:t>* </a:t>
            </a:r>
            <a:r>
              <a:rPr sz="2100" i="1" spc="120" baseline="-15873" dirty="0">
                <a:latin typeface="Gill Sans MT"/>
                <a:cs typeface="Gill Sans MT"/>
              </a:rPr>
              <a:t>x</a:t>
            </a:r>
            <a:r>
              <a:rPr sz="2100" i="1" spc="742" baseline="-15873" dirty="0">
                <a:latin typeface="Gill Sans MT"/>
                <a:cs typeface="Gill Sans MT"/>
              </a:rPr>
              <a:t> </a:t>
            </a:r>
            <a:r>
              <a:rPr sz="2100" i="1" baseline="-15873" dirty="0">
                <a:latin typeface="Gill Sans MT"/>
                <a:cs typeface="Gill Sans MT"/>
              </a:rPr>
              <a:t>+</a:t>
            </a:r>
            <a:r>
              <a:rPr sz="2100" i="1" spc="-60" baseline="-15873" dirty="0">
                <a:latin typeface="Gill Sans MT"/>
                <a:cs typeface="Gill Sans MT"/>
              </a:rPr>
              <a:t> </a:t>
            </a:r>
            <a:r>
              <a:rPr sz="2100" i="1" spc="60" baseline="-15873" dirty="0">
                <a:latin typeface="Gill Sans MT"/>
                <a:cs typeface="Gill Sans MT"/>
              </a:rPr>
              <a:t>b</a:t>
            </a:r>
            <a:r>
              <a:rPr sz="900" i="1" spc="40" dirty="0">
                <a:latin typeface="Gill Sans MT"/>
                <a:cs typeface="Gill Sans MT"/>
              </a:rPr>
              <a:t>(1) </a:t>
            </a:r>
            <a:r>
              <a:rPr sz="2100" i="1" baseline="13888" dirty="0">
                <a:latin typeface="Gill Sans MT"/>
                <a:cs typeface="Gill Sans MT"/>
              </a:rPr>
              <a:t>z</a:t>
            </a:r>
            <a:r>
              <a:rPr sz="900" i="1" dirty="0">
                <a:latin typeface="Gill Sans MT"/>
                <a:cs typeface="Gill Sans MT"/>
              </a:rPr>
              <a:t>2</a:t>
            </a:r>
            <a:r>
              <a:rPr sz="1350" i="1" baseline="46296" dirty="0">
                <a:latin typeface="Gill Sans MT"/>
                <a:cs typeface="Gill Sans MT"/>
              </a:rPr>
              <a:t>(1)</a:t>
            </a:r>
            <a:r>
              <a:rPr sz="1350" i="1" spc="277" baseline="46296" dirty="0">
                <a:latin typeface="Gill Sans MT"/>
                <a:cs typeface="Gill Sans MT"/>
              </a:rPr>
              <a:t> </a:t>
            </a:r>
            <a:r>
              <a:rPr sz="2100" i="1" spc="-104" baseline="13888" dirty="0">
                <a:latin typeface="Gill Sans MT"/>
                <a:cs typeface="Gill Sans MT"/>
              </a:rPr>
              <a:t>=</a:t>
            </a:r>
            <a:r>
              <a:rPr sz="2100" i="1" spc="82" baseline="13888" dirty="0">
                <a:latin typeface="Gill Sans MT"/>
                <a:cs typeface="Gill Sans MT"/>
              </a:rPr>
              <a:t> w</a:t>
            </a:r>
            <a:r>
              <a:rPr sz="900" i="1" spc="55" dirty="0">
                <a:latin typeface="Gill Sans MT"/>
                <a:cs typeface="Gill Sans MT"/>
              </a:rPr>
              <a:t>12</a:t>
            </a:r>
            <a:r>
              <a:rPr sz="900" i="1" dirty="0">
                <a:latin typeface="Gill Sans MT"/>
                <a:cs typeface="Gill Sans MT"/>
              </a:rPr>
              <a:t>	</a:t>
            </a:r>
            <a:r>
              <a:rPr sz="900" i="1" spc="-50" dirty="0">
                <a:latin typeface="Gill Sans MT"/>
                <a:cs typeface="Gill Sans MT"/>
              </a:rPr>
              <a:t>1</a:t>
            </a:r>
            <a:r>
              <a:rPr sz="900" i="1" dirty="0">
                <a:latin typeface="Gill Sans MT"/>
                <a:cs typeface="Gill Sans MT"/>
              </a:rPr>
              <a:t>	</a:t>
            </a:r>
            <a:r>
              <a:rPr sz="900" i="1" spc="-25" dirty="0">
                <a:latin typeface="Gill Sans MT"/>
                <a:cs typeface="Gill Sans MT"/>
              </a:rPr>
              <a:t>22</a:t>
            </a:r>
            <a:r>
              <a:rPr sz="900" i="1" dirty="0">
                <a:latin typeface="Gill Sans MT"/>
                <a:cs typeface="Gill Sans MT"/>
              </a:rPr>
              <a:t>		</a:t>
            </a:r>
            <a:r>
              <a:rPr sz="900" i="1" spc="-50" dirty="0">
                <a:latin typeface="Gill Sans MT"/>
                <a:cs typeface="Gill Sans MT"/>
              </a:rPr>
              <a:t>2</a:t>
            </a:r>
            <a:endParaRPr sz="900">
              <a:latin typeface="Gill Sans MT"/>
              <a:cs typeface="Gill Sans MT"/>
            </a:endParaRPr>
          </a:p>
          <a:p>
            <a:pPr marL="38100">
              <a:lnSpc>
                <a:spcPct val="100000"/>
              </a:lnSpc>
              <a:spcBef>
                <a:spcPts val="1345"/>
              </a:spcBef>
            </a:pPr>
            <a:r>
              <a:rPr sz="1400" dirty="0">
                <a:latin typeface="Gill Sans MT"/>
                <a:cs typeface="Gill Sans MT"/>
              </a:rPr>
              <a:t>Activate</a:t>
            </a:r>
            <a:r>
              <a:rPr sz="1400" spc="100" dirty="0">
                <a:latin typeface="Gill Sans MT"/>
                <a:cs typeface="Gill Sans MT"/>
              </a:rPr>
              <a:t> </a:t>
            </a:r>
            <a:r>
              <a:rPr sz="1400" i="1" dirty="0">
                <a:latin typeface="Gill Sans MT"/>
                <a:cs typeface="Gill Sans MT"/>
              </a:rPr>
              <a:t>z</a:t>
            </a:r>
            <a:r>
              <a:rPr sz="1400" i="1" spc="10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with</a:t>
            </a:r>
            <a:r>
              <a:rPr sz="1400" spc="90" dirty="0">
                <a:latin typeface="Gill Sans MT"/>
                <a:cs typeface="Gill Sans MT"/>
              </a:rPr>
              <a:t> sigmoid</a:t>
            </a:r>
            <a:r>
              <a:rPr sz="1400" spc="70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activation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33566" y="3160522"/>
            <a:ext cx="1647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ill Sans MT"/>
                <a:cs typeface="Gill Sans MT"/>
              </a:rPr>
              <a:t>Output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L1N</a:t>
            </a:r>
            <a:r>
              <a:rPr sz="1350" baseline="-21604" dirty="0">
                <a:latin typeface="Gill Sans MT"/>
                <a:cs typeface="Gill Sans MT"/>
              </a:rPr>
              <a:t>2</a:t>
            </a:r>
            <a:r>
              <a:rPr sz="1400" dirty="0">
                <a:latin typeface="Gill Sans MT"/>
                <a:cs typeface="Gill Sans MT"/>
              </a:rPr>
              <a:t>,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a</a:t>
            </a:r>
            <a:r>
              <a:rPr sz="1350" spc="89" baseline="-21604" dirty="0">
                <a:latin typeface="Gill Sans MT"/>
                <a:cs typeface="Gill Sans MT"/>
              </a:rPr>
              <a:t>1</a:t>
            </a:r>
            <a:r>
              <a:rPr sz="1350" spc="89" baseline="24691" dirty="0">
                <a:latin typeface="Gill Sans MT"/>
                <a:cs typeface="Gill Sans MT"/>
              </a:rPr>
              <a:t>(1)</a:t>
            </a:r>
            <a:endParaRPr sz="1350" baseline="24691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2422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>
                <a:solidFill>
                  <a:srgbClr val="171616"/>
                </a:solidFill>
              </a:rPr>
              <a:t>Forward</a:t>
            </a:r>
            <a:r>
              <a:rPr spc="-75" dirty="0">
                <a:solidFill>
                  <a:srgbClr val="171616"/>
                </a:solidFill>
              </a:rPr>
              <a:t> </a:t>
            </a:r>
            <a:r>
              <a:rPr spc="-35" dirty="0">
                <a:solidFill>
                  <a:srgbClr val="171616"/>
                </a:solidFill>
              </a:rPr>
              <a:t>Propagation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2422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>
                <a:solidFill>
                  <a:srgbClr val="171616"/>
                </a:solidFill>
              </a:rPr>
              <a:t>Forward</a:t>
            </a:r>
            <a:r>
              <a:rPr spc="-75" dirty="0">
                <a:solidFill>
                  <a:srgbClr val="171616"/>
                </a:solidFill>
              </a:rPr>
              <a:t> </a:t>
            </a:r>
            <a:r>
              <a:rPr spc="-35" dirty="0">
                <a:solidFill>
                  <a:srgbClr val="171616"/>
                </a:solidFill>
              </a:rPr>
              <a:t>Propagation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45045" y="1516189"/>
            <a:ext cx="761365" cy="759460"/>
            <a:chOff x="745045" y="1516189"/>
            <a:chExt cx="761365" cy="759460"/>
          </a:xfrm>
        </p:grpSpPr>
        <p:sp>
          <p:nvSpPr>
            <p:cNvPr id="4" name="object 4"/>
            <p:cNvSpPr/>
            <p:nvPr/>
          </p:nvSpPr>
          <p:spPr>
            <a:xfrm>
              <a:off x="749808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626364" y="0"/>
                  </a:moveTo>
                  <a:lnTo>
                    <a:pt x="124967" y="0"/>
                  </a:lnTo>
                  <a:lnTo>
                    <a:pt x="76327" y="9828"/>
                  </a:lnTo>
                  <a:lnTo>
                    <a:pt x="36604" y="36623"/>
                  </a:lnTo>
                  <a:lnTo>
                    <a:pt x="9821" y="76348"/>
                  </a:lnTo>
                  <a:lnTo>
                    <a:pt x="0" y="124968"/>
                  </a:lnTo>
                  <a:lnTo>
                    <a:pt x="0" y="624840"/>
                  </a:lnTo>
                  <a:lnTo>
                    <a:pt x="9821" y="673459"/>
                  </a:lnTo>
                  <a:lnTo>
                    <a:pt x="36604" y="713184"/>
                  </a:lnTo>
                  <a:lnTo>
                    <a:pt x="76327" y="739979"/>
                  </a:lnTo>
                  <a:lnTo>
                    <a:pt x="124967" y="749808"/>
                  </a:lnTo>
                  <a:lnTo>
                    <a:pt x="626364" y="749808"/>
                  </a:lnTo>
                  <a:lnTo>
                    <a:pt x="674983" y="739979"/>
                  </a:lnTo>
                  <a:lnTo>
                    <a:pt x="714708" y="713184"/>
                  </a:lnTo>
                  <a:lnTo>
                    <a:pt x="741503" y="673459"/>
                  </a:lnTo>
                  <a:lnTo>
                    <a:pt x="751332" y="624840"/>
                  </a:lnTo>
                  <a:lnTo>
                    <a:pt x="751332" y="124968"/>
                  </a:lnTo>
                  <a:lnTo>
                    <a:pt x="741503" y="76348"/>
                  </a:lnTo>
                  <a:lnTo>
                    <a:pt x="714708" y="36623"/>
                  </a:lnTo>
                  <a:lnTo>
                    <a:pt x="674983" y="982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9808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0" y="124968"/>
                  </a:moveTo>
                  <a:lnTo>
                    <a:pt x="9821" y="76348"/>
                  </a:lnTo>
                  <a:lnTo>
                    <a:pt x="36604" y="36623"/>
                  </a:lnTo>
                  <a:lnTo>
                    <a:pt x="76327" y="9828"/>
                  </a:lnTo>
                  <a:lnTo>
                    <a:pt x="124967" y="0"/>
                  </a:lnTo>
                  <a:lnTo>
                    <a:pt x="626364" y="0"/>
                  </a:lnTo>
                  <a:lnTo>
                    <a:pt x="674983" y="9828"/>
                  </a:lnTo>
                  <a:lnTo>
                    <a:pt x="714708" y="36623"/>
                  </a:lnTo>
                  <a:lnTo>
                    <a:pt x="741503" y="76348"/>
                  </a:lnTo>
                  <a:lnTo>
                    <a:pt x="751332" y="124968"/>
                  </a:lnTo>
                  <a:lnTo>
                    <a:pt x="751332" y="624840"/>
                  </a:lnTo>
                  <a:lnTo>
                    <a:pt x="741503" y="673459"/>
                  </a:lnTo>
                  <a:lnTo>
                    <a:pt x="714708" y="713184"/>
                  </a:lnTo>
                  <a:lnTo>
                    <a:pt x="674983" y="739979"/>
                  </a:lnTo>
                  <a:lnTo>
                    <a:pt x="626364" y="749808"/>
                  </a:lnTo>
                  <a:lnTo>
                    <a:pt x="124967" y="749808"/>
                  </a:lnTo>
                  <a:lnTo>
                    <a:pt x="76327" y="739979"/>
                  </a:lnTo>
                  <a:lnTo>
                    <a:pt x="36604" y="713184"/>
                  </a:lnTo>
                  <a:lnTo>
                    <a:pt x="9821" y="673459"/>
                  </a:lnTo>
                  <a:lnTo>
                    <a:pt x="0" y="624840"/>
                  </a:lnTo>
                  <a:lnTo>
                    <a:pt x="0" y="124968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4562" y="1770634"/>
            <a:ext cx="263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1</a:t>
            </a:r>
            <a:endParaRPr sz="1350" baseline="-21604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5045" y="3332797"/>
            <a:ext cx="761365" cy="759460"/>
            <a:chOff x="745045" y="3332797"/>
            <a:chExt cx="761365" cy="759460"/>
          </a:xfrm>
        </p:grpSpPr>
        <p:sp>
          <p:nvSpPr>
            <p:cNvPr id="8" name="object 8"/>
            <p:cNvSpPr/>
            <p:nvPr/>
          </p:nvSpPr>
          <p:spPr>
            <a:xfrm>
              <a:off x="749808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626364" y="0"/>
                  </a:moveTo>
                  <a:lnTo>
                    <a:pt x="124967" y="0"/>
                  </a:lnTo>
                  <a:lnTo>
                    <a:pt x="76327" y="9828"/>
                  </a:lnTo>
                  <a:lnTo>
                    <a:pt x="36604" y="36623"/>
                  </a:lnTo>
                  <a:lnTo>
                    <a:pt x="9821" y="76348"/>
                  </a:lnTo>
                  <a:lnTo>
                    <a:pt x="0" y="124967"/>
                  </a:lnTo>
                  <a:lnTo>
                    <a:pt x="0" y="624839"/>
                  </a:lnTo>
                  <a:lnTo>
                    <a:pt x="9821" y="673480"/>
                  </a:lnTo>
                  <a:lnTo>
                    <a:pt x="36604" y="713203"/>
                  </a:lnTo>
                  <a:lnTo>
                    <a:pt x="76327" y="739986"/>
                  </a:lnTo>
                  <a:lnTo>
                    <a:pt x="124967" y="749807"/>
                  </a:lnTo>
                  <a:lnTo>
                    <a:pt x="626364" y="749807"/>
                  </a:lnTo>
                  <a:lnTo>
                    <a:pt x="674983" y="739986"/>
                  </a:lnTo>
                  <a:lnTo>
                    <a:pt x="714708" y="713203"/>
                  </a:lnTo>
                  <a:lnTo>
                    <a:pt x="741503" y="673480"/>
                  </a:lnTo>
                  <a:lnTo>
                    <a:pt x="751332" y="624839"/>
                  </a:lnTo>
                  <a:lnTo>
                    <a:pt x="751332" y="124967"/>
                  </a:lnTo>
                  <a:lnTo>
                    <a:pt x="741503" y="76348"/>
                  </a:lnTo>
                  <a:lnTo>
                    <a:pt x="714708" y="36623"/>
                  </a:lnTo>
                  <a:lnTo>
                    <a:pt x="674983" y="9828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808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40" h="749935">
                  <a:moveTo>
                    <a:pt x="0" y="124967"/>
                  </a:moveTo>
                  <a:lnTo>
                    <a:pt x="9821" y="76348"/>
                  </a:lnTo>
                  <a:lnTo>
                    <a:pt x="36604" y="36623"/>
                  </a:lnTo>
                  <a:lnTo>
                    <a:pt x="76327" y="9828"/>
                  </a:lnTo>
                  <a:lnTo>
                    <a:pt x="124967" y="0"/>
                  </a:lnTo>
                  <a:lnTo>
                    <a:pt x="626364" y="0"/>
                  </a:lnTo>
                  <a:lnTo>
                    <a:pt x="674983" y="9828"/>
                  </a:lnTo>
                  <a:lnTo>
                    <a:pt x="714708" y="36623"/>
                  </a:lnTo>
                  <a:lnTo>
                    <a:pt x="741503" y="76348"/>
                  </a:lnTo>
                  <a:lnTo>
                    <a:pt x="751332" y="124967"/>
                  </a:lnTo>
                  <a:lnTo>
                    <a:pt x="751332" y="624839"/>
                  </a:lnTo>
                  <a:lnTo>
                    <a:pt x="741503" y="673480"/>
                  </a:lnTo>
                  <a:lnTo>
                    <a:pt x="714708" y="713203"/>
                  </a:lnTo>
                  <a:lnTo>
                    <a:pt x="674983" y="739986"/>
                  </a:lnTo>
                  <a:lnTo>
                    <a:pt x="626364" y="749807"/>
                  </a:lnTo>
                  <a:lnTo>
                    <a:pt x="124967" y="749807"/>
                  </a:lnTo>
                  <a:lnTo>
                    <a:pt x="76327" y="739986"/>
                  </a:lnTo>
                  <a:lnTo>
                    <a:pt x="36604" y="713203"/>
                  </a:lnTo>
                  <a:lnTo>
                    <a:pt x="9821" y="673480"/>
                  </a:lnTo>
                  <a:lnTo>
                    <a:pt x="0" y="624839"/>
                  </a:lnTo>
                  <a:lnTo>
                    <a:pt x="0" y="124967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94562" y="3587318"/>
            <a:ext cx="2635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2</a:t>
            </a:r>
            <a:endParaRPr sz="1350" baseline="-21604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689669" y="1516189"/>
            <a:ext cx="761365" cy="759460"/>
            <a:chOff x="2689669" y="1516189"/>
            <a:chExt cx="761365" cy="759460"/>
          </a:xfrm>
        </p:grpSpPr>
        <p:sp>
          <p:nvSpPr>
            <p:cNvPr id="12" name="object 12"/>
            <p:cNvSpPr/>
            <p:nvPr/>
          </p:nvSpPr>
          <p:spPr>
            <a:xfrm>
              <a:off x="2694432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375666" y="0"/>
                  </a:moveTo>
                  <a:lnTo>
                    <a:pt x="328534" y="2921"/>
                  </a:lnTo>
                  <a:lnTo>
                    <a:pt x="283152" y="11452"/>
                  </a:lnTo>
                  <a:lnTo>
                    <a:pt x="239872" y="25240"/>
                  </a:lnTo>
                  <a:lnTo>
                    <a:pt x="199044" y="43934"/>
                  </a:lnTo>
                  <a:lnTo>
                    <a:pt x="161020" y="67182"/>
                  </a:lnTo>
                  <a:lnTo>
                    <a:pt x="126153" y="94632"/>
                  </a:lnTo>
                  <a:lnTo>
                    <a:pt x="94794" y="125932"/>
                  </a:lnTo>
                  <a:lnTo>
                    <a:pt x="67294" y="160732"/>
                  </a:lnTo>
                  <a:lnTo>
                    <a:pt x="44006" y="198679"/>
                  </a:lnTo>
                  <a:lnTo>
                    <a:pt x="25281" y="239421"/>
                  </a:lnTo>
                  <a:lnTo>
                    <a:pt x="11470" y="282607"/>
                  </a:lnTo>
                  <a:lnTo>
                    <a:pt x="2926" y="327885"/>
                  </a:lnTo>
                  <a:lnTo>
                    <a:pt x="0" y="374904"/>
                  </a:lnTo>
                  <a:lnTo>
                    <a:pt x="2926" y="421922"/>
                  </a:lnTo>
                  <a:lnTo>
                    <a:pt x="11470" y="467200"/>
                  </a:lnTo>
                  <a:lnTo>
                    <a:pt x="25281" y="510386"/>
                  </a:lnTo>
                  <a:lnTo>
                    <a:pt x="44006" y="551128"/>
                  </a:lnTo>
                  <a:lnTo>
                    <a:pt x="67294" y="589075"/>
                  </a:lnTo>
                  <a:lnTo>
                    <a:pt x="94794" y="623875"/>
                  </a:lnTo>
                  <a:lnTo>
                    <a:pt x="126153" y="655175"/>
                  </a:lnTo>
                  <a:lnTo>
                    <a:pt x="161020" y="682625"/>
                  </a:lnTo>
                  <a:lnTo>
                    <a:pt x="199044" y="705873"/>
                  </a:lnTo>
                  <a:lnTo>
                    <a:pt x="239872" y="724567"/>
                  </a:lnTo>
                  <a:lnTo>
                    <a:pt x="283152" y="738355"/>
                  </a:lnTo>
                  <a:lnTo>
                    <a:pt x="328534" y="746886"/>
                  </a:lnTo>
                  <a:lnTo>
                    <a:pt x="375666" y="749808"/>
                  </a:lnTo>
                  <a:lnTo>
                    <a:pt x="422797" y="746886"/>
                  </a:lnTo>
                  <a:lnTo>
                    <a:pt x="468179" y="738355"/>
                  </a:lnTo>
                  <a:lnTo>
                    <a:pt x="511459" y="724567"/>
                  </a:lnTo>
                  <a:lnTo>
                    <a:pt x="552287" y="705873"/>
                  </a:lnTo>
                  <a:lnTo>
                    <a:pt x="590311" y="682625"/>
                  </a:lnTo>
                  <a:lnTo>
                    <a:pt x="625178" y="655175"/>
                  </a:lnTo>
                  <a:lnTo>
                    <a:pt x="656537" y="623875"/>
                  </a:lnTo>
                  <a:lnTo>
                    <a:pt x="684037" y="589075"/>
                  </a:lnTo>
                  <a:lnTo>
                    <a:pt x="707325" y="551128"/>
                  </a:lnTo>
                  <a:lnTo>
                    <a:pt x="726050" y="510386"/>
                  </a:lnTo>
                  <a:lnTo>
                    <a:pt x="739861" y="467200"/>
                  </a:lnTo>
                  <a:lnTo>
                    <a:pt x="748405" y="421922"/>
                  </a:lnTo>
                  <a:lnTo>
                    <a:pt x="751332" y="374904"/>
                  </a:lnTo>
                  <a:lnTo>
                    <a:pt x="748405" y="327885"/>
                  </a:lnTo>
                  <a:lnTo>
                    <a:pt x="739861" y="282607"/>
                  </a:lnTo>
                  <a:lnTo>
                    <a:pt x="726050" y="239421"/>
                  </a:lnTo>
                  <a:lnTo>
                    <a:pt x="707325" y="198679"/>
                  </a:lnTo>
                  <a:lnTo>
                    <a:pt x="684037" y="160732"/>
                  </a:lnTo>
                  <a:lnTo>
                    <a:pt x="656537" y="125932"/>
                  </a:lnTo>
                  <a:lnTo>
                    <a:pt x="625178" y="94632"/>
                  </a:lnTo>
                  <a:lnTo>
                    <a:pt x="590311" y="67182"/>
                  </a:lnTo>
                  <a:lnTo>
                    <a:pt x="552287" y="43934"/>
                  </a:lnTo>
                  <a:lnTo>
                    <a:pt x="511459" y="25240"/>
                  </a:lnTo>
                  <a:lnTo>
                    <a:pt x="468179" y="11452"/>
                  </a:lnTo>
                  <a:lnTo>
                    <a:pt x="422797" y="2921"/>
                  </a:lnTo>
                  <a:lnTo>
                    <a:pt x="375666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694432" y="1520952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0" y="374904"/>
                  </a:moveTo>
                  <a:lnTo>
                    <a:pt x="2926" y="327885"/>
                  </a:lnTo>
                  <a:lnTo>
                    <a:pt x="11470" y="282607"/>
                  </a:lnTo>
                  <a:lnTo>
                    <a:pt x="25281" y="239421"/>
                  </a:lnTo>
                  <a:lnTo>
                    <a:pt x="44006" y="198679"/>
                  </a:lnTo>
                  <a:lnTo>
                    <a:pt x="67294" y="160732"/>
                  </a:lnTo>
                  <a:lnTo>
                    <a:pt x="94794" y="125932"/>
                  </a:lnTo>
                  <a:lnTo>
                    <a:pt x="126153" y="94632"/>
                  </a:lnTo>
                  <a:lnTo>
                    <a:pt x="161020" y="67182"/>
                  </a:lnTo>
                  <a:lnTo>
                    <a:pt x="199044" y="43934"/>
                  </a:lnTo>
                  <a:lnTo>
                    <a:pt x="239872" y="25240"/>
                  </a:lnTo>
                  <a:lnTo>
                    <a:pt x="283152" y="11452"/>
                  </a:lnTo>
                  <a:lnTo>
                    <a:pt x="328534" y="2921"/>
                  </a:lnTo>
                  <a:lnTo>
                    <a:pt x="375666" y="0"/>
                  </a:lnTo>
                  <a:lnTo>
                    <a:pt x="422797" y="2921"/>
                  </a:lnTo>
                  <a:lnTo>
                    <a:pt x="468179" y="11452"/>
                  </a:lnTo>
                  <a:lnTo>
                    <a:pt x="511459" y="25240"/>
                  </a:lnTo>
                  <a:lnTo>
                    <a:pt x="552287" y="43934"/>
                  </a:lnTo>
                  <a:lnTo>
                    <a:pt x="590311" y="67182"/>
                  </a:lnTo>
                  <a:lnTo>
                    <a:pt x="625178" y="94632"/>
                  </a:lnTo>
                  <a:lnTo>
                    <a:pt x="656537" y="125932"/>
                  </a:lnTo>
                  <a:lnTo>
                    <a:pt x="684037" y="160732"/>
                  </a:lnTo>
                  <a:lnTo>
                    <a:pt x="707325" y="198679"/>
                  </a:lnTo>
                  <a:lnTo>
                    <a:pt x="726050" y="239421"/>
                  </a:lnTo>
                  <a:lnTo>
                    <a:pt x="739861" y="282607"/>
                  </a:lnTo>
                  <a:lnTo>
                    <a:pt x="748405" y="327885"/>
                  </a:lnTo>
                  <a:lnTo>
                    <a:pt x="751332" y="374904"/>
                  </a:lnTo>
                  <a:lnTo>
                    <a:pt x="748405" y="421922"/>
                  </a:lnTo>
                  <a:lnTo>
                    <a:pt x="739861" y="467200"/>
                  </a:lnTo>
                  <a:lnTo>
                    <a:pt x="726050" y="510386"/>
                  </a:lnTo>
                  <a:lnTo>
                    <a:pt x="707325" y="551128"/>
                  </a:lnTo>
                  <a:lnTo>
                    <a:pt x="684037" y="589075"/>
                  </a:lnTo>
                  <a:lnTo>
                    <a:pt x="656537" y="623875"/>
                  </a:lnTo>
                  <a:lnTo>
                    <a:pt x="625178" y="655175"/>
                  </a:lnTo>
                  <a:lnTo>
                    <a:pt x="590311" y="682625"/>
                  </a:lnTo>
                  <a:lnTo>
                    <a:pt x="552287" y="705873"/>
                  </a:lnTo>
                  <a:lnTo>
                    <a:pt x="511459" y="724567"/>
                  </a:lnTo>
                  <a:lnTo>
                    <a:pt x="468179" y="738355"/>
                  </a:lnTo>
                  <a:lnTo>
                    <a:pt x="422797" y="746886"/>
                  </a:lnTo>
                  <a:lnTo>
                    <a:pt x="375666" y="749808"/>
                  </a:lnTo>
                  <a:lnTo>
                    <a:pt x="328534" y="746886"/>
                  </a:lnTo>
                  <a:lnTo>
                    <a:pt x="283152" y="738355"/>
                  </a:lnTo>
                  <a:lnTo>
                    <a:pt x="239872" y="724567"/>
                  </a:lnTo>
                  <a:lnTo>
                    <a:pt x="199044" y="705873"/>
                  </a:lnTo>
                  <a:lnTo>
                    <a:pt x="161020" y="682625"/>
                  </a:lnTo>
                  <a:lnTo>
                    <a:pt x="126153" y="655175"/>
                  </a:lnTo>
                  <a:lnTo>
                    <a:pt x="94794" y="623875"/>
                  </a:lnTo>
                  <a:lnTo>
                    <a:pt x="67294" y="589075"/>
                  </a:lnTo>
                  <a:lnTo>
                    <a:pt x="44006" y="551128"/>
                  </a:lnTo>
                  <a:lnTo>
                    <a:pt x="25281" y="510386"/>
                  </a:lnTo>
                  <a:lnTo>
                    <a:pt x="11470" y="467200"/>
                  </a:lnTo>
                  <a:lnTo>
                    <a:pt x="2926" y="421922"/>
                  </a:lnTo>
                  <a:lnTo>
                    <a:pt x="0" y="374904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858770" y="1795018"/>
            <a:ext cx="3841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L1N</a:t>
            </a:r>
            <a:r>
              <a:rPr sz="1050" spc="-30" baseline="-19841" dirty="0">
                <a:latin typeface="Arial"/>
                <a:cs typeface="Arial"/>
              </a:rPr>
              <a:t>1</a:t>
            </a:r>
            <a:endParaRPr sz="1050" baseline="-19841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689669" y="3332797"/>
            <a:ext cx="761365" cy="759460"/>
            <a:chOff x="2689669" y="3332797"/>
            <a:chExt cx="761365" cy="759460"/>
          </a:xfrm>
        </p:grpSpPr>
        <p:sp>
          <p:nvSpPr>
            <p:cNvPr id="16" name="object 16"/>
            <p:cNvSpPr/>
            <p:nvPr/>
          </p:nvSpPr>
          <p:spPr>
            <a:xfrm>
              <a:off x="2694432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375666" y="0"/>
                  </a:moveTo>
                  <a:lnTo>
                    <a:pt x="328534" y="2921"/>
                  </a:lnTo>
                  <a:lnTo>
                    <a:pt x="283152" y="11452"/>
                  </a:lnTo>
                  <a:lnTo>
                    <a:pt x="239872" y="25240"/>
                  </a:lnTo>
                  <a:lnTo>
                    <a:pt x="199044" y="43934"/>
                  </a:lnTo>
                  <a:lnTo>
                    <a:pt x="161020" y="67182"/>
                  </a:lnTo>
                  <a:lnTo>
                    <a:pt x="126153" y="94632"/>
                  </a:lnTo>
                  <a:lnTo>
                    <a:pt x="94794" y="125932"/>
                  </a:lnTo>
                  <a:lnTo>
                    <a:pt x="67294" y="160732"/>
                  </a:lnTo>
                  <a:lnTo>
                    <a:pt x="44006" y="198679"/>
                  </a:lnTo>
                  <a:lnTo>
                    <a:pt x="25281" y="239421"/>
                  </a:lnTo>
                  <a:lnTo>
                    <a:pt x="11470" y="282607"/>
                  </a:lnTo>
                  <a:lnTo>
                    <a:pt x="2926" y="327885"/>
                  </a:lnTo>
                  <a:lnTo>
                    <a:pt x="0" y="374903"/>
                  </a:lnTo>
                  <a:lnTo>
                    <a:pt x="2926" y="421930"/>
                  </a:lnTo>
                  <a:lnTo>
                    <a:pt x="11470" y="467213"/>
                  </a:lnTo>
                  <a:lnTo>
                    <a:pt x="25281" y="510402"/>
                  </a:lnTo>
                  <a:lnTo>
                    <a:pt x="44006" y="551145"/>
                  </a:lnTo>
                  <a:lnTo>
                    <a:pt x="67294" y="589092"/>
                  </a:lnTo>
                  <a:lnTo>
                    <a:pt x="94794" y="623890"/>
                  </a:lnTo>
                  <a:lnTo>
                    <a:pt x="126153" y="655188"/>
                  </a:lnTo>
                  <a:lnTo>
                    <a:pt x="161020" y="682636"/>
                  </a:lnTo>
                  <a:lnTo>
                    <a:pt x="199044" y="705881"/>
                  </a:lnTo>
                  <a:lnTo>
                    <a:pt x="239872" y="724571"/>
                  </a:lnTo>
                  <a:lnTo>
                    <a:pt x="283152" y="738357"/>
                  </a:lnTo>
                  <a:lnTo>
                    <a:pt x="328534" y="746886"/>
                  </a:lnTo>
                  <a:lnTo>
                    <a:pt x="375666" y="749807"/>
                  </a:lnTo>
                  <a:lnTo>
                    <a:pt x="422797" y="746886"/>
                  </a:lnTo>
                  <a:lnTo>
                    <a:pt x="468179" y="738357"/>
                  </a:lnTo>
                  <a:lnTo>
                    <a:pt x="511459" y="724571"/>
                  </a:lnTo>
                  <a:lnTo>
                    <a:pt x="552287" y="705881"/>
                  </a:lnTo>
                  <a:lnTo>
                    <a:pt x="590311" y="682636"/>
                  </a:lnTo>
                  <a:lnTo>
                    <a:pt x="625178" y="655188"/>
                  </a:lnTo>
                  <a:lnTo>
                    <a:pt x="656537" y="623890"/>
                  </a:lnTo>
                  <a:lnTo>
                    <a:pt x="684037" y="589092"/>
                  </a:lnTo>
                  <a:lnTo>
                    <a:pt x="707325" y="551145"/>
                  </a:lnTo>
                  <a:lnTo>
                    <a:pt x="726050" y="510402"/>
                  </a:lnTo>
                  <a:lnTo>
                    <a:pt x="739861" y="467213"/>
                  </a:lnTo>
                  <a:lnTo>
                    <a:pt x="748405" y="421930"/>
                  </a:lnTo>
                  <a:lnTo>
                    <a:pt x="751332" y="374903"/>
                  </a:lnTo>
                  <a:lnTo>
                    <a:pt x="748405" y="327885"/>
                  </a:lnTo>
                  <a:lnTo>
                    <a:pt x="739861" y="282607"/>
                  </a:lnTo>
                  <a:lnTo>
                    <a:pt x="726050" y="239421"/>
                  </a:lnTo>
                  <a:lnTo>
                    <a:pt x="707325" y="198679"/>
                  </a:lnTo>
                  <a:lnTo>
                    <a:pt x="684037" y="160732"/>
                  </a:lnTo>
                  <a:lnTo>
                    <a:pt x="656537" y="125932"/>
                  </a:lnTo>
                  <a:lnTo>
                    <a:pt x="625178" y="94632"/>
                  </a:lnTo>
                  <a:lnTo>
                    <a:pt x="590311" y="67182"/>
                  </a:lnTo>
                  <a:lnTo>
                    <a:pt x="552287" y="43934"/>
                  </a:lnTo>
                  <a:lnTo>
                    <a:pt x="511459" y="25240"/>
                  </a:lnTo>
                  <a:lnTo>
                    <a:pt x="468179" y="11452"/>
                  </a:lnTo>
                  <a:lnTo>
                    <a:pt x="422797" y="2921"/>
                  </a:lnTo>
                  <a:lnTo>
                    <a:pt x="375666" y="0"/>
                  </a:lnTo>
                  <a:close/>
                </a:path>
              </a:pathLst>
            </a:custGeom>
            <a:solidFill>
              <a:srgbClr val="DF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94432" y="3337559"/>
              <a:ext cx="751840" cy="749935"/>
            </a:xfrm>
            <a:custGeom>
              <a:avLst/>
              <a:gdLst/>
              <a:ahLst/>
              <a:cxnLst/>
              <a:rect l="l" t="t" r="r" b="b"/>
              <a:pathLst>
                <a:path w="751839" h="749935">
                  <a:moveTo>
                    <a:pt x="0" y="374903"/>
                  </a:moveTo>
                  <a:lnTo>
                    <a:pt x="2926" y="327885"/>
                  </a:lnTo>
                  <a:lnTo>
                    <a:pt x="11470" y="282607"/>
                  </a:lnTo>
                  <a:lnTo>
                    <a:pt x="25281" y="239421"/>
                  </a:lnTo>
                  <a:lnTo>
                    <a:pt x="44006" y="198679"/>
                  </a:lnTo>
                  <a:lnTo>
                    <a:pt x="67294" y="160732"/>
                  </a:lnTo>
                  <a:lnTo>
                    <a:pt x="94794" y="125932"/>
                  </a:lnTo>
                  <a:lnTo>
                    <a:pt x="126153" y="94632"/>
                  </a:lnTo>
                  <a:lnTo>
                    <a:pt x="161020" y="67182"/>
                  </a:lnTo>
                  <a:lnTo>
                    <a:pt x="199044" y="43934"/>
                  </a:lnTo>
                  <a:lnTo>
                    <a:pt x="239872" y="25240"/>
                  </a:lnTo>
                  <a:lnTo>
                    <a:pt x="283152" y="11452"/>
                  </a:lnTo>
                  <a:lnTo>
                    <a:pt x="328534" y="2921"/>
                  </a:lnTo>
                  <a:lnTo>
                    <a:pt x="375666" y="0"/>
                  </a:lnTo>
                  <a:lnTo>
                    <a:pt x="422797" y="2921"/>
                  </a:lnTo>
                  <a:lnTo>
                    <a:pt x="468179" y="11452"/>
                  </a:lnTo>
                  <a:lnTo>
                    <a:pt x="511459" y="25240"/>
                  </a:lnTo>
                  <a:lnTo>
                    <a:pt x="552287" y="43934"/>
                  </a:lnTo>
                  <a:lnTo>
                    <a:pt x="590311" y="67182"/>
                  </a:lnTo>
                  <a:lnTo>
                    <a:pt x="625178" y="94632"/>
                  </a:lnTo>
                  <a:lnTo>
                    <a:pt x="656537" y="125932"/>
                  </a:lnTo>
                  <a:lnTo>
                    <a:pt x="684037" y="160732"/>
                  </a:lnTo>
                  <a:lnTo>
                    <a:pt x="707325" y="198679"/>
                  </a:lnTo>
                  <a:lnTo>
                    <a:pt x="726050" y="239421"/>
                  </a:lnTo>
                  <a:lnTo>
                    <a:pt x="739861" y="282607"/>
                  </a:lnTo>
                  <a:lnTo>
                    <a:pt x="748405" y="327885"/>
                  </a:lnTo>
                  <a:lnTo>
                    <a:pt x="751332" y="374903"/>
                  </a:lnTo>
                  <a:lnTo>
                    <a:pt x="748405" y="421930"/>
                  </a:lnTo>
                  <a:lnTo>
                    <a:pt x="739861" y="467213"/>
                  </a:lnTo>
                  <a:lnTo>
                    <a:pt x="726050" y="510402"/>
                  </a:lnTo>
                  <a:lnTo>
                    <a:pt x="707325" y="551145"/>
                  </a:lnTo>
                  <a:lnTo>
                    <a:pt x="684037" y="589092"/>
                  </a:lnTo>
                  <a:lnTo>
                    <a:pt x="656537" y="623890"/>
                  </a:lnTo>
                  <a:lnTo>
                    <a:pt x="625178" y="655188"/>
                  </a:lnTo>
                  <a:lnTo>
                    <a:pt x="590311" y="682636"/>
                  </a:lnTo>
                  <a:lnTo>
                    <a:pt x="552287" y="705881"/>
                  </a:lnTo>
                  <a:lnTo>
                    <a:pt x="511459" y="724571"/>
                  </a:lnTo>
                  <a:lnTo>
                    <a:pt x="468179" y="738357"/>
                  </a:lnTo>
                  <a:lnTo>
                    <a:pt x="422797" y="746886"/>
                  </a:lnTo>
                  <a:lnTo>
                    <a:pt x="375666" y="749807"/>
                  </a:lnTo>
                  <a:lnTo>
                    <a:pt x="328534" y="746886"/>
                  </a:lnTo>
                  <a:lnTo>
                    <a:pt x="283152" y="738357"/>
                  </a:lnTo>
                  <a:lnTo>
                    <a:pt x="239872" y="724571"/>
                  </a:lnTo>
                  <a:lnTo>
                    <a:pt x="199044" y="705881"/>
                  </a:lnTo>
                  <a:lnTo>
                    <a:pt x="161020" y="682636"/>
                  </a:lnTo>
                  <a:lnTo>
                    <a:pt x="126153" y="655188"/>
                  </a:lnTo>
                  <a:lnTo>
                    <a:pt x="94794" y="623890"/>
                  </a:lnTo>
                  <a:lnTo>
                    <a:pt x="67294" y="589092"/>
                  </a:lnTo>
                  <a:lnTo>
                    <a:pt x="44006" y="551145"/>
                  </a:lnTo>
                  <a:lnTo>
                    <a:pt x="25281" y="510402"/>
                  </a:lnTo>
                  <a:lnTo>
                    <a:pt x="11470" y="467213"/>
                  </a:lnTo>
                  <a:lnTo>
                    <a:pt x="2926" y="421930"/>
                  </a:lnTo>
                  <a:lnTo>
                    <a:pt x="0" y="374903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858770" y="3611702"/>
            <a:ext cx="384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L1N</a:t>
            </a:r>
            <a:r>
              <a:rPr sz="1050" spc="-30" baseline="-19841" dirty="0">
                <a:latin typeface="Arial"/>
                <a:cs typeface="Arial"/>
              </a:rPr>
              <a:t>2</a:t>
            </a:r>
            <a:endParaRPr sz="1050" baseline="-19841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495805" y="1857755"/>
            <a:ext cx="3144520" cy="1892935"/>
            <a:chOff x="1495805" y="1857755"/>
            <a:chExt cx="3144520" cy="1892935"/>
          </a:xfrm>
        </p:grpSpPr>
        <p:sp>
          <p:nvSpPr>
            <p:cNvPr id="20" name="object 20"/>
            <p:cNvSpPr/>
            <p:nvPr/>
          </p:nvSpPr>
          <p:spPr>
            <a:xfrm>
              <a:off x="1495806" y="1857755"/>
              <a:ext cx="3144520" cy="1892935"/>
            </a:xfrm>
            <a:custGeom>
              <a:avLst/>
              <a:gdLst/>
              <a:ahLst/>
              <a:cxnLst/>
              <a:rect l="l" t="t" r="r" b="b"/>
              <a:pathLst>
                <a:path w="3144520" h="1892935">
                  <a:moveTo>
                    <a:pt x="1199896" y="38100"/>
                  </a:moveTo>
                  <a:lnTo>
                    <a:pt x="1126236" y="80772"/>
                  </a:lnTo>
                  <a:lnTo>
                    <a:pt x="1152766" y="98259"/>
                  </a:lnTo>
                  <a:lnTo>
                    <a:pt x="602602" y="934821"/>
                  </a:lnTo>
                  <a:lnTo>
                    <a:pt x="17094" y="44450"/>
                  </a:lnTo>
                  <a:lnTo>
                    <a:pt x="1123696" y="44450"/>
                  </a:lnTo>
                  <a:lnTo>
                    <a:pt x="1123696" y="76200"/>
                  </a:lnTo>
                  <a:lnTo>
                    <a:pt x="1187196" y="44450"/>
                  </a:lnTo>
                  <a:lnTo>
                    <a:pt x="1199896" y="38100"/>
                  </a:lnTo>
                  <a:lnTo>
                    <a:pt x="1187183" y="31750"/>
                  </a:lnTo>
                  <a:lnTo>
                    <a:pt x="1123696" y="0"/>
                  </a:lnTo>
                  <a:lnTo>
                    <a:pt x="1123696" y="31750"/>
                  </a:lnTo>
                  <a:lnTo>
                    <a:pt x="5334" y="31750"/>
                  </a:lnTo>
                  <a:lnTo>
                    <a:pt x="5334" y="38100"/>
                  </a:lnTo>
                  <a:lnTo>
                    <a:pt x="0" y="41529"/>
                  </a:lnTo>
                  <a:lnTo>
                    <a:pt x="595033" y="946353"/>
                  </a:lnTo>
                  <a:lnTo>
                    <a:pt x="0" y="1851152"/>
                  </a:lnTo>
                  <a:lnTo>
                    <a:pt x="5334" y="1854644"/>
                  </a:lnTo>
                  <a:lnTo>
                    <a:pt x="5334" y="1861058"/>
                  </a:lnTo>
                  <a:lnTo>
                    <a:pt x="1123696" y="1861058"/>
                  </a:lnTo>
                  <a:lnTo>
                    <a:pt x="1123696" y="1892808"/>
                  </a:lnTo>
                  <a:lnTo>
                    <a:pt x="1187196" y="1861058"/>
                  </a:lnTo>
                  <a:lnTo>
                    <a:pt x="1199896" y="1854708"/>
                  </a:lnTo>
                  <a:lnTo>
                    <a:pt x="1187196" y="1848358"/>
                  </a:lnTo>
                  <a:lnTo>
                    <a:pt x="1123696" y="1816608"/>
                  </a:lnTo>
                  <a:lnTo>
                    <a:pt x="1123696" y="1848358"/>
                  </a:lnTo>
                  <a:lnTo>
                    <a:pt x="17094" y="1848358"/>
                  </a:lnTo>
                  <a:lnTo>
                    <a:pt x="602627" y="957910"/>
                  </a:lnTo>
                  <a:lnTo>
                    <a:pt x="1152766" y="1794433"/>
                  </a:lnTo>
                  <a:lnTo>
                    <a:pt x="1126236" y="1811909"/>
                  </a:lnTo>
                  <a:lnTo>
                    <a:pt x="1199896" y="1854581"/>
                  </a:lnTo>
                  <a:lnTo>
                    <a:pt x="1194015" y="1805051"/>
                  </a:lnTo>
                  <a:lnTo>
                    <a:pt x="1189863" y="1769999"/>
                  </a:lnTo>
                  <a:lnTo>
                    <a:pt x="1163332" y="1787474"/>
                  </a:lnTo>
                  <a:lnTo>
                    <a:pt x="610209" y="946378"/>
                  </a:lnTo>
                  <a:lnTo>
                    <a:pt x="1163332" y="105219"/>
                  </a:lnTo>
                  <a:lnTo>
                    <a:pt x="1189863" y="122682"/>
                  </a:lnTo>
                  <a:lnTo>
                    <a:pt x="1194015" y="87630"/>
                  </a:lnTo>
                  <a:lnTo>
                    <a:pt x="1199896" y="38100"/>
                  </a:lnTo>
                  <a:close/>
                </a:path>
                <a:path w="3144520" h="1892935">
                  <a:moveTo>
                    <a:pt x="3144520" y="1854708"/>
                  </a:moveTo>
                  <a:lnTo>
                    <a:pt x="3131820" y="1848358"/>
                  </a:lnTo>
                  <a:lnTo>
                    <a:pt x="3068320" y="1816608"/>
                  </a:lnTo>
                  <a:lnTo>
                    <a:pt x="3068320" y="1848358"/>
                  </a:lnTo>
                  <a:lnTo>
                    <a:pt x="1949958" y="1848358"/>
                  </a:lnTo>
                  <a:lnTo>
                    <a:pt x="1949958" y="1861058"/>
                  </a:lnTo>
                  <a:lnTo>
                    <a:pt x="3068320" y="1861058"/>
                  </a:lnTo>
                  <a:lnTo>
                    <a:pt x="3068320" y="1892808"/>
                  </a:lnTo>
                  <a:lnTo>
                    <a:pt x="3131820" y="1861058"/>
                  </a:lnTo>
                  <a:lnTo>
                    <a:pt x="3144520" y="1854708"/>
                  </a:lnTo>
                  <a:close/>
                </a:path>
                <a:path w="3144520" h="1892935">
                  <a:moveTo>
                    <a:pt x="3144520" y="38100"/>
                  </a:moveTo>
                  <a:lnTo>
                    <a:pt x="3131807" y="31750"/>
                  </a:lnTo>
                  <a:lnTo>
                    <a:pt x="3068320" y="0"/>
                  </a:lnTo>
                  <a:lnTo>
                    <a:pt x="3068320" y="31750"/>
                  </a:lnTo>
                  <a:lnTo>
                    <a:pt x="1949958" y="31750"/>
                  </a:lnTo>
                  <a:lnTo>
                    <a:pt x="1949958" y="44450"/>
                  </a:lnTo>
                  <a:lnTo>
                    <a:pt x="3068320" y="44450"/>
                  </a:lnTo>
                  <a:lnTo>
                    <a:pt x="3068320" y="76200"/>
                  </a:lnTo>
                  <a:lnTo>
                    <a:pt x="3131820" y="44450"/>
                  </a:lnTo>
                  <a:lnTo>
                    <a:pt x="3144520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4191" y="2364993"/>
              <a:ext cx="238378" cy="20497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7188" y="2186431"/>
              <a:ext cx="144653" cy="13944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7256" y="2861183"/>
              <a:ext cx="130937" cy="13246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7609" y="3014344"/>
              <a:ext cx="273367" cy="21386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826514" y="1546936"/>
            <a:ext cx="160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60626" y="1649730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11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94738" y="1553032"/>
            <a:ext cx="175895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01114" y="3360801"/>
            <a:ext cx="495300" cy="2762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8100">
              <a:lnSpc>
                <a:spcPts val="310"/>
              </a:lnSpc>
              <a:spcBef>
                <a:spcPts val="390"/>
              </a:spcBef>
            </a:pPr>
            <a:r>
              <a:rPr sz="2100" spc="52" baseline="13888" dirty="0">
                <a:latin typeface="Gill Sans MT"/>
                <a:cs typeface="Gill Sans MT"/>
              </a:rPr>
              <a:t>w</a:t>
            </a:r>
            <a:r>
              <a:rPr sz="900" spc="35" dirty="0">
                <a:latin typeface="Gill Sans MT"/>
                <a:cs typeface="Gill Sans MT"/>
              </a:rPr>
              <a:t>22</a:t>
            </a:r>
            <a:endParaRPr sz="900">
              <a:latin typeface="Gill Sans MT"/>
              <a:cs typeface="Gill Sans MT"/>
            </a:endParaRPr>
          </a:p>
          <a:p>
            <a:pPr marL="306070">
              <a:lnSpc>
                <a:spcPts val="515"/>
              </a:lnSpc>
            </a:pPr>
            <a:r>
              <a:rPr sz="900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848421" y="4204525"/>
            <a:ext cx="629920" cy="576580"/>
            <a:chOff x="1848421" y="4204525"/>
            <a:chExt cx="629920" cy="576580"/>
          </a:xfrm>
        </p:grpSpPr>
        <p:sp>
          <p:nvSpPr>
            <p:cNvPr id="30" name="object 30"/>
            <p:cNvSpPr/>
            <p:nvPr/>
          </p:nvSpPr>
          <p:spPr>
            <a:xfrm>
              <a:off x="1853183" y="4209288"/>
              <a:ext cx="620395" cy="567055"/>
            </a:xfrm>
            <a:custGeom>
              <a:avLst/>
              <a:gdLst/>
              <a:ahLst/>
              <a:cxnLst/>
              <a:rect l="l" t="t" r="r" b="b"/>
              <a:pathLst>
                <a:path w="620394" h="567054">
                  <a:moveTo>
                    <a:pt x="310134" y="0"/>
                  </a:moveTo>
                  <a:lnTo>
                    <a:pt x="259818" y="3710"/>
                  </a:lnTo>
                  <a:lnTo>
                    <a:pt x="212092" y="14451"/>
                  </a:lnTo>
                  <a:lnTo>
                    <a:pt x="167591" y="31639"/>
                  </a:lnTo>
                  <a:lnTo>
                    <a:pt x="126955" y="54692"/>
                  </a:lnTo>
                  <a:lnTo>
                    <a:pt x="90820" y="83024"/>
                  </a:lnTo>
                  <a:lnTo>
                    <a:pt x="59826" y="116053"/>
                  </a:lnTo>
                  <a:lnTo>
                    <a:pt x="34608" y="153195"/>
                  </a:lnTo>
                  <a:lnTo>
                    <a:pt x="15806" y="193867"/>
                  </a:lnTo>
                  <a:lnTo>
                    <a:pt x="4058" y="237484"/>
                  </a:lnTo>
                  <a:lnTo>
                    <a:pt x="0" y="283464"/>
                  </a:lnTo>
                  <a:lnTo>
                    <a:pt x="4058" y="329443"/>
                  </a:lnTo>
                  <a:lnTo>
                    <a:pt x="15806" y="373060"/>
                  </a:lnTo>
                  <a:lnTo>
                    <a:pt x="34608" y="413732"/>
                  </a:lnTo>
                  <a:lnTo>
                    <a:pt x="59826" y="450874"/>
                  </a:lnTo>
                  <a:lnTo>
                    <a:pt x="90820" y="483903"/>
                  </a:lnTo>
                  <a:lnTo>
                    <a:pt x="126955" y="512235"/>
                  </a:lnTo>
                  <a:lnTo>
                    <a:pt x="167591" y="535288"/>
                  </a:lnTo>
                  <a:lnTo>
                    <a:pt x="212092" y="552476"/>
                  </a:lnTo>
                  <a:lnTo>
                    <a:pt x="259818" y="563217"/>
                  </a:lnTo>
                  <a:lnTo>
                    <a:pt x="310134" y="566928"/>
                  </a:lnTo>
                  <a:lnTo>
                    <a:pt x="360449" y="563217"/>
                  </a:lnTo>
                  <a:lnTo>
                    <a:pt x="408175" y="552476"/>
                  </a:lnTo>
                  <a:lnTo>
                    <a:pt x="452676" y="535288"/>
                  </a:lnTo>
                  <a:lnTo>
                    <a:pt x="493312" y="512235"/>
                  </a:lnTo>
                  <a:lnTo>
                    <a:pt x="529447" y="483903"/>
                  </a:lnTo>
                  <a:lnTo>
                    <a:pt x="560441" y="450874"/>
                  </a:lnTo>
                  <a:lnTo>
                    <a:pt x="585659" y="413732"/>
                  </a:lnTo>
                  <a:lnTo>
                    <a:pt x="604461" y="373060"/>
                  </a:lnTo>
                  <a:lnTo>
                    <a:pt x="616209" y="329443"/>
                  </a:lnTo>
                  <a:lnTo>
                    <a:pt x="620268" y="283464"/>
                  </a:lnTo>
                  <a:lnTo>
                    <a:pt x="616209" y="237484"/>
                  </a:lnTo>
                  <a:lnTo>
                    <a:pt x="604461" y="193867"/>
                  </a:lnTo>
                  <a:lnTo>
                    <a:pt x="585659" y="153195"/>
                  </a:lnTo>
                  <a:lnTo>
                    <a:pt x="560441" y="116053"/>
                  </a:lnTo>
                  <a:lnTo>
                    <a:pt x="529447" y="83024"/>
                  </a:lnTo>
                  <a:lnTo>
                    <a:pt x="493312" y="54692"/>
                  </a:lnTo>
                  <a:lnTo>
                    <a:pt x="452676" y="31639"/>
                  </a:lnTo>
                  <a:lnTo>
                    <a:pt x="408175" y="14451"/>
                  </a:lnTo>
                  <a:lnTo>
                    <a:pt x="360449" y="3710"/>
                  </a:lnTo>
                  <a:lnTo>
                    <a:pt x="31013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53183" y="4209288"/>
              <a:ext cx="620395" cy="567055"/>
            </a:xfrm>
            <a:custGeom>
              <a:avLst/>
              <a:gdLst/>
              <a:ahLst/>
              <a:cxnLst/>
              <a:rect l="l" t="t" r="r" b="b"/>
              <a:pathLst>
                <a:path w="620394" h="567054">
                  <a:moveTo>
                    <a:pt x="0" y="283464"/>
                  </a:moveTo>
                  <a:lnTo>
                    <a:pt x="4058" y="237484"/>
                  </a:lnTo>
                  <a:lnTo>
                    <a:pt x="15806" y="193867"/>
                  </a:lnTo>
                  <a:lnTo>
                    <a:pt x="34608" y="153195"/>
                  </a:lnTo>
                  <a:lnTo>
                    <a:pt x="59826" y="116053"/>
                  </a:lnTo>
                  <a:lnTo>
                    <a:pt x="90820" y="83024"/>
                  </a:lnTo>
                  <a:lnTo>
                    <a:pt x="126955" y="54692"/>
                  </a:lnTo>
                  <a:lnTo>
                    <a:pt x="167591" y="31639"/>
                  </a:lnTo>
                  <a:lnTo>
                    <a:pt x="212092" y="14451"/>
                  </a:lnTo>
                  <a:lnTo>
                    <a:pt x="259818" y="3710"/>
                  </a:lnTo>
                  <a:lnTo>
                    <a:pt x="310134" y="0"/>
                  </a:lnTo>
                  <a:lnTo>
                    <a:pt x="360449" y="3710"/>
                  </a:lnTo>
                  <a:lnTo>
                    <a:pt x="408175" y="14451"/>
                  </a:lnTo>
                  <a:lnTo>
                    <a:pt x="452676" y="31639"/>
                  </a:lnTo>
                  <a:lnTo>
                    <a:pt x="493312" y="54692"/>
                  </a:lnTo>
                  <a:lnTo>
                    <a:pt x="529447" y="83024"/>
                  </a:lnTo>
                  <a:lnTo>
                    <a:pt x="560441" y="116053"/>
                  </a:lnTo>
                  <a:lnTo>
                    <a:pt x="585659" y="153195"/>
                  </a:lnTo>
                  <a:lnTo>
                    <a:pt x="604461" y="193867"/>
                  </a:lnTo>
                  <a:lnTo>
                    <a:pt x="616209" y="237484"/>
                  </a:lnTo>
                  <a:lnTo>
                    <a:pt x="620268" y="283464"/>
                  </a:lnTo>
                  <a:lnTo>
                    <a:pt x="616209" y="329443"/>
                  </a:lnTo>
                  <a:lnTo>
                    <a:pt x="604461" y="373060"/>
                  </a:lnTo>
                  <a:lnTo>
                    <a:pt x="585659" y="413732"/>
                  </a:lnTo>
                  <a:lnTo>
                    <a:pt x="560441" y="450874"/>
                  </a:lnTo>
                  <a:lnTo>
                    <a:pt x="529447" y="483903"/>
                  </a:lnTo>
                  <a:lnTo>
                    <a:pt x="493312" y="512235"/>
                  </a:lnTo>
                  <a:lnTo>
                    <a:pt x="452676" y="535288"/>
                  </a:lnTo>
                  <a:lnTo>
                    <a:pt x="408175" y="552476"/>
                  </a:lnTo>
                  <a:lnTo>
                    <a:pt x="360449" y="563217"/>
                  </a:lnTo>
                  <a:lnTo>
                    <a:pt x="310134" y="566928"/>
                  </a:lnTo>
                  <a:lnTo>
                    <a:pt x="259818" y="563217"/>
                  </a:lnTo>
                  <a:lnTo>
                    <a:pt x="212092" y="552476"/>
                  </a:lnTo>
                  <a:lnTo>
                    <a:pt x="167591" y="535288"/>
                  </a:lnTo>
                  <a:lnTo>
                    <a:pt x="126955" y="512235"/>
                  </a:lnTo>
                  <a:lnTo>
                    <a:pt x="90820" y="483903"/>
                  </a:lnTo>
                  <a:lnTo>
                    <a:pt x="59826" y="450874"/>
                  </a:lnTo>
                  <a:lnTo>
                    <a:pt x="34608" y="413732"/>
                  </a:lnTo>
                  <a:lnTo>
                    <a:pt x="15806" y="373060"/>
                  </a:lnTo>
                  <a:lnTo>
                    <a:pt x="4058" y="329443"/>
                  </a:lnTo>
                  <a:lnTo>
                    <a:pt x="0" y="283464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997075" y="4315155"/>
            <a:ext cx="3200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0" baseline="-15873" dirty="0">
                <a:latin typeface="Arial"/>
                <a:cs typeface="Arial"/>
              </a:rPr>
              <a:t>b</a:t>
            </a:r>
            <a:r>
              <a:rPr sz="900" spc="-20" dirty="0">
                <a:latin typeface="Arial"/>
                <a:cs typeface="Arial"/>
              </a:rPr>
              <a:t>(1)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56333" y="1895855"/>
            <a:ext cx="558800" cy="2319020"/>
          </a:xfrm>
          <a:custGeom>
            <a:avLst/>
            <a:gdLst/>
            <a:ahLst/>
            <a:cxnLst/>
            <a:rect l="l" t="t" r="r" b="b"/>
            <a:pathLst>
              <a:path w="558800" h="2319020">
                <a:moveTo>
                  <a:pt x="558419" y="82804"/>
                </a:moveTo>
                <a:lnTo>
                  <a:pt x="553034" y="60452"/>
                </a:lnTo>
                <a:lnTo>
                  <a:pt x="538480" y="0"/>
                </a:lnTo>
                <a:lnTo>
                  <a:pt x="484251" y="65786"/>
                </a:lnTo>
                <a:lnTo>
                  <a:pt x="515162" y="72885"/>
                </a:lnTo>
                <a:lnTo>
                  <a:pt x="0" y="2312771"/>
                </a:lnTo>
                <a:lnTo>
                  <a:pt x="6083" y="2314181"/>
                </a:lnTo>
                <a:lnTo>
                  <a:pt x="10541" y="2318943"/>
                </a:lnTo>
                <a:lnTo>
                  <a:pt x="487095" y="1873351"/>
                </a:lnTo>
                <a:lnTo>
                  <a:pt x="508762" y="1896491"/>
                </a:lnTo>
                <a:lnTo>
                  <a:pt x="524065" y="1855343"/>
                </a:lnTo>
                <a:lnTo>
                  <a:pt x="538480" y="1816608"/>
                </a:lnTo>
                <a:lnTo>
                  <a:pt x="456692" y="1840865"/>
                </a:lnTo>
                <a:lnTo>
                  <a:pt x="478370" y="1864042"/>
                </a:lnTo>
                <a:lnTo>
                  <a:pt x="17068" y="2295487"/>
                </a:lnTo>
                <a:lnTo>
                  <a:pt x="527481" y="75717"/>
                </a:lnTo>
                <a:lnTo>
                  <a:pt x="558419" y="82804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867658" y="1649730"/>
            <a:ext cx="9398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b="1" spc="40" dirty="0">
                <a:solidFill>
                  <a:srgbClr val="0D9352"/>
                </a:solidFill>
                <a:latin typeface="Gill Sans MT"/>
                <a:cs typeface="Gill Sans MT"/>
              </a:rPr>
              <a:t>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746246" y="1493596"/>
            <a:ext cx="3924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baseline="-15873" dirty="0">
                <a:solidFill>
                  <a:srgbClr val="0D9352"/>
                </a:solidFill>
                <a:latin typeface="Gill Sans MT"/>
                <a:cs typeface="Gill Sans MT"/>
              </a:rPr>
              <a:t>a</a:t>
            </a:r>
            <a:r>
              <a:rPr sz="2100" b="1" spc="232" baseline="-15873" dirty="0">
                <a:solidFill>
                  <a:srgbClr val="0D9352"/>
                </a:solidFill>
                <a:latin typeface="Gill Sans MT"/>
                <a:cs typeface="Gill Sans MT"/>
              </a:rPr>
              <a:t> </a:t>
            </a:r>
            <a:r>
              <a:rPr sz="900" b="1" spc="-25" dirty="0">
                <a:solidFill>
                  <a:srgbClr val="0D9352"/>
                </a:solidFill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23132" y="3301365"/>
            <a:ext cx="392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="1" spc="-15" baseline="-15873" dirty="0">
                <a:solidFill>
                  <a:srgbClr val="0D9352"/>
                </a:solidFill>
                <a:latin typeface="Gill Sans MT"/>
                <a:cs typeface="Gill Sans MT"/>
              </a:rPr>
              <a:t>a</a:t>
            </a:r>
            <a:r>
              <a:rPr sz="1350" b="1" spc="-15" baseline="-46296" dirty="0">
                <a:solidFill>
                  <a:srgbClr val="0D9352"/>
                </a:solidFill>
                <a:latin typeface="Gill Sans MT"/>
                <a:cs typeface="Gill Sans MT"/>
              </a:rPr>
              <a:t>2</a:t>
            </a:r>
            <a:r>
              <a:rPr sz="900" b="1" spc="-10" dirty="0">
                <a:solidFill>
                  <a:srgbClr val="0D9352"/>
                </a:solidFill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35321" y="935482"/>
            <a:ext cx="541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0" dirty="0">
                <a:latin typeface="Gill Sans MT"/>
                <a:cs typeface="Gill Sans MT"/>
              </a:rPr>
              <a:t>Recall,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09921" y="1309243"/>
            <a:ext cx="6858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i="1" baseline="-15873" dirty="0">
                <a:latin typeface="Gill Sans MT"/>
                <a:cs typeface="Gill Sans MT"/>
              </a:rPr>
              <a:t>z</a:t>
            </a:r>
            <a:r>
              <a:rPr sz="1350" i="1" baseline="-46296" dirty="0">
                <a:latin typeface="Gill Sans MT"/>
                <a:cs typeface="Gill Sans MT"/>
              </a:rPr>
              <a:t>1</a:t>
            </a:r>
            <a:r>
              <a:rPr sz="900" i="1" dirty="0">
                <a:latin typeface="Gill Sans MT"/>
                <a:cs typeface="Gill Sans MT"/>
              </a:rPr>
              <a:t>(1)</a:t>
            </a:r>
            <a:r>
              <a:rPr sz="900" i="1" spc="185" dirty="0">
                <a:latin typeface="Gill Sans MT"/>
                <a:cs typeface="Gill Sans MT"/>
              </a:rPr>
              <a:t> </a:t>
            </a:r>
            <a:r>
              <a:rPr sz="2100" i="1" spc="-104" baseline="-15873" dirty="0">
                <a:latin typeface="Gill Sans MT"/>
                <a:cs typeface="Gill Sans MT"/>
              </a:rPr>
              <a:t>=</a:t>
            </a:r>
            <a:r>
              <a:rPr sz="2100" i="1" spc="82" baseline="-15873" dirty="0">
                <a:latin typeface="Gill Sans MT"/>
                <a:cs typeface="Gill Sans MT"/>
              </a:rPr>
              <a:t> </a:t>
            </a:r>
            <a:r>
              <a:rPr sz="2100" i="1" spc="165" baseline="-15873" dirty="0">
                <a:latin typeface="Gill Sans MT"/>
                <a:cs typeface="Gill Sans MT"/>
              </a:rPr>
              <a:t>w</a:t>
            </a:r>
            <a:endParaRPr sz="2100" baseline="-15873">
              <a:latin typeface="Gill Sans MT"/>
              <a:cs typeface="Gill Sans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44921" y="1464691"/>
            <a:ext cx="15684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i="1" spc="-25" dirty="0">
                <a:latin typeface="Gill Sans MT"/>
                <a:cs typeface="Gill Sans MT"/>
              </a:rPr>
              <a:t>11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975984" y="1362582"/>
            <a:ext cx="7956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i="1" baseline="24691" dirty="0">
                <a:latin typeface="Gill Sans MT"/>
                <a:cs typeface="Gill Sans MT"/>
              </a:rPr>
              <a:t>(1)</a:t>
            </a:r>
            <a:r>
              <a:rPr sz="1350" i="1" spc="120" baseline="24691" dirty="0">
                <a:latin typeface="Gill Sans MT"/>
                <a:cs typeface="Gill Sans MT"/>
              </a:rPr>
              <a:t> </a:t>
            </a:r>
            <a:r>
              <a:rPr sz="1400" i="1" spc="-40" dirty="0">
                <a:latin typeface="Gill Sans MT"/>
                <a:cs typeface="Gill Sans MT"/>
              </a:rPr>
              <a:t>* </a:t>
            </a:r>
            <a:r>
              <a:rPr sz="1400" i="1" spc="80" dirty="0">
                <a:latin typeface="Gill Sans MT"/>
                <a:cs typeface="Gill Sans MT"/>
              </a:rPr>
              <a:t>x</a:t>
            </a:r>
            <a:r>
              <a:rPr sz="1400" i="1" spc="495" dirty="0">
                <a:latin typeface="Gill Sans MT"/>
                <a:cs typeface="Gill Sans MT"/>
              </a:rPr>
              <a:t> </a:t>
            </a:r>
            <a:r>
              <a:rPr sz="1400" i="1" dirty="0">
                <a:latin typeface="Gill Sans MT"/>
                <a:cs typeface="Gill Sans MT"/>
              </a:rPr>
              <a:t>+</a:t>
            </a:r>
            <a:r>
              <a:rPr sz="1400" i="1" spc="-40" dirty="0">
                <a:latin typeface="Gill Sans MT"/>
                <a:cs typeface="Gill Sans MT"/>
              </a:rPr>
              <a:t> </a:t>
            </a:r>
            <a:r>
              <a:rPr sz="1400" i="1" spc="110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68718" y="1464691"/>
            <a:ext cx="9080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i="1" spc="45" dirty="0">
                <a:latin typeface="Gill Sans MT"/>
                <a:cs typeface="Gill Sans MT"/>
              </a:rPr>
              <a:t>2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51650" y="1309243"/>
            <a:ext cx="96011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900" i="1" dirty="0">
                <a:latin typeface="Gill Sans MT"/>
                <a:cs typeface="Gill Sans MT"/>
              </a:rPr>
              <a:t>(1)</a:t>
            </a:r>
            <a:r>
              <a:rPr sz="900" i="1" spc="90" dirty="0">
                <a:latin typeface="Gill Sans MT"/>
                <a:cs typeface="Gill Sans MT"/>
              </a:rPr>
              <a:t> </a:t>
            </a:r>
            <a:r>
              <a:rPr sz="2100" i="1" spc="-60" baseline="-15873" dirty="0">
                <a:latin typeface="Gill Sans MT"/>
                <a:cs typeface="Gill Sans MT"/>
              </a:rPr>
              <a:t>* </a:t>
            </a:r>
            <a:r>
              <a:rPr sz="2100" i="1" spc="120" baseline="-15873" dirty="0">
                <a:latin typeface="Gill Sans MT"/>
                <a:cs typeface="Gill Sans MT"/>
              </a:rPr>
              <a:t>x</a:t>
            </a:r>
            <a:r>
              <a:rPr sz="2100" i="1" spc="742" baseline="-15873" dirty="0">
                <a:latin typeface="Gill Sans MT"/>
                <a:cs typeface="Gill Sans MT"/>
              </a:rPr>
              <a:t> </a:t>
            </a:r>
            <a:r>
              <a:rPr sz="2100" i="1" baseline="-15873" dirty="0">
                <a:latin typeface="Gill Sans MT"/>
                <a:cs typeface="Gill Sans MT"/>
              </a:rPr>
              <a:t>+</a:t>
            </a:r>
            <a:r>
              <a:rPr sz="2100" i="1" spc="-60" baseline="-15873" dirty="0">
                <a:latin typeface="Gill Sans MT"/>
                <a:cs typeface="Gill Sans MT"/>
              </a:rPr>
              <a:t> </a:t>
            </a:r>
            <a:r>
              <a:rPr sz="2100" i="1" spc="60" baseline="-15873" dirty="0">
                <a:latin typeface="Gill Sans MT"/>
                <a:cs typeface="Gill Sans MT"/>
              </a:rPr>
              <a:t>b</a:t>
            </a:r>
            <a:r>
              <a:rPr sz="900" i="1" spc="40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29809" y="1678050"/>
            <a:ext cx="9080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i="1" spc="45" dirty="0">
                <a:latin typeface="Gill Sans MT"/>
                <a:cs typeface="Gill Sans MT"/>
              </a:rPr>
              <a:t>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09921" y="1522602"/>
            <a:ext cx="382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i="1" spc="127" baseline="-15873" dirty="0">
                <a:latin typeface="Gill Sans MT"/>
                <a:cs typeface="Gill Sans MT"/>
              </a:rPr>
              <a:t>a</a:t>
            </a:r>
            <a:r>
              <a:rPr sz="2100" i="1" spc="179" baseline="-15873" dirty="0">
                <a:latin typeface="Gill Sans MT"/>
                <a:cs typeface="Gill Sans MT"/>
              </a:rPr>
              <a:t> </a:t>
            </a:r>
            <a:r>
              <a:rPr sz="900" i="1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66509" y="1464691"/>
            <a:ext cx="535940" cy="285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ts val="1000"/>
              </a:lnSpc>
              <a:spcBef>
                <a:spcPts val="135"/>
              </a:spcBef>
              <a:tabLst>
                <a:tab pos="379095" algn="l"/>
              </a:tabLst>
            </a:pPr>
            <a:r>
              <a:rPr sz="900" i="1" spc="-50" dirty="0">
                <a:latin typeface="Gill Sans MT"/>
                <a:cs typeface="Gill Sans MT"/>
              </a:rPr>
              <a:t>1</a:t>
            </a:r>
            <a:r>
              <a:rPr sz="900" i="1" dirty="0">
                <a:latin typeface="Gill Sans MT"/>
                <a:cs typeface="Gill Sans MT"/>
              </a:rPr>
              <a:t>	</a:t>
            </a:r>
            <a:r>
              <a:rPr sz="900" i="1" spc="-25" dirty="0">
                <a:latin typeface="Gill Sans MT"/>
                <a:cs typeface="Gill Sans MT"/>
              </a:rPr>
              <a:t>21</a:t>
            </a:r>
            <a:endParaRPr sz="900">
              <a:latin typeface="Gill Sans MT"/>
              <a:cs typeface="Gill Sans MT"/>
            </a:endParaRPr>
          </a:p>
          <a:p>
            <a:pPr marL="3810" algn="ctr">
              <a:lnSpc>
                <a:spcPts val="1000"/>
              </a:lnSpc>
            </a:pPr>
            <a:r>
              <a:rPr sz="900" i="1" dirty="0">
                <a:latin typeface="Gill Sans MT"/>
                <a:cs typeface="Gill Sans MT"/>
              </a:rPr>
              <a:t>,</a:t>
            </a:r>
            <a:r>
              <a:rPr sz="900" i="1" spc="260" dirty="0">
                <a:latin typeface="Gill Sans MT"/>
                <a:cs typeface="Gill Sans MT"/>
              </a:rPr>
              <a:t> </a:t>
            </a:r>
            <a:r>
              <a:rPr sz="900" i="1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58916" y="1575943"/>
            <a:ext cx="1294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195070" algn="l"/>
              </a:tabLst>
            </a:pPr>
            <a:r>
              <a:rPr sz="1400" i="1" spc="-70" dirty="0">
                <a:latin typeface="Gill Sans MT"/>
                <a:cs typeface="Gill Sans MT"/>
              </a:rPr>
              <a:t>=</a:t>
            </a:r>
            <a:r>
              <a:rPr sz="1400" i="1" spc="-50" dirty="0">
                <a:latin typeface="Gill Sans MT"/>
                <a:cs typeface="Gill Sans MT"/>
              </a:rPr>
              <a:t> </a:t>
            </a:r>
            <a:r>
              <a:rPr sz="1400" i="1" spc="110" dirty="0">
                <a:latin typeface="Gill Sans MT"/>
                <a:cs typeface="Gill Sans MT"/>
              </a:rPr>
              <a:t>Sigmoid(z</a:t>
            </a:r>
            <a:r>
              <a:rPr sz="1400" i="1" spc="-204" dirty="0">
                <a:latin typeface="Gill Sans MT"/>
                <a:cs typeface="Gill Sans MT"/>
              </a:rPr>
              <a:t> </a:t>
            </a:r>
            <a:r>
              <a:rPr sz="1350" i="1" spc="-75" baseline="-21604" dirty="0">
                <a:latin typeface="Gill Sans MT"/>
                <a:cs typeface="Gill Sans MT"/>
              </a:rPr>
              <a:t>1</a:t>
            </a:r>
            <a:r>
              <a:rPr sz="1350" i="1" baseline="-21604" dirty="0">
                <a:latin typeface="Gill Sans MT"/>
                <a:cs typeface="Gill Sans MT"/>
              </a:rPr>
              <a:t>	</a:t>
            </a:r>
            <a:r>
              <a:rPr sz="1400" i="1" spc="15" dirty="0">
                <a:latin typeface="Gill Sans MT"/>
                <a:cs typeface="Gill Sans MT"/>
              </a:rPr>
              <a:t>)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09921" y="1949323"/>
            <a:ext cx="6858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baseline="-15873" dirty="0">
                <a:latin typeface="Gill Sans MT"/>
                <a:cs typeface="Gill Sans MT"/>
              </a:rPr>
              <a:t>z</a:t>
            </a:r>
            <a:r>
              <a:rPr sz="1350" i="1" baseline="-46296" dirty="0">
                <a:latin typeface="Gill Sans MT"/>
                <a:cs typeface="Gill Sans MT"/>
              </a:rPr>
              <a:t>2</a:t>
            </a:r>
            <a:r>
              <a:rPr sz="900" i="1" dirty="0">
                <a:latin typeface="Gill Sans MT"/>
                <a:cs typeface="Gill Sans MT"/>
              </a:rPr>
              <a:t>(1)</a:t>
            </a:r>
            <a:r>
              <a:rPr sz="900" i="1" spc="185" dirty="0">
                <a:latin typeface="Gill Sans MT"/>
                <a:cs typeface="Gill Sans MT"/>
              </a:rPr>
              <a:t> </a:t>
            </a:r>
            <a:r>
              <a:rPr sz="2100" i="1" spc="-104" baseline="-15873" dirty="0">
                <a:latin typeface="Gill Sans MT"/>
                <a:cs typeface="Gill Sans MT"/>
              </a:rPr>
              <a:t>=</a:t>
            </a:r>
            <a:r>
              <a:rPr sz="2100" i="1" spc="82" baseline="-15873" dirty="0">
                <a:latin typeface="Gill Sans MT"/>
                <a:cs typeface="Gill Sans MT"/>
              </a:rPr>
              <a:t> </a:t>
            </a:r>
            <a:r>
              <a:rPr sz="2100" i="1" spc="165" baseline="-15873" dirty="0">
                <a:latin typeface="Gill Sans MT"/>
                <a:cs typeface="Gill Sans MT"/>
              </a:rPr>
              <a:t>w</a:t>
            </a:r>
            <a:endParaRPr sz="2100" baseline="-15873">
              <a:latin typeface="Gill Sans MT"/>
              <a:cs typeface="Gill Sans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975984" y="2002663"/>
            <a:ext cx="7956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i="1" baseline="24691" dirty="0">
                <a:latin typeface="Gill Sans MT"/>
                <a:cs typeface="Gill Sans MT"/>
              </a:rPr>
              <a:t>(1)</a:t>
            </a:r>
            <a:r>
              <a:rPr sz="1350" i="1" spc="120" baseline="24691" dirty="0">
                <a:latin typeface="Gill Sans MT"/>
                <a:cs typeface="Gill Sans MT"/>
              </a:rPr>
              <a:t> </a:t>
            </a:r>
            <a:r>
              <a:rPr sz="1400" i="1" spc="-40" dirty="0">
                <a:latin typeface="Gill Sans MT"/>
                <a:cs typeface="Gill Sans MT"/>
              </a:rPr>
              <a:t>* </a:t>
            </a:r>
            <a:r>
              <a:rPr sz="1400" i="1" spc="80" dirty="0">
                <a:latin typeface="Gill Sans MT"/>
                <a:cs typeface="Gill Sans MT"/>
              </a:rPr>
              <a:t>x</a:t>
            </a:r>
            <a:r>
              <a:rPr sz="1400" i="1" spc="495" dirty="0">
                <a:latin typeface="Gill Sans MT"/>
                <a:cs typeface="Gill Sans MT"/>
              </a:rPr>
              <a:t> </a:t>
            </a:r>
            <a:r>
              <a:rPr sz="1400" i="1" dirty="0">
                <a:latin typeface="Gill Sans MT"/>
                <a:cs typeface="Gill Sans MT"/>
              </a:rPr>
              <a:t>+</a:t>
            </a:r>
            <a:r>
              <a:rPr sz="1400" i="1" spc="-40" dirty="0">
                <a:latin typeface="Gill Sans MT"/>
                <a:cs typeface="Gill Sans MT"/>
              </a:rPr>
              <a:t> </a:t>
            </a:r>
            <a:r>
              <a:rPr sz="1400" i="1" spc="110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44921" y="2104770"/>
            <a:ext cx="10579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34035" algn="l"/>
                <a:tab pos="913130" algn="l"/>
              </a:tabLst>
            </a:pPr>
            <a:r>
              <a:rPr sz="900" i="1" spc="-25" dirty="0">
                <a:latin typeface="Gill Sans MT"/>
                <a:cs typeface="Gill Sans MT"/>
              </a:rPr>
              <a:t>12</a:t>
            </a:r>
            <a:r>
              <a:rPr sz="900" i="1" dirty="0">
                <a:latin typeface="Gill Sans MT"/>
                <a:cs typeface="Gill Sans MT"/>
              </a:rPr>
              <a:t>	</a:t>
            </a:r>
            <a:r>
              <a:rPr sz="900" i="1" spc="-50" dirty="0">
                <a:latin typeface="Gill Sans MT"/>
                <a:cs typeface="Gill Sans MT"/>
              </a:rPr>
              <a:t>1</a:t>
            </a:r>
            <a:r>
              <a:rPr sz="900" i="1" dirty="0">
                <a:latin typeface="Gill Sans MT"/>
                <a:cs typeface="Gill Sans MT"/>
              </a:rPr>
              <a:t>	</a:t>
            </a:r>
            <a:r>
              <a:rPr sz="900" i="1" spc="-25" dirty="0">
                <a:latin typeface="Gill Sans MT"/>
                <a:cs typeface="Gill Sans MT"/>
              </a:rPr>
              <a:t>22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268718" y="2104770"/>
            <a:ext cx="9080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i="1" spc="45" dirty="0">
                <a:latin typeface="Gill Sans MT"/>
                <a:cs typeface="Gill Sans MT"/>
              </a:rPr>
              <a:t>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51650" y="1949323"/>
            <a:ext cx="9601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latin typeface="Gill Sans MT"/>
                <a:cs typeface="Gill Sans MT"/>
              </a:rPr>
              <a:t>(1)</a:t>
            </a:r>
            <a:r>
              <a:rPr sz="900" i="1" spc="90" dirty="0">
                <a:latin typeface="Gill Sans MT"/>
                <a:cs typeface="Gill Sans MT"/>
              </a:rPr>
              <a:t> </a:t>
            </a:r>
            <a:r>
              <a:rPr sz="2100" i="1" spc="-60" baseline="-15873" dirty="0">
                <a:latin typeface="Gill Sans MT"/>
                <a:cs typeface="Gill Sans MT"/>
              </a:rPr>
              <a:t>* </a:t>
            </a:r>
            <a:r>
              <a:rPr sz="2100" i="1" spc="120" baseline="-15873" dirty="0">
                <a:latin typeface="Gill Sans MT"/>
                <a:cs typeface="Gill Sans MT"/>
              </a:rPr>
              <a:t>x</a:t>
            </a:r>
            <a:r>
              <a:rPr sz="2100" i="1" spc="742" baseline="-15873" dirty="0">
                <a:latin typeface="Gill Sans MT"/>
                <a:cs typeface="Gill Sans MT"/>
              </a:rPr>
              <a:t> </a:t>
            </a:r>
            <a:r>
              <a:rPr sz="2100" i="1" baseline="-15873" dirty="0">
                <a:latin typeface="Gill Sans MT"/>
                <a:cs typeface="Gill Sans MT"/>
              </a:rPr>
              <a:t>+</a:t>
            </a:r>
            <a:r>
              <a:rPr sz="2100" i="1" spc="-60" baseline="-15873" dirty="0">
                <a:latin typeface="Gill Sans MT"/>
                <a:cs typeface="Gill Sans MT"/>
              </a:rPr>
              <a:t> </a:t>
            </a:r>
            <a:r>
              <a:rPr sz="2100" i="1" spc="60" baseline="-15873" dirty="0">
                <a:latin typeface="Gill Sans MT"/>
                <a:cs typeface="Gill Sans MT"/>
              </a:rPr>
              <a:t>b</a:t>
            </a:r>
            <a:r>
              <a:rPr sz="900" i="1" spc="40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197221" y="2215718"/>
            <a:ext cx="263461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1400" i="1" spc="50" dirty="0">
                <a:latin typeface="Gill Sans MT"/>
                <a:cs typeface="Gill Sans MT"/>
              </a:rPr>
              <a:t>a</a:t>
            </a:r>
            <a:r>
              <a:rPr sz="1350" i="1" spc="75" baseline="-21604" dirty="0">
                <a:latin typeface="Gill Sans MT"/>
                <a:cs typeface="Gill Sans MT"/>
              </a:rPr>
              <a:t>2</a:t>
            </a:r>
            <a:r>
              <a:rPr sz="1350" i="1" spc="75" baseline="24691" dirty="0">
                <a:latin typeface="Gill Sans MT"/>
                <a:cs typeface="Gill Sans MT"/>
              </a:rPr>
              <a:t>(1)</a:t>
            </a:r>
            <a:r>
              <a:rPr sz="1350" i="1" spc="142" baseline="24691" dirty="0">
                <a:latin typeface="Gill Sans MT"/>
                <a:cs typeface="Gill Sans MT"/>
              </a:rPr>
              <a:t> </a:t>
            </a:r>
            <a:r>
              <a:rPr sz="1400" i="1" spc="-70" dirty="0">
                <a:latin typeface="Gill Sans MT"/>
                <a:cs typeface="Gill Sans MT"/>
              </a:rPr>
              <a:t>=</a:t>
            </a:r>
            <a:r>
              <a:rPr sz="1400" i="1" spc="-45" dirty="0">
                <a:latin typeface="Gill Sans MT"/>
                <a:cs typeface="Gill Sans MT"/>
              </a:rPr>
              <a:t> </a:t>
            </a:r>
            <a:r>
              <a:rPr sz="1400" i="1" spc="75" dirty="0">
                <a:latin typeface="Gill Sans MT"/>
                <a:cs typeface="Gill Sans MT"/>
              </a:rPr>
              <a:t>Sigmoid(z</a:t>
            </a:r>
            <a:r>
              <a:rPr sz="1350" i="1" spc="112" baseline="-21604" dirty="0">
                <a:latin typeface="Gill Sans MT"/>
                <a:cs typeface="Gill Sans MT"/>
              </a:rPr>
              <a:t>2</a:t>
            </a:r>
            <a:r>
              <a:rPr sz="1350" i="1" spc="112" baseline="24691" dirty="0">
                <a:latin typeface="Gill Sans MT"/>
                <a:cs typeface="Gill Sans MT"/>
              </a:rPr>
              <a:t>(1)</a:t>
            </a:r>
            <a:r>
              <a:rPr sz="1400" i="1" spc="75" dirty="0">
                <a:latin typeface="Gill Sans MT"/>
                <a:cs typeface="Gill Sans MT"/>
              </a:rPr>
              <a:t>)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450">
              <a:latin typeface="Gill Sans MT"/>
              <a:cs typeface="Gill Sans MT"/>
            </a:endParaRPr>
          </a:p>
          <a:p>
            <a:pPr marL="50800" marR="43180">
              <a:lnSpc>
                <a:spcPct val="100000"/>
              </a:lnSpc>
            </a:pPr>
            <a:r>
              <a:rPr sz="1400" spc="-85" dirty="0">
                <a:latin typeface="Gill Sans MT"/>
                <a:cs typeface="Gill Sans MT"/>
              </a:rPr>
              <a:t>We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spc="110" dirty="0">
                <a:latin typeface="Gill Sans MT"/>
                <a:cs typeface="Gill Sans MT"/>
              </a:rPr>
              <a:t>can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represent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it</a:t>
            </a:r>
            <a:r>
              <a:rPr sz="1400" spc="50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via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matrices </a:t>
            </a:r>
            <a:r>
              <a:rPr sz="1400" dirty="0">
                <a:latin typeface="Gill Sans MT"/>
                <a:cs typeface="Gill Sans MT"/>
              </a:rPr>
              <a:t>A</a:t>
            </a:r>
            <a:r>
              <a:rPr sz="1400" spc="-100" dirty="0">
                <a:latin typeface="Gill Sans MT"/>
                <a:cs typeface="Gill Sans MT"/>
              </a:rPr>
              <a:t> </a:t>
            </a:r>
            <a:r>
              <a:rPr sz="1400" spc="-50" dirty="0">
                <a:latin typeface="Gill Sans MT"/>
                <a:cs typeface="Gill Sans MT"/>
              </a:rPr>
              <a:t>= </a:t>
            </a:r>
            <a:r>
              <a:rPr sz="1400" spc="-45" dirty="0">
                <a:latin typeface="Gill Sans MT"/>
                <a:cs typeface="Gill Sans MT"/>
              </a:rPr>
              <a:t>X.W</a:t>
            </a:r>
            <a:r>
              <a:rPr sz="1350" spc="-67" baseline="24691" dirty="0">
                <a:latin typeface="Gill Sans MT"/>
                <a:cs typeface="Gill Sans MT"/>
              </a:rPr>
              <a:t>T</a:t>
            </a:r>
            <a:r>
              <a:rPr sz="1350" spc="37" baseline="24691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+</a:t>
            </a:r>
            <a:r>
              <a:rPr sz="1400" spc="-75" dirty="0">
                <a:latin typeface="Gill Sans MT"/>
                <a:cs typeface="Gill Sans MT"/>
              </a:rPr>
              <a:t> </a:t>
            </a:r>
            <a:r>
              <a:rPr sz="1400" spc="30" dirty="0">
                <a:latin typeface="Gill Sans MT"/>
                <a:cs typeface="Gill Sans MT"/>
              </a:rPr>
              <a:t>b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151120" y="3067811"/>
            <a:ext cx="3773804" cy="2010410"/>
            <a:chOff x="5151120" y="3067811"/>
            <a:chExt cx="3773804" cy="2010410"/>
          </a:xfrm>
        </p:grpSpPr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5984" y="3067811"/>
              <a:ext cx="3718560" cy="62788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1600" y="3695699"/>
              <a:ext cx="1799844" cy="43129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5692" y="4149851"/>
              <a:ext cx="2857500" cy="4572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1120" y="4620766"/>
              <a:ext cx="1933955" cy="457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12" y="1963673"/>
            <a:ext cx="4312285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525"/>
              </a:lnSpc>
              <a:spcBef>
                <a:spcPts val="100"/>
              </a:spcBef>
            </a:pPr>
            <a:r>
              <a:rPr sz="4800" spc="55" dirty="0">
                <a:solidFill>
                  <a:srgbClr val="D71E39"/>
                </a:solidFill>
              </a:rPr>
              <a:t>Deep</a:t>
            </a:r>
            <a:r>
              <a:rPr sz="4800" spc="-170" dirty="0">
                <a:solidFill>
                  <a:srgbClr val="D71E39"/>
                </a:solidFill>
              </a:rPr>
              <a:t> </a:t>
            </a:r>
            <a:r>
              <a:rPr sz="4800" spc="40" dirty="0">
                <a:solidFill>
                  <a:srgbClr val="D71E39"/>
                </a:solidFill>
              </a:rPr>
              <a:t>Learning</a:t>
            </a:r>
            <a:endParaRPr sz="4800"/>
          </a:p>
          <a:p>
            <a:pPr marL="38100">
              <a:lnSpc>
                <a:spcPts val="2645"/>
              </a:lnSpc>
            </a:pPr>
            <a:r>
              <a:rPr sz="2400" b="0" spc="40" dirty="0">
                <a:solidFill>
                  <a:srgbClr val="1E2C3B"/>
                </a:solidFill>
                <a:latin typeface="Gill Sans MT"/>
                <a:cs typeface="Gill Sans MT"/>
              </a:rPr>
              <a:t>Introduction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045" y="1516189"/>
            <a:ext cx="4650105" cy="257594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4562" y="1770634"/>
            <a:ext cx="263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1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562" y="3587318"/>
            <a:ext cx="2635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2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8770" y="1795018"/>
            <a:ext cx="3841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L1N</a:t>
            </a:r>
            <a:r>
              <a:rPr sz="1050" spc="-30" baseline="-19841" dirty="0">
                <a:latin typeface="Arial"/>
                <a:cs typeface="Arial"/>
              </a:rPr>
              <a:t>1</a:t>
            </a:r>
            <a:endParaRPr sz="1050" baseline="-1984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8770" y="3611702"/>
            <a:ext cx="384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L1N</a:t>
            </a:r>
            <a:r>
              <a:rPr sz="1050" spc="-30" baseline="-19841" dirty="0">
                <a:latin typeface="Arial"/>
                <a:cs typeface="Arial"/>
              </a:rPr>
              <a:t>2</a:t>
            </a:r>
            <a:endParaRPr sz="1050" baseline="-1984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3902" y="1795018"/>
            <a:ext cx="3841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L2N</a:t>
            </a:r>
            <a:r>
              <a:rPr sz="1050" spc="-30" baseline="-19841" dirty="0">
                <a:latin typeface="Arial"/>
                <a:cs typeface="Arial"/>
              </a:rPr>
              <a:t>1</a:t>
            </a:r>
            <a:endParaRPr sz="1050" baseline="-1984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3902" y="3611702"/>
            <a:ext cx="384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L2N</a:t>
            </a:r>
            <a:r>
              <a:rPr sz="1050" spc="-30" baseline="-19841" dirty="0">
                <a:latin typeface="Arial"/>
                <a:cs typeface="Arial"/>
              </a:rPr>
              <a:t>2</a:t>
            </a:r>
            <a:endParaRPr sz="1050" baseline="-1984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6514" y="1546936"/>
            <a:ext cx="160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0626" y="1649730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11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94738" y="1553032"/>
            <a:ext cx="175895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1114" y="3360801"/>
            <a:ext cx="495300" cy="2762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8100">
              <a:lnSpc>
                <a:spcPts val="310"/>
              </a:lnSpc>
              <a:spcBef>
                <a:spcPts val="390"/>
              </a:spcBef>
            </a:pPr>
            <a:r>
              <a:rPr sz="2100" spc="52" baseline="13888" dirty="0">
                <a:latin typeface="Gill Sans MT"/>
                <a:cs typeface="Gill Sans MT"/>
              </a:rPr>
              <a:t>w</a:t>
            </a:r>
            <a:r>
              <a:rPr sz="900" spc="35" dirty="0">
                <a:latin typeface="Gill Sans MT"/>
                <a:cs typeface="Gill Sans MT"/>
              </a:rPr>
              <a:t>22</a:t>
            </a:r>
            <a:endParaRPr sz="900">
              <a:latin typeface="Gill Sans MT"/>
              <a:cs typeface="Gill Sans MT"/>
            </a:endParaRPr>
          </a:p>
          <a:p>
            <a:pPr marL="306070">
              <a:lnSpc>
                <a:spcPts val="515"/>
              </a:lnSpc>
            </a:pPr>
            <a:r>
              <a:rPr sz="900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48532" y="1546936"/>
            <a:ext cx="160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82644" y="1649730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11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16755" y="1553032"/>
            <a:ext cx="175260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Gill Sans MT"/>
                <a:cs typeface="Gill Sans MT"/>
              </a:rPr>
              <a:t>(2)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23132" y="3360801"/>
            <a:ext cx="494030" cy="2762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8100">
              <a:lnSpc>
                <a:spcPts val="310"/>
              </a:lnSpc>
              <a:spcBef>
                <a:spcPts val="390"/>
              </a:spcBef>
            </a:pPr>
            <a:r>
              <a:rPr sz="2100" spc="52" baseline="13888" dirty="0">
                <a:latin typeface="Gill Sans MT"/>
                <a:cs typeface="Gill Sans MT"/>
              </a:rPr>
              <a:t>w</a:t>
            </a:r>
            <a:r>
              <a:rPr sz="900" spc="35" dirty="0">
                <a:latin typeface="Gill Sans MT"/>
                <a:cs typeface="Gill Sans MT"/>
              </a:rPr>
              <a:t>22</a:t>
            </a:r>
            <a:endParaRPr sz="900">
              <a:latin typeface="Gill Sans MT"/>
              <a:cs typeface="Gill Sans MT"/>
            </a:endParaRPr>
          </a:p>
          <a:p>
            <a:pPr marL="306070">
              <a:lnSpc>
                <a:spcPts val="515"/>
              </a:lnSpc>
            </a:pPr>
            <a:r>
              <a:rPr sz="900" spc="-25" dirty="0">
                <a:latin typeface="Gill Sans MT"/>
                <a:cs typeface="Gill Sans MT"/>
              </a:rPr>
              <a:t>(2)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871281" y="4204525"/>
            <a:ext cx="607060" cy="581025"/>
            <a:chOff x="1871281" y="4204525"/>
            <a:chExt cx="607060" cy="581025"/>
          </a:xfrm>
        </p:grpSpPr>
        <p:sp>
          <p:nvSpPr>
            <p:cNvPr id="18" name="object 18"/>
            <p:cNvSpPr/>
            <p:nvPr/>
          </p:nvSpPr>
          <p:spPr>
            <a:xfrm>
              <a:off x="1876044" y="4209288"/>
              <a:ext cx="597535" cy="571500"/>
            </a:xfrm>
            <a:custGeom>
              <a:avLst/>
              <a:gdLst/>
              <a:ahLst/>
              <a:cxnLst/>
              <a:rect l="l" t="t" r="r" b="b"/>
              <a:pathLst>
                <a:path w="597535" h="571500">
                  <a:moveTo>
                    <a:pt x="298704" y="0"/>
                  </a:moveTo>
                  <a:lnTo>
                    <a:pt x="250251" y="3740"/>
                  </a:lnTo>
                  <a:lnTo>
                    <a:pt x="204289" y="14568"/>
                  </a:lnTo>
                  <a:lnTo>
                    <a:pt x="161430" y="31895"/>
                  </a:lnTo>
                  <a:lnTo>
                    <a:pt x="122291" y="55134"/>
                  </a:lnTo>
                  <a:lnTo>
                    <a:pt x="87487" y="83696"/>
                  </a:lnTo>
                  <a:lnTo>
                    <a:pt x="57631" y="116991"/>
                  </a:lnTo>
                  <a:lnTo>
                    <a:pt x="33340" y="154433"/>
                  </a:lnTo>
                  <a:lnTo>
                    <a:pt x="15227" y="195432"/>
                  </a:lnTo>
                  <a:lnTo>
                    <a:pt x="3909" y="239401"/>
                  </a:lnTo>
                  <a:lnTo>
                    <a:pt x="0" y="285750"/>
                  </a:lnTo>
                  <a:lnTo>
                    <a:pt x="3909" y="332098"/>
                  </a:lnTo>
                  <a:lnTo>
                    <a:pt x="15227" y="376067"/>
                  </a:lnTo>
                  <a:lnTo>
                    <a:pt x="33340" y="417066"/>
                  </a:lnTo>
                  <a:lnTo>
                    <a:pt x="57631" y="454508"/>
                  </a:lnTo>
                  <a:lnTo>
                    <a:pt x="87487" y="487803"/>
                  </a:lnTo>
                  <a:lnTo>
                    <a:pt x="122291" y="516365"/>
                  </a:lnTo>
                  <a:lnTo>
                    <a:pt x="161430" y="539604"/>
                  </a:lnTo>
                  <a:lnTo>
                    <a:pt x="204289" y="556931"/>
                  </a:lnTo>
                  <a:lnTo>
                    <a:pt x="250251" y="567759"/>
                  </a:lnTo>
                  <a:lnTo>
                    <a:pt x="298704" y="571500"/>
                  </a:lnTo>
                  <a:lnTo>
                    <a:pt x="347156" y="567759"/>
                  </a:lnTo>
                  <a:lnTo>
                    <a:pt x="393118" y="556931"/>
                  </a:lnTo>
                  <a:lnTo>
                    <a:pt x="435977" y="539604"/>
                  </a:lnTo>
                  <a:lnTo>
                    <a:pt x="475116" y="516365"/>
                  </a:lnTo>
                  <a:lnTo>
                    <a:pt x="509920" y="487803"/>
                  </a:lnTo>
                  <a:lnTo>
                    <a:pt x="539776" y="454508"/>
                  </a:lnTo>
                  <a:lnTo>
                    <a:pt x="564067" y="417066"/>
                  </a:lnTo>
                  <a:lnTo>
                    <a:pt x="582180" y="376067"/>
                  </a:lnTo>
                  <a:lnTo>
                    <a:pt x="593498" y="332098"/>
                  </a:lnTo>
                  <a:lnTo>
                    <a:pt x="597407" y="285750"/>
                  </a:lnTo>
                  <a:lnTo>
                    <a:pt x="593498" y="239401"/>
                  </a:lnTo>
                  <a:lnTo>
                    <a:pt x="582180" y="195432"/>
                  </a:lnTo>
                  <a:lnTo>
                    <a:pt x="564067" y="154433"/>
                  </a:lnTo>
                  <a:lnTo>
                    <a:pt x="539776" y="116991"/>
                  </a:lnTo>
                  <a:lnTo>
                    <a:pt x="509920" y="83696"/>
                  </a:lnTo>
                  <a:lnTo>
                    <a:pt x="475116" y="55134"/>
                  </a:lnTo>
                  <a:lnTo>
                    <a:pt x="435977" y="31895"/>
                  </a:lnTo>
                  <a:lnTo>
                    <a:pt x="393118" y="14568"/>
                  </a:lnTo>
                  <a:lnTo>
                    <a:pt x="347156" y="3740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876044" y="4209288"/>
              <a:ext cx="597535" cy="571500"/>
            </a:xfrm>
            <a:custGeom>
              <a:avLst/>
              <a:gdLst/>
              <a:ahLst/>
              <a:cxnLst/>
              <a:rect l="l" t="t" r="r" b="b"/>
              <a:pathLst>
                <a:path w="597535" h="571500">
                  <a:moveTo>
                    <a:pt x="0" y="285750"/>
                  </a:moveTo>
                  <a:lnTo>
                    <a:pt x="3909" y="239401"/>
                  </a:lnTo>
                  <a:lnTo>
                    <a:pt x="15227" y="195432"/>
                  </a:lnTo>
                  <a:lnTo>
                    <a:pt x="33340" y="154433"/>
                  </a:lnTo>
                  <a:lnTo>
                    <a:pt x="57631" y="116991"/>
                  </a:lnTo>
                  <a:lnTo>
                    <a:pt x="87487" y="83696"/>
                  </a:lnTo>
                  <a:lnTo>
                    <a:pt x="122291" y="55134"/>
                  </a:lnTo>
                  <a:lnTo>
                    <a:pt x="161430" y="31895"/>
                  </a:lnTo>
                  <a:lnTo>
                    <a:pt x="204289" y="14568"/>
                  </a:lnTo>
                  <a:lnTo>
                    <a:pt x="250251" y="3740"/>
                  </a:lnTo>
                  <a:lnTo>
                    <a:pt x="298704" y="0"/>
                  </a:lnTo>
                  <a:lnTo>
                    <a:pt x="347156" y="3740"/>
                  </a:lnTo>
                  <a:lnTo>
                    <a:pt x="393118" y="14568"/>
                  </a:lnTo>
                  <a:lnTo>
                    <a:pt x="435977" y="31895"/>
                  </a:lnTo>
                  <a:lnTo>
                    <a:pt x="475116" y="55134"/>
                  </a:lnTo>
                  <a:lnTo>
                    <a:pt x="509920" y="83696"/>
                  </a:lnTo>
                  <a:lnTo>
                    <a:pt x="539776" y="116991"/>
                  </a:lnTo>
                  <a:lnTo>
                    <a:pt x="564067" y="154433"/>
                  </a:lnTo>
                  <a:lnTo>
                    <a:pt x="582180" y="195432"/>
                  </a:lnTo>
                  <a:lnTo>
                    <a:pt x="593498" y="239401"/>
                  </a:lnTo>
                  <a:lnTo>
                    <a:pt x="597407" y="285750"/>
                  </a:lnTo>
                  <a:lnTo>
                    <a:pt x="593498" y="332098"/>
                  </a:lnTo>
                  <a:lnTo>
                    <a:pt x="582180" y="376067"/>
                  </a:lnTo>
                  <a:lnTo>
                    <a:pt x="564067" y="417066"/>
                  </a:lnTo>
                  <a:lnTo>
                    <a:pt x="539776" y="454508"/>
                  </a:lnTo>
                  <a:lnTo>
                    <a:pt x="509920" y="487803"/>
                  </a:lnTo>
                  <a:lnTo>
                    <a:pt x="475116" y="516365"/>
                  </a:lnTo>
                  <a:lnTo>
                    <a:pt x="435977" y="539604"/>
                  </a:lnTo>
                  <a:lnTo>
                    <a:pt x="393118" y="556931"/>
                  </a:lnTo>
                  <a:lnTo>
                    <a:pt x="347156" y="567759"/>
                  </a:lnTo>
                  <a:lnTo>
                    <a:pt x="298704" y="571500"/>
                  </a:lnTo>
                  <a:lnTo>
                    <a:pt x="250251" y="567759"/>
                  </a:lnTo>
                  <a:lnTo>
                    <a:pt x="204289" y="556931"/>
                  </a:lnTo>
                  <a:lnTo>
                    <a:pt x="161430" y="539604"/>
                  </a:lnTo>
                  <a:lnTo>
                    <a:pt x="122291" y="516365"/>
                  </a:lnTo>
                  <a:lnTo>
                    <a:pt x="87487" y="487803"/>
                  </a:lnTo>
                  <a:lnTo>
                    <a:pt x="57631" y="454508"/>
                  </a:lnTo>
                  <a:lnTo>
                    <a:pt x="33340" y="417066"/>
                  </a:lnTo>
                  <a:lnTo>
                    <a:pt x="15227" y="376067"/>
                  </a:lnTo>
                  <a:lnTo>
                    <a:pt x="3909" y="332098"/>
                  </a:lnTo>
                  <a:lnTo>
                    <a:pt x="0" y="28575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017522" y="4246879"/>
            <a:ext cx="283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7" baseline="-15873" dirty="0">
                <a:latin typeface="Arial"/>
                <a:cs typeface="Arial"/>
              </a:rPr>
              <a:t>b</a:t>
            </a:r>
            <a:r>
              <a:rPr sz="900" spc="-25" dirty="0">
                <a:latin typeface="Gill Sans MT"/>
                <a:cs typeface="Gill Sans MT"/>
              </a:rPr>
              <a:t>(1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42922" y="4460240"/>
            <a:ext cx="6731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30" dirty="0">
                <a:latin typeface="Gill Sans MT"/>
                <a:cs typeface="Gill Sans MT"/>
              </a:rPr>
              <a:t>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646741" y="4204525"/>
            <a:ext cx="685165" cy="581025"/>
            <a:chOff x="3646741" y="4204525"/>
            <a:chExt cx="685165" cy="581025"/>
          </a:xfrm>
        </p:grpSpPr>
        <p:sp>
          <p:nvSpPr>
            <p:cNvPr id="23" name="object 23"/>
            <p:cNvSpPr/>
            <p:nvPr/>
          </p:nvSpPr>
          <p:spPr>
            <a:xfrm>
              <a:off x="3651503" y="4209288"/>
              <a:ext cx="675640" cy="571500"/>
            </a:xfrm>
            <a:custGeom>
              <a:avLst/>
              <a:gdLst/>
              <a:ahLst/>
              <a:cxnLst/>
              <a:rect l="l" t="t" r="r" b="b"/>
              <a:pathLst>
                <a:path w="675639" h="571500">
                  <a:moveTo>
                    <a:pt x="337566" y="0"/>
                  </a:moveTo>
                  <a:lnTo>
                    <a:pt x="287682" y="3098"/>
                  </a:lnTo>
                  <a:lnTo>
                    <a:pt x="240071" y="12098"/>
                  </a:lnTo>
                  <a:lnTo>
                    <a:pt x="195255" y="26559"/>
                  </a:lnTo>
                  <a:lnTo>
                    <a:pt x="153756" y="46037"/>
                  </a:lnTo>
                  <a:lnTo>
                    <a:pt x="116096" y="70091"/>
                  </a:lnTo>
                  <a:lnTo>
                    <a:pt x="82798" y="98279"/>
                  </a:lnTo>
                  <a:lnTo>
                    <a:pt x="54383" y="130158"/>
                  </a:lnTo>
                  <a:lnTo>
                    <a:pt x="31373" y="165287"/>
                  </a:lnTo>
                  <a:lnTo>
                    <a:pt x="14291" y="203223"/>
                  </a:lnTo>
                  <a:lnTo>
                    <a:pt x="3660" y="243525"/>
                  </a:lnTo>
                  <a:lnTo>
                    <a:pt x="0" y="285750"/>
                  </a:lnTo>
                  <a:lnTo>
                    <a:pt x="3660" y="327974"/>
                  </a:lnTo>
                  <a:lnTo>
                    <a:pt x="14291" y="368276"/>
                  </a:lnTo>
                  <a:lnTo>
                    <a:pt x="31373" y="406212"/>
                  </a:lnTo>
                  <a:lnTo>
                    <a:pt x="54383" y="441341"/>
                  </a:lnTo>
                  <a:lnTo>
                    <a:pt x="82798" y="473220"/>
                  </a:lnTo>
                  <a:lnTo>
                    <a:pt x="116096" y="501408"/>
                  </a:lnTo>
                  <a:lnTo>
                    <a:pt x="153756" y="525462"/>
                  </a:lnTo>
                  <a:lnTo>
                    <a:pt x="195255" y="544940"/>
                  </a:lnTo>
                  <a:lnTo>
                    <a:pt x="240071" y="559401"/>
                  </a:lnTo>
                  <a:lnTo>
                    <a:pt x="287682" y="568401"/>
                  </a:lnTo>
                  <a:lnTo>
                    <a:pt x="337566" y="571500"/>
                  </a:lnTo>
                  <a:lnTo>
                    <a:pt x="387449" y="568401"/>
                  </a:lnTo>
                  <a:lnTo>
                    <a:pt x="435060" y="559401"/>
                  </a:lnTo>
                  <a:lnTo>
                    <a:pt x="479876" y="544940"/>
                  </a:lnTo>
                  <a:lnTo>
                    <a:pt x="521375" y="525462"/>
                  </a:lnTo>
                  <a:lnTo>
                    <a:pt x="559035" y="501408"/>
                  </a:lnTo>
                  <a:lnTo>
                    <a:pt x="592333" y="473220"/>
                  </a:lnTo>
                  <a:lnTo>
                    <a:pt x="620748" y="441341"/>
                  </a:lnTo>
                  <a:lnTo>
                    <a:pt x="643758" y="406212"/>
                  </a:lnTo>
                  <a:lnTo>
                    <a:pt x="660840" y="368276"/>
                  </a:lnTo>
                  <a:lnTo>
                    <a:pt x="671471" y="327974"/>
                  </a:lnTo>
                  <a:lnTo>
                    <a:pt x="675132" y="285750"/>
                  </a:lnTo>
                  <a:lnTo>
                    <a:pt x="671471" y="243525"/>
                  </a:lnTo>
                  <a:lnTo>
                    <a:pt x="660840" y="203223"/>
                  </a:lnTo>
                  <a:lnTo>
                    <a:pt x="643758" y="165287"/>
                  </a:lnTo>
                  <a:lnTo>
                    <a:pt x="620748" y="130158"/>
                  </a:lnTo>
                  <a:lnTo>
                    <a:pt x="592333" y="98279"/>
                  </a:lnTo>
                  <a:lnTo>
                    <a:pt x="559035" y="70091"/>
                  </a:lnTo>
                  <a:lnTo>
                    <a:pt x="521375" y="46037"/>
                  </a:lnTo>
                  <a:lnTo>
                    <a:pt x="479876" y="26559"/>
                  </a:lnTo>
                  <a:lnTo>
                    <a:pt x="435060" y="12098"/>
                  </a:lnTo>
                  <a:lnTo>
                    <a:pt x="387449" y="3098"/>
                  </a:lnTo>
                  <a:lnTo>
                    <a:pt x="337566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51503" y="4209288"/>
              <a:ext cx="675640" cy="571500"/>
            </a:xfrm>
            <a:custGeom>
              <a:avLst/>
              <a:gdLst/>
              <a:ahLst/>
              <a:cxnLst/>
              <a:rect l="l" t="t" r="r" b="b"/>
              <a:pathLst>
                <a:path w="675639" h="571500">
                  <a:moveTo>
                    <a:pt x="0" y="285750"/>
                  </a:moveTo>
                  <a:lnTo>
                    <a:pt x="3660" y="243525"/>
                  </a:lnTo>
                  <a:lnTo>
                    <a:pt x="14291" y="203223"/>
                  </a:lnTo>
                  <a:lnTo>
                    <a:pt x="31373" y="165287"/>
                  </a:lnTo>
                  <a:lnTo>
                    <a:pt x="54383" y="130158"/>
                  </a:lnTo>
                  <a:lnTo>
                    <a:pt x="82798" y="98279"/>
                  </a:lnTo>
                  <a:lnTo>
                    <a:pt x="116096" y="70091"/>
                  </a:lnTo>
                  <a:lnTo>
                    <a:pt x="153756" y="46037"/>
                  </a:lnTo>
                  <a:lnTo>
                    <a:pt x="195255" y="26559"/>
                  </a:lnTo>
                  <a:lnTo>
                    <a:pt x="240071" y="12098"/>
                  </a:lnTo>
                  <a:lnTo>
                    <a:pt x="287682" y="3098"/>
                  </a:lnTo>
                  <a:lnTo>
                    <a:pt x="337566" y="0"/>
                  </a:lnTo>
                  <a:lnTo>
                    <a:pt x="387449" y="3098"/>
                  </a:lnTo>
                  <a:lnTo>
                    <a:pt x="435060" y="12098"/>
                  </a:lnTo>
                  <a:lnTo>
                    <a:pt x="479876" y="26559"/>
                  </a:lnTo>
                  <a:lnTo>
                    <a:pt x="521375" y="46037"/>
                  </a:lnTo>
                  <a:lnTo>
                    <a:pt x="559035" y="70091"/>
                  </a:lnTo>
                  <a:lnTo>
                    <a:pt x="592333" y="98279"/>
                  </a:lnTo>
                  <a:lnTo>
                    <a:pt x="620748" y="130158"/>
                  </a:lnTo>
                  <a:lnTo>
                    <a:pt x="643758" y="165287"/>
                  </a:lnTo>
                  <a:lnTo>
                    <a:pt x="660840" y="203223"/>
                  </a:lnTo>
                  <a:lnTo>
                    <a:pt x="671471" y="243525"/>
                  </a:lnTo>
                  <a:lnTo>
                    <a:pt x="675132" y="285750"/>
                  </a:lnTo>
                  <a:lnTo>
                    <a:pt x="671471" y="327974"/>
                  </a:lnTo>
                  <a:lnTo>
                    <a:pt x="660840" y="368276"/>
                  </a:lnTo>
                  <a:lnTo>
                    <a:pt x="643758" y="406212"/>
                  </a:lnTo>
                  <a:lnTo>
                    <a:pt x="620748" y="441341"/>
                  </a:lnTo>
                  <a:lnTo>
                    <a:pt x="592333" y="473220"/>
                  </a:lnTo>
                  <a:lnTo>
                    <a:pt x="559035" y="501408"/>
                  </a:lnTo>
                  <a:lnTo>
                    <a:pt x="521375" y="525462"/>
                  </a:lnTo>
                  <a:lnTo>
                    <a:pt x="479876" y="544940"/>
                  </a:lnTo>
                  <a:lnTo>
                    <a:pt x="435060" y="559401"/>
                  </a:lnTo>
                  <a:lnTo>
                    <a:pt x="387449" y="568401"/>
                  </a:lnTo>
                  <a:lnTo>
                    <a:pt x="337566" y="571500"/>
                  </a:lnTo>
                  <a:lnTo>
                    <a:pt x="287682" y="568401"/>
                  </a:lnTo>
                  <a:lnTo>
                    <a:pt x="240071" y="559401"/>
                  </a:lnTo>
                  <a:lnTo>
                    <a:pt x="195255" y="544940"/>
                  </a:lnTo>
                  <a:lnTo>
                    <a:pt x="153756" y="525462"/>
                  </a:lnTo>
                  <a:lnTo>
                    <a:pt x="116096" y="501408"/>
                  </a:lnTo>
                  <a:lnTo>
                    <a:pt x="82798" y="473220"/>
                  </a:lnTo>
                  <a:lnTo>
                    <a:pt x="54383" y="441341"/>
                  </a:lnTo>
                  <a:lnTo>
                    <a:pt x="31373" y="406212"/>
                  </a:lnTo>
                  <a:lnTo>
                    <a:pt x="14291" y="368276"/>
                  </a:lnTo>
                  <a:lnTo>
                    <a:pt x="3660" y="327974"/>
                  </a:lnTo>
                  <a:lnTo>
                    <a:pt x="0" y="28575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804158" y="4317593"/>
            <a:ext cx="3200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30" baseline="-15873" dirty="0">
                <a:latin typeface="Arial"/>
                <a:cs typeface="Arial"/>
              </a:rPr>
              <a:t>b</a:t>
            </a:r>
            <a:r>
              <a:rPr sz="900" spc="-20" dirty="0">
                <a:latin typeface="Arial"/>
                <a:cs typeface="Arial"/>
              </a:rPr>
              <a:t>(2)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168525" y="477012"/>
            <a:ext cx="6975475" cy="4401820"/>
            <a:chOff x="2168525" y="477012"/>
            <a:chExt cx="6975475" cy="4401820"/>
          </a:xfrm>
        </p:grpSpPr>
        <p:sp>
          <p:nvSpPr>
            <p:cNvPr id="27" name="object 27"/>
            <p:cNvSpPr/>
            <p:nvPr/>
          </p:nvSpPr>
          <p:spPr>
            <a:xfrm>
              <a:off x="2168525" y="1895855"/>
              <a:ext cx="2487295" cy="2319655"/>
            </a:xfrm>
            <a:custGeom>
              <a:avLst/>
              <a:gdLst/>
              <a:ahLst/>
              <a:cxnLst/>
              <a:rect l="l" t="t" r="r" b="b"/>
              <a:pathLst>
                <a:path w="2487295" h="2319654">
                  <a:moveTo>
                    <a:pt x="546862" y="82677"/>
                  </a:moveTo>
                  <a:lnTo>
                    <a:pt x="541388" y="60579"/>
                  </a:lnTo>
                  <a:lnTo>
                    <a:pt x="526415" y="0"/>
                  </a:lnTo>
                  <a:lnTo>
                    <a:pt x="472567" y="66040"/>
                  </a:lnTo>
                  <a:lnTo>
                    <a:pt x="503555" y="72986"/>
                  </a:lnTo>
                  <a:lnTo>
                    <a:pt x="0" y="2312809"/>
                  </a:lnTo>
                  <a:lnTo>
                    <a:pt x="6083" y="2314181"/>
                  </a:lnTo>
                  <a:lnTo>
                    <a:pt x="10668" y="2318893"/>
                  </a:lnTo>
                  <a:lnTo>
                    <a:pt x="475729" y="1873885"/>
                  </a:lnTo>
                  <a:lnTo>
                    <a:pt x="497713" y="1896872"/>
                  </a:lnTo>
                  <a:lnTo>
                    <a:pt x="512330" y="1855978"/>
                  </a:lnTo>
                  <a:lnTo>
                    <a:pt x="526415" y="1816608"/>
                  </a:lnTo>
                  <a:lnTo>
                    <a:pt x="445008" y="1841754"/>
                  </a:lnTo>
                  <a:lnTo>
                    <a:pt x="466966" y="1864728"/>
                  </a:lnTo>
                  <a:lnTo>
                    <a:pt x="17043" y="2295118"/>
                  </a:lnTo>
                  <a:lnTo>
                    <a:pt x="515886" y="75742"/>
                  </a:lnTo>
                  <a:lnTo>
                    <a:pt x="546862" y="82677"/>
                  </a:lnTo>
                  <a:close/>
                </a:path>
                <a:path w="2487295" h="2319654">
                  <a:moveTo>
                    <a:pt x="2486787" y="83693"/>
                  </a:moveTo>
                  <a:lnTo>
                    <a:pt x="2482138" y="59436"/>
                  </a:lnTo>
                  <a:lnTo>
                    <a:pt x="2470785" y="0"/>
                  </a:lnTo>
                  <a:lnTo>
                    <a:pt x="2413508" y="62992"/>
                  </a:lnTo>
                  <a:lnTo>
                    <a:pt x="2443988" y="71615"/>
                  </a:lnTo>
                  <a:lnTo>
                    <a:pt x="1813687" y="2312479"/>
                  </a:lnTo>
                  <a:lnTo>
                    <a:pt x="1819668" y="2314181"/>
                  </a:lnTo>
                  <a:lnTo>
                    <a:pt x="1823593" y="2319350"/>
                  </a:lnTo>
                  <a:lnTo>
                    <a:pt x="2414079" y="1867890"/>
                  </a:lnTo>
                  <a:lnTo>
                    <a:pt x="2433447" y="1893189"/>
                  </a:lnTo>
                  <a:lnTo>
                    <a:pt x="2454427" y="1850136"/>
                  </a:lnTo>
                  <a:lnTo>
                    <a:pt x="2470785" y="1816608"/>
                  </a:lnTo>
                  <a:lnTo>
                    <a:pt x="2387092" y="1832610"/>
                  </a:lnTo>
                  <a:lnTo>
                    <a:pt x="2406370" y="1857819"/>
                  </a:lnTo>
                  <a:lnTo>
                    <a:pt x="1830971" y="2297798"/>
                  </a:lnTo>
                  <a:lnTo>
                    <a:pt x="2456294" y="75082"/>
                  </a:lnTo>
                  <a:lnTo>
                    <a:pt x="2486787" y="83693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81828" y="3140963"/>
              <a:ext cx="3628644" cy="5715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0428" y="4073652"/>
              <a:ext cx="2382012" cy="3810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1284" y="4483608"/>
              <a:ext cx="1667256" cy="3947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5252" y="477012"/>
              <a:ext cx="3698748" cy="6278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0867" y="1104900"/>
              <a:ext cx="1798319" cy="4312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4960" y="1559051"/>
              <a:ext cx="2857499" cy="4572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8864" y="2029968"/>
              <a:ext cx="1935480" cy="4572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15000" y="3697223"/>
              <a:ext cx="1588007" cy="3810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845942" y="1137665"/>
            <a:ext cx="3924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-15" baseline="-15873" dirty="0">
                <a:solidFill>
                  <a:srgbClr val="0D9352"/>
                </a:solidFill>
                <a:latin typeface="Gill Sans MT"/>
                <a:cs typeface="Gill Sans MT"/>
              </a:rPr>
              <a:t>a</a:t>
            </a:r>
            <a:r>
              <a:rPr sz="1350" b="1" spc="-15" baseline="-46296" dirty="0">
                <a:solidFill>
                  <a:srgbClr val="0D9352"/>
                </a:solidFill>
                <a:latin typeface="Gill Sans MT"/>
                <a:cs typeface="Gill Sans MT"/>
              </a:rPr>
              <a:t>1</a:t>
            </a:r>
            <a:r>
              <a:rPr sz="900" b="1" spc="-10" dirty="0">
                <a:solidFill>
                  <a:srgbClr val="0D9352"/>
                </a:solidFill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45942" y="2979166"/>
            <a:ext cx="392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="1" spc="-15" baseline="-15873" dirty="0">
                <a:solidFill>
                  <a:srgbClr val="0D9352"/>
                </a:solidFill>
                <a:latin typeface="Gill Sans MT"/>
                <a:cs typeface="Gill Sans MT"/>
              </a:rPr>
              <a:t>a</a:t>
            </a:r>
            <a:r>
              <a:rPr sz="1350" b="1" spc="-15" baseline="-46296" dirty="0">
                <a:solidFill>
                  <a:srgbClr val="0D9352"/>
                </a:solidFill>
                <a:latin typeface="Gill Sans MT"/>
                <a:cs typeface="Gill Sans MT"/>
              </a:rPr>
              <a:t>2</a:t>
            </a:r>
            <a:r>
              <a:rPr sz="900" b="1" spc="-10" dirty="0">
                <a:solidFill>
                  <a:srgbClr val="0D9352"/>
                </a:solidFill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88073" y="2754248"/>
            <a:ext cx="1576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Gill Sans MT"/>
                <a:cs typeface="Gill Sans MT"/>
              </a:rPr>
              <a:t>How</a:t>
            </a:r>
            <a:r>
              <a:rPr sz="1800" spc="-35" dirty="0">
                <a:latin typeface="Gill Sans MT"/>
                <a:cs typeface="Gill Sans MT"/>
              </a:rPr>
              <a:t> </a:t>
            </a:r>
            <a:r>
              <a:rPr sz="1800" dirty="0">
                <a:latin typeface="Gill Sans MT"/>
                <a:cs typeface="Gill Sans MT"/>
              </a:rPr>
              <a:t>to</a:t>
            </a:r>
            <a:r>
              <a:rPr sz="1800" spc="-25" dirty="0">
                <a:latin typeface="Gill Sans MT"/>
                <a:cs typeface="Gill Sans MT"/>
              </a:rPr>
              <a:t> </a:t>
            </a:r>
            <a:r>
              <a:rPr sz="1800" spc="95" dirty="0">
                <a:latin typeface="Gill Sans MT"/>
                <a:cs typeface="Gill Sans MT"/>
              </a:rPr>
              <a:t>get</a:t>
            </a:r>
            <a:r>
              <a:rPr sz="1800" spc="-20" dirty="0">
                <a:latin typeface="Gill Sans MT"/>
                <a:cs typeface="Gill Sans MT"/>
              </a:rPr>
              <a:t> </a:t>
            </a:r>
            <a:r>
              <a:rPr sz="1800" spc="75" dirty="0">
                <a:latin typeface="Gill Sans MT"/>
                <a:cs typeface="Gill Sans MT"/>
              </a:rPr>
              <a:t>A2?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2422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>
                <a:solidFill>
                  <a:srgbClr val="171616"/>
                </a:solidFill>
              </a:rPr>
              <a:t>Forward</a:t>
            </a:r>
            <a:r>
              <a:rPr spc="-75" dirty="0">
                <a:solidFill>
                  <a:srgbClr val="171616"/>
                </a:solidFill>
              </a:rPr>
              <a:t> </a:t>
            </a:r>
            <a:r>
              <a:rPr spc="-35" dirty="0">
                <a:solidFill>
                  <a:srgbClr val="171616"/>
                </a:solidFill>
              </a:rPr>
              <a:t>Propagation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045" y="1516189"/>
            <a:ext cx="7374699" cy="257594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4562" y="1770634"/>
            <a:ext cx="263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1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4562" y="3587318"/>
            <a:ext cx="2635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latin typeface="Arial"/>
                <a:cs typeface="Arial"/>
              </a:rPr>
              <a:t>X</a:t>
            </a:r>
            <a:r>
              <a:rPr sz="1350" spc="-37" baseline="-21604" dirty="0">
                <a:latin typeface="Arial"/>
                <a:cs typeface="Arial"/>
              </a:rPr>
              <a:t>2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8770" y="1795018"/>
            <a:ext cx="3841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L1N</a:t>
            </a:r>
            <a:r>
              <a:rPr sz="1050" spc="-30" baseline="-19841" dirty="0">
                <a:latin typeface="Arial"/>
                <a:cs typeface="Arial"/>
              </a:rPr>
              <a:t>1</a:t>
            </a:r>
            <a:endParaRPr sz="1050" baseline="-1984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8770" y="3611702"/>
            <a:ext cx="384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L1N</a:t>
            </a:r>
            <a:r>
              <a:rPr sz="1050" spc="-30" baseline="-19841" dirty="0">
                <a:latin typeface="Arial"/>
                <a:cs typeface="Arial"/>
              </a:rPr>
              <a:t>2</a:t>
            </a:r>
            <a:endParaRPr sz="1050" baseline="-19841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03902" y="1795018"/>
            <a:ext cx="3841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L2N</a:t>
            </a:r>
            <a:r>
              <a:rPr sz="1050" spc="-30" baseline="-19841" dirty="0">
                <a:latin typeface="Arial"/>
                <a:cs typeface="Arial"/>
              </a:rPr>
              <a:t>1</a:t>
            </a:r>
            <a:endParaRPr sz="1050" baseline="-1984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3902" y="3611702"/>
            <a:ext cx="384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L2N</a:t>
            </a:r>
            <a:r>
              <a:rPr sz="1050" spc="-30" baseline="-19841" dirty="0">
                <a:latin typeface="Arial"/>
                <a:cs typeface="Arial"/>
              </a:rPr>
              <a:t>2</a:t>
            </a:r>
            <a:endParaRPr sz="1050" baseline="-1984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15048" y="2681173"/>
            <a:ext cx="38417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L3N</a:t>
            </a:r>
            <a:r>
              <a:rPr sz="1050" spc="-30" baseline="-19841" dirty="0">
                <a:latin typeface="Arial"/>
                <a:cs typeface="Arial"/>
              </a:rPr>
              <a:t>1</a:t>
            </a:r>
            <a:endParaRPr sz="1050" baseline="-19841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6514" y="1546936"/>
            <a:ext cx="160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0626" y="1649730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11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4738" y="1553032"/>
            <a:ext cx="175895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01114" y="3360801"/>
            <a:ext cx="495300" cy="2762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8100">
              <a:lnSpc>
                <a:spcPts val="310"/>
              </a:lnSpc>
              <a:spcBef>
                <a:spcPts val="390"/>
              </a:spcBef>
            </a:pPr>
            <a:r>
              <a:rPr sz="2100" spc="52" baseline="13888" dirty="0">
                <a:latin typeface="Gill Sans MT"/>
                <a:cs typeface="Gill Sans MT"/>
              </a:rPr>
              <a:t>w</a:t>
            </a:r>
            <a:r>
              <a:rPr sz="900" spc="35" dirty="0">
                <a:latin typeface="Gill Sans MT"/>
                <a:cs typeface="Gill Sans MT"/>
              </a:rPr>
              <a:t>22</a:t>
            </a:r>
            <a:endParaRPr sz="900">
              <a:latin typeface="Gill Sans MT"/>
              <a:cs typeface="Gill Sans MT"/>
            </a:endParaRPr>
          </a:p>
          <a:p>
            <a:pPr marL="306070">
              <a:lnSpc>
                <a:spcPts val="515"/>
              </a:lnSpc>
            </a:pPr>
            <a:r>
              <a:rPr sz="900" spc="-2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48532" y="1546936"/>
            <a:ext cx="1600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2644" y="1649730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11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16755" y="1553032"/>
            <a:ext cx="175260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Gill Sans MT"/>
                <a:cs typeface="Gill Sans MT"/>
              </a:rPr>
              <a:t>(2)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23132" y="3360801"/>
            <a:ext cx="494030" cy="2762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8100">
              <a:lnSpc>
                <a:spcPts val="310"/>
              </a:lnSpc>
              <a:spcBef>
                <a:spcPts val="390"/>
              </a:spcBef>
            </a:pPr>
            <a:r>
              <a:rPr sz="2100" spc="52" baseline="13888" dirty="0">
                <a:latin typeface="Gill Sans MT"/>
                <a:cs typeface="Gill Sans MT"/>
              </a:rPr>
              <a:t>w</a:t>
            </a:r>
            <a:r>
              <a:rPr sz="900" spc="35" dirty="0">
                <a:latin typeface="Gill Sans MT"/>
                <a:cs typeface="Gill Sans MT"/>
              </a:rPr>
              <a:t>22</a:t>
            </a:r>
            <a:endParaRPr sz="900">
              <a:latin typeface="Gill Sans MT"/>
              <a:cs typeface="Gill Sans MT"/>
            </a:endParaRPr>
          </a:p>
          <a:p>
            <a:pPr marL="306070">
              <a:lnSpc>
                <a:spcPts val="515"/>
              </a:lnSpc>
            </a:pPr>
            <a:r>
              <a:rPr sz="900" spc="-25" dirty="0">
                <a:latin typeface="Gill Sans MT"/>
                <a:cs typeface="Gill Sans MT"/>
              </a:rPr>
              <a:t>(2)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10198" y="2122170"/>
            <a:ext cx="1600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latin typeface="Gill Sans MT"/>
                <a:cs typeface="Gill Sans MT"/>
              </a:rPr>
              <a:t>w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44310" y="2224277"/>
            <a:ext cx="160020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45" dirty="0">
                <a:latin typeface="Gill Sans MT"/>
                <a:cs typeface="Gill Sans MT"/>
              </a:rPr>
              <a:t>11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78422" y="2128266"/>
            <a:ext cx="174625" cy="168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-25" dirty="0">
                <a:latin typeface="Gill Sans MT"/>
                <a:cs typeface="Gill Sans MT"/>
              </a:rPr>
              <a:t>(3)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44363" y="2959735"/>
            <a:ext cx="494030" cy="2762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8100">
              <a:lnSpc>
                <a:spcPts val="310"/>
              </a:lnSpc>
              <a:spcBef>
                <a:spcPts val="390"/>
              </a:spcBef>
            </a:pPr>
            <a:r>
              <a:rPr sz="2100" spc="52" baseline="13888" dirty="0">
                <a:latin typeface="Gill Sans MT"/>
                <a:cs typeface="Gill Sans MT"/>
              </a:rPr>
              <a:t>w</a:t>
            </a:r>
            <a:r>
              <a:rPr sz="900" spc="35" dirty="0">
                <a:latin typeface="Gill Sans MT"/>
                <a:cs typeface="Gill Sans MT"/>
              </a:rPr>
              <a:t>21</a:t>
            </a:r>
            <a:endParaRPr sz="900">
              <a:latin typeface="Gill Sans MT"/>
              <a:cs typeface="Gill Sans MT"/>
            </a:endParaRPr>
          </a:p>
          <a:p>
            <a:pPr marL="306070">
              <a:lnSpc>
                <a:spcPts val="515"/>
              </a:lnSpc>
            </a:pPr>
            <a:r>
              <a:rPr sz="900" spc="-25" dirty="0">
                <a:latin typeface="Gill Sans MT"/>
                <a:cs typeface="Gill Sans MT"/>
              </a:rPr>
              <a:t>(3)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71281" y="4204525"/>
            <a:ext cx="607060" cy="647065"/>
            <a:chOff x="1871281" y="4204525"/>
            <a:chExt cx="607060" cy="647065"/>
          </a:xfrm>
        </p:grpSpPr>
        <p:sp>
          <p:nvSpPr>
            <p:cNvPr id="23" name="object 23"/>
            <p:cNvSpPr/>
            <p:nvPr/>
          </p:nvSpPr>
          <p:spPr>
            <a:xfrm>
              <a:off x="1876044" y="4209288"/>
              <a:ext cx="597535" cy="637540"/>
            </a:xfrm>
            <a:custGeom>
              <a:avLst/>
              <a:gdLst/>
              <a:ahLst/>
              <a:cxnLst/>
              <a:rect l="l" t="t" r="r" b="b"/>
              <a:pathLst>
                <a:path w="597535" h="637539">
                  <a:moveTo>
                    <a:pt x="298704" y="0"/>
                  </a:moveTo>
                  <a:lnTo>
                    <a:pt x="254562" y="3453"/>
                  </a:lnTo>
                  <a:lnTo>
                    <a:pt x="212433" y="13485"/>
                  </a:lnTo>
                  <a:lnTo>
                    <a:pt x="172776" y="29604"/>
                  </a:lnTo>
                  <a:lnTo>
                    <a:pt x="136055" y="51315"/>
                  </a:lnTo>
                  <a:lnTo>
                    <a:pt x="102730" y="78127"/>
                  </a:lnTo>
                  <a:lnTo>
                    <a:pt x="73265" y="109547"/>
                  </a:lnTo>
                  <a:lnTo>
                    <a:pt x="48122" y="145082"/>
                  </a:lnTo>
                  <a:lnTo>
                    <a:pt x="27761" y="184239"/>
                  </a:lnTo>
                  <a:lnTo>
                    <a:pt x="12646" y="226525"/>
                  </a:lnTo>
                  <a:lnTo>
                    <a:pt x="3238" y="271448"/>
                  </a:lnTo>
                  <a:lnTo>
                    <a:pt x="0" y="318516"/>
                  </a:lnTo>
                  <a:lnTo>
                    <a:pt x="3238" y="365583"/>
                  </a:lnTo>
                  <a:lnTo>
                    <a:pt x="12646" y="410506"/>
                  </a:lnTo>
                  <a:lnTo>
                    <a:pt x="27761" y="452792"/>
                  </a:lnTo>
                  <a:lnTo>
                    <a:pt x="48122" y="491949"/>
                  </a:lnTo>
                  <a:lnTo>
                    <a:pt x="73265" y="527484"/>
                  </a:lnTo>
                  <a:lnTo>
                    <a:pt x="102730" y="558904"/>
                  </a:lnTo>
                  <a:lnTo>
                    <a:pt x="136055" y="585716"/>
                  </a:lnTo>
                  <a:lnTo>
                    <a:pt x="172776" y="607427"/>
                  </a:lnTo>
                  <a:lnTo>
                    <a:pt x="212433" y="623546"/>
                  </a:lnTo>
                  <a:lnTo>
                    <a:pt x="254562" y="633578"/>
                  </a:lnTo>
                  <a:lnTo>
                    <a:pt x="298704" y="637032"/>
                  </a:lnTo>
                  <a:lnTo>
                    <a:pt x="342845" y="633578"/>
                  </a:lnTo>
                  <a:lnTo>
                    <a:pt x="384974" y="623546"/>
                  </a:lnTo>
                  <a:lnTo>
                    <a:pt x="424631" y="607427"/>
                  </a:lnTo>
                  <a:lnTo>
                    <a:pt x="461352" y="585716"/>
                  </a:lnTo>
                  <a:lnTo>
                    <a:pt x="494677" y="558904"/>
                  </a:lnTo>
                  <a:lnTo>
                    <a:pt x="524142" y="527484"/>
                  </a:lnTo>
                  <a:lnTo>
                    <a:pt x="549285" y="491949"/>
                  </a:lnTo>
                  <a:lnTo>
                    <a:pt x="569646" y="452792"/>
                  </a:lnTo>
                  <a:lnTo>
                    <a:pt x="584761" y="410506"/>
                  </a:lnTo>
                  <a:lnTo>
                    <a:pt x="594169" y="365583"/>
                  </a:lnTo>
                  <a:lnTo>
                    <a:pt x="597407" y="318516"/>
                  </a:lnTo>
                  <a:lnTo>
                    <a:pt x="594169" y="271448"/>
                  </a:lnTo>
                  <a:lnTo>
                    <a:pt x="584761" y="226525"/>
                  </a:lnTo>
                  <a:lnTo>
                    <a:pt x="569646" y="184239"/>
                  </a:lnTo>
                  <a:lnTo>
                    <a:pt x="549285" y="145082"/>
                  </a:lnTo>
                  <a:lnTo>
                    <a:pt x="524142" y="109547"/>
                  </a:lnTo>
                  <a:lnTo>
                    <a:pt x="494677" y="78127"/>
                  </a:lnTo>
                  <a:lnTo>
                    <a:pt x="461352" y="51315"/>
                  </a:lnTo>
                  <a:lnTo>
                    <a:pt x="424631" y="29604"/>
                  </a:lnTo>
                  <a:lnTo>
                    <a:pt x="384974" y="13485"/>
                  </a:lnTo>
                  <a:lnTo>
                    <a:pt x="342845" y="345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76044" y="4209288"/>
              <a:ext cx="597535" cy="637540"/>
            </a:xfrm>
            <a:custGeom>
              <a:avLst/>
              <a:gdLst/>
              <a:ahLst/>
              <a:cxnLst/>
              <a:rect l="l" t="t" r="r" b="b"/>
              <a:pathLst>
                <a:path w="597535" h="637539">
                  <a:moveTo>
                    <a:pt x="0" y="318516"/>
                  </a:moveTo>
                  <a:lnTo>
                    <a:pt x="3238" y="271448"/>
                  </a:lnTo>
                  <a:lnTo>
                    <a:pt x="12646" y="226525"/>
                  </a:lnTo>
                  <a:lnTo>
                    <a:pt x="27761" y="184239"/>
                  </a:lnTo>
                  <a:lnTo>
                    <a:pt x="48122" y="145082"/>
                  </a:lnTo>
                  <a:lnTo>
                    <a:pt x="73265" y="109547"/>
                  </a:lnTo>
                  <a:lnTo>
                    <a:pt x="102730" y="78127"/>
                  </a:lnTo>
                  <a:lnTo>
                    <a:pt x="136055" y="51315"/>
                  </a:lnTo>
                  <a:lnTo>
                    <a:pt x="172776" y="29604"/>
                  </a:lnTo>
                  <a:lnTo>
                    <a:pt x="212433" y="13485"/>
                  </a:lnTo>
                  <a:lnTo>
                    <a:pt x="254562" y="3453"/>
                  </a:lnTo>
                  <a:lnTo>
                    <a:pt x="298704" y="0"/>
                  </a:lnTo>
                  <a:lnTo>
                    <a:pt x="342845" y="3453"/>
                  </a:lnTo>
                  <a:lnTo>
                    <a:pt x="384974" y="13485"/>
                  </a:lnTo>
                  <a:lnTo>
                    <a:pt x="424631" y="29604"/>
                  </a:lnTo>
                  <a:lnTo>
                    <a:pt x="461352" y="51315"/>
                  </a:lnTo>
                  <a:lnTo>
                    <a:pt x="494677" y="78127"/>
                  </a:lnTo>
                  <a:lnTo>
                    <a:pt x="524142" y="109547"/>
                  </a:lnTo>
                  <a:lnTo>
                    <a:pt x="549285" y="145082"/>
                  </a:lnTo>
                  <a:lnTo>
                    <a:pt x="569646" y="184239"/>
                  </a:lnTo>
                  <a:lnTo>
                    <a:pt x="584761" y="226525"/>
                  </a:lnTo>
                  <a:lnTo>
                    <a:pt x="594169" y="271448"/>
                  </a:lnTo>
                  <a:lnTo>
                    <a:pt x="597407" y="318516"/>
                  </a:lnTo>
                  <a:lnTo>
                    <a:pt x="594169" y="365583"/>
                  </a:lnTo>
                  <a:lnTo>
                    <a:pt x="584761" y="410506"/>
                  </a:lnTo>
                  <a:lnTo>
                    <a:pt x="569646" y="452792"/>
                  </a:lnTo>
                  <a:lnTo>
                    <a:pt x="549285" y="491949"/>
                  </a:lnTo>
                  <a:lnTo>
                    <a:pt x="524142" y="527484"/>
                  </a:lnTo>
                  <a:lnTo>
                    <a:pt x="494677" y="558904"/>
                  </a:lnTo>
                  <a:lnTo>
                    <a:pt x="461352" y="585716"/>
                  </a:lnTo>
                  <a:lnTo>
                    <a:pt x="424631" y="607427"/>
                  </a:lnTo>
                  <a:lnTo>
                    <a:pt x="384974" y="623546"/>
                  </a:lnTo>
                  <a:lnTo>
                    <a:pt x="342845" y="633578"/>
                  </a:lnTo>
                  <a:lnTo>
                    <a:pt x="298704" y="637032"/>
                  </a:lnTo>
                  <a:lnTo>
                    <a:pt x="254562" y="633578"/>
                  </a:lnTo>
                  <a:lnTo>
                    <a:pt x="212433" y="623546"/>
                  </a:lnTo>
                  <a:lnTo>
                    <a:pt x="172776" y="607427"/>
                  </a:lnTo>
                  <a:lnTo>
                    <a:pt x="136055" y="585716"/>
                  </a:lnTo>
                  <a:lnTo>
                    <a:pt x="102730" y="558904"/>
                  </a:lnTo>
                  <a:lnTo>
                    <a:pt x="73265" y="527484"/>
                  </a:lnTo>
                  <a:lnTo>
                    <a:pt x="48122" y="491949"/>
                  </a:lnTo>
                  <a:lnTo>
                    <a:pt x="27761" y="452792"/>
                  </a:lnTo>
                  <a:lnTo>
                    <a:pt x="12646" y="410506"/>
                  </a:lnTo>
                  <a:lnTo>
                    <a:pt x="3238" y="365583"/>
                  </a:lnTo>
                  <a:lnTo>
                    <a:pt x="0" y="318516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017522" y="4279188"/>
            <a:ext cx="283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7" baseline="-15873" dirty="0">
                <a:latin typeface="Arial"/>
                <a:cs typeface="Arial"/>
              </a:rPr>
              <a:t>b</a:t>
            </a:r>
            <a:r>
              <a:rPr sz="900" spc="-25" dirty="0">
                <a:latin typeface="Gill Sans MT"/>
                <a:cs typeface="Gill Sans MT"/>
              </a:rPr>
              <a:t>(1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42922" y="4492244"/>
            <a:ext cx="67310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35" dirty="0">
                <a:latin typeface="Gill Sans MT"/>
                <a:cs typeface="Gill Sans MT"/>
              </a:rPr>
              <a:t>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24465" y="4204525"/>
            <a:ext cx="607060" cy="647065"/>
            <a:chOff x="3724465" y="4204525"/>
            <a:chExt cx="607060" cy="647065"/>
          </a:xfrm>
        </p:grpSpPr>
        <p:sp>
          <p:nvSpPr>
            <p:cNvPr id="28" name="object 28"/>
            <p:cNvSpPr/>
            <p:nvPr/>
          </p:nvSpPr>
          <p:spPr>
            <a:xfrm>
              <a:off x="3729228" y="4209288"/>
              <a:ext cx="597535" cy="637540"/>
            </a:xfrm>
            <a:custGeom>
              <a:avLst/>
              <a:gdLst/>
              <a:ahLst/>
              <a:cxnLst/>
              <a:rect l="l" t="t" r="r" b="b"/>
              <a:pathLst>
                <a:path w="597535" h="637539">
                  <a:moveTo>
                    <a:pt x="298704" y="0"/>
                  </a:moveTo>
                  <a:lnTo>
                    <a:pt x="254562" y="3453"/>
                  </a:lnTo>
                  <a:lnTo>
                    <a:pt x="212433" y="13485"/>
                  </a:lnTo>
                  <a:lnTo>
                    <a:pt x="172776" y="29604"/>
                  </a:lnTo>
                  <a:lnTo>
                    <a:pt x="136055" y="51315"/>
                  </a:lnTo>
                  <a:lnTo>
                    <a:pt x="102730" y="78127"/>
                  </a:lnTo>
                  <a:lnTo>
                    <a:pt x="73265" y="109547"/>
                  </a:lnTo>
                  <a:lnTo>
                    <a:pt x="48122" y="145082"/>
                  </a:lnTo>
                  <a:lnTo>
                    <a:pt x="27761" y="184239"/>
                  </a:lnTo>
                  <a:lnTo>
                    <a:pt x="12646" y="226525"/>
                  </a:lnTo>
                  <a:lnTo>
                    <a:pt x="3238" y="271448"/>
                  </a:lnTo>
                  <a:lnTo>
                    <a:pt x="0" y="318516"/>
                  </a:lnTo>
                  <a:lnTo>
                    <a:pt x="3238" y="365583"/>
                  </a:lnTo>
                  <a:lnTo>
                    <a:pt x="12646" y="410506"/>
                  </a:lnTo>
                  <a:lnTo>
                    <a:pt x="27761" y="452792"/>
                  </a:lnTo>
                  <a:lnTo>
                    <a:pt x="48122" y="491949"/>
                  </a:lnTo>
                  <a:lnTo>
                    <a:pt x="73265" y="527484"/>
                  </a:lnTo>
                  <a:lnTo>
                    <a:pt x="102730" y="558904"/>
                  </a:lnTo>
                  <a:lnTo>
                    <a:pt x="136055" y="585716"/>
                  </a:lnTo>
                  <a:lnTo>
                    <a:pt x="172776" y="607427"/>
                  </a:lnTo>
                  <a:lnTo>
                    <a:pt x="212433" y="623546"/>
                  </a:lnTo>
                  <a:lnTo>
                    <a:pt x="254562" y="633578"/>
                  </a:lnTo>
                  <a:lnTo>
                    <a:pt x="298704" y="637032"/>
                  </a:lnTo>
                  <a:lnTo>
                    <a:pt x="342845" y="633578"/>
                  </a:lnTo>
                  <a:lnTo>
                    <a:pt x="384974" y="623546"/>
                  </a:lnTo>
                  <a:lnTo>
                    <a:pt x="424631" y="607427"/>
                  </a:lnTo>
                  <a:lnTo>
                    <a:pt x="461352" y="585716"/>
                  </a:lnTo>
                  <a:lnTo>
                    <a:pt x="494677" y="558904"/>
                  </a:lnTo>
                  <a:lnTo>
                    <a:pt x="524142" y="527484"/>
                  </a:lnTo>
                  <a:lnTo>
                    <a:pt x="549285" y="491949"/>
                  </a:lnTo>
                  <a:lnTo>
                    <a:pt x="569646" y="452792"/>
                  </a:lnTo>
                  <a:lnTo>
                    <a:pt x="584761" y="410506"/>
                  </a:lnTo>
                  <a:lnTo>
                    <a:pt x="594169" y="365583"/>
                  </a:lnTo>
                  <a:lnTo>
                    <a:pt x="597408" y="318516"/>
                  </a:lnTo>
                  <a:lnTo>
                    <a:pt x="594169" y="271448"/>
                  </a:lnTo>
                  <a:lnTo>
                    <a:pt x="584761" y="226525"/>
                  </a:lnTo>
                  <a:lnTo>
                    <a:pt x="569646" y="184239"/>
                  </a:lnTo>
                  <a:lnTo>
                    <a:pt x="549285" y="145082"/>
                  </a:lnTo>
                  <a:lnTo>
                    <a:pt x="524142" y="109547"/>
                  </a:lnTo>
                  <a:lnTo>
                    <a:pt x="494677" y="78127"/>
                  </a:lnTo>
                  <a:lnTo>
                    <a:pt x="461352" y="51315"/>
                  </a:lnTo>
                  <a:lnTo>
                    <a:pt x="424631" y="29604"/>
                  </a:lnTo>
                  <a:lnTo>
                    <a:pt x="384974" y="13485"/>
                  </a:lnTo>
                  <a:lnTo>
                    <a:pt x="342845" y="3453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29228" y="4209288"/>
              <a:ext cx="597535" cy="637540"/>
            </a:xfrm>
            <a:custGeom>
              <a:avLst/>
              <a:gdLst/>
              <a:ahLst/>
              <a:cxnLst/>
              <a:rect l="l" t="t" r="r" b="b"/>
              <a:pathLst>
                <a:path w="597535" h="637539">
                  <a:moveTo>
                    <a:pt x="0" y="318516"/>
                  </a:moveTo>
                  <a:lnTo>
                    <a:pt x="3238" y="271448"/>
                  </a:lnTo>
                  <a:lnTo>
                    <a:pt x="12646" y="226525"/>
                  </a:lnTo>
                  <a:lnTo>
                    <a:pt x="27761" y="184239"/>
                  </a:lnTo>
                  <a:lnTo>
                    <a:pt x="48122" y="145082"/>
                  </a:lnTo>
                  <a:lnTo>
                    <a:pt x="73265" y="109547"/>
                  </a:lnTo>
                  <a:lnTo>
                    <a:pt x="102730" y="78127"/>
                  </a:lnTo>
                  <a:lnTo>
                    <a:pt x="136055" y="51315"/>
                  </a:lnTo>
                  <a:lnTo>
                    <a:pt x="172776" y="29604"/>
                  </a:lnTo>
                  <a:lnTo>
                    <a:pt x="212433" y="13485"/>
                  </a:lnTo>
                  <a:lnTo>
                    <a:pt x="254562" y="3453"/>
                  </a:lnTo>
                  <a:lnTo>
                    <a:pt x="298704" y="0"/>
                  </a:lnTo>
                  <a:lnTo>
                    <a:pt x="342845" y="3453"/>
                  </a:lnTo>
                  <a:lnTo>
                    <a:pt x="384974" y="13485"/>
                  </a:lnTo>
                  <a:lnTo>
                    <a:pt x="424631" y="29604"/>
                  </a:lnTo>
                  <a:lnTo>
                    <a:pt x="461352" y="51315"/>
                  </a:lnTo>
                  <a:lnTo>
                    <a:pt x="494677" y="78127"/>
                  </a:lnTo>
                  <a:lnTo>
                    <a:pt x="524142" y="109547"/>
                  </a:lnTo>
                  <a:lnTo>
                    <a:pt x="549285" y="145082"/>
                  </a:lnTo>
                  <a:lnTo>
                    <a:pt x="569646" y="184239"/>
                  </a:lnTo>
                  <a:lnTo>
                    <a:pt x="584761" y="226525"/>
                  </a:lnTo>
                  <a:lnTo>
                    <a:pt x="594169" y="271448"/>
                  </a:lnTo>
                  <a:lnTo>
                    <a:pt x="597408" y="318516"/>
                  </a:lnTo>
                  <a:lnTo>
                    <a:pt x="594169" y="365583"/>
                  </a:lnTo>
                  <a:lnTo>
                    <a:pt x="584761" y="410506"/>
                  </a:lnTo>
                  <a:lnTo>
                    <a:pt x="569646" y="452792"/>
                  </a:lnTo>
                  <a:lnTo>
                    <a:pt x="549285" y="491949"/>
                  </a:lnTo>
                  <a:lnTo>
                    <a:pt x="524142" y="527484"/>
                  </a:lnTo>
                  <a:lnTo>
                    <a:pt x="494677" y="558904"/>
                  </a:lnTo>
                  <a:lnTo>
                    <a:pt x="461352" y="585716"/>
                  </a:lnTo>
                  <a:lnTo>
                    <a:pt x="424631" y="607427"/>
                  </a:lnTo>
                  <a:lnTo>
                    <a:pt x="384974" y="623546"/>
                  </a:lnTo>
                  <a:lnTo>
                    <a:pt x="342845" y="633578"/>
                  </a:lnTo>
                  <a:lnTo>
                    <a:pt x="298704" y="637032"/>
                  </a:lnTo>
                  <a:lnTo>
                    <a:pt x="254562" y="633578"/>
                  </a:lnTo>
                  <a:lnTo>
                    <a:pt x="212433" y="623546"/>
                  </a:lnTo>
                  <a:lnTo>
                    <a:pt x="172776" y="607427"/>
                  </a:lnTo>
                  <a:lnTo>
                    <a:pt x="136055" y="585716"/>
                  </a:lnTo>
                  <a:lnTo>
                    <a:pt x="102730" y="558904"/>
                  </a:lnTo>
                  <a:lnTo>
                    <a:pt x="73265" y="527484"/>
                  </a:lnTo>
                  <a:lnTo>
                    <a:pt x="48122" y="491949"/>
                  </a:lnTo>
                  <a:lnTo>
                    <a:pt x="27761" y="452792"/>
                  </a:lnTo>
                  <a:lnTo>
                    <a:pt x="12646" y="410506"/>
                  </a:lnTo>
                  <a:lnTo>
                    <a:pt x="3238" y="365583"/>
                  </a:lnTo>
                  <a:lnTo>
                    <a:pt x="0" y="318516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70705" y="4279188"/>
            <a:ext cx="2838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7" baseline="-15873" dirty="0">
                <a:latin typeface="Arial"/>
                <a:cs typeface="Arial"/>
              </a:rPr>
              <a:t>b</a:t>
            </a:r>
            <a:r>
              <a:rPr sz="900" spc="-25" dirty="0">
                <a:latin typeface="Gill Sans MT"/>
                <a:cs typeface="Gill Sans MT"/>
              </a:rPr>
              <a:t>(2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6105" y="4492244"/>
            <a:ext cx="67310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" spc="35" dirty="0">
                <a:latin typeface="Gill Sans MT"/>
                <a:cs typeface="Gill Sans MT"/>
              </a:rPr>
              <a:t>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583745" y="4204525"/>
            <a:ext cx="622300" cy="570865"/>
            <a:chOff x="5583745" y="4204525"/>
            <a:chExt cx="622300" cy="570865"/>
          </a:xfrm>
        </p:grpSpPr>
        <p:sp>
          <p:nvSpPr>
            <p:cNvPr id="33" name="object 33"/>
            <p:cNvSpPr/>
            <p:nvPr/>
          </p:nvSpPr>
          <p:spPr>
            <a:xfrm>
              <a:off x="5588508" y="4209288"/>
              <a:ext cx="612775" cy="561340"/>
            </a:xfrm>
            <a:custGeom>
              <a:avLst/>
              <a:gdLst/>
              <a:ahLst/>
              <a:cxnLst/>
              <a:rect l="l" t="t" r="r" b="b"/>
              <a:pathLst>
                <a:path w="612775" h="561339">
                  <a:moveTo>
                    <a:pt x="306324" y="0"/>
                  </a:moveTo>
                  <a:lnTo>
                    <a:pt x="256640" y="3670"/>
                  </a:lnTo>
                  <a:lnTo>
                    <a:pt x="209507" y="14296"/>
                  </a:lnTo>
                  <a:lnTo>
                    <a:pt x="165556" y="31300"/>
                  </a:lnTo>
                  <a:lnTo>
                    <a:pt x="125419" y="54105"/>
                  </a:lnTo>
                  <a:lnTo>
                    <a:pt x="89725" y="82134"/>
                  </a:lnTo>
                  <a:lnTo>
                    <a:pt x="59106" y="114808"/>
                  </a:lnTo>
                  <a:lnTo>
                    <a:pt x="34193" y="151551"/>
                  </a:lnTo>
                  <a:lnTo>
                    <a:pt x="15617" y="191785"/>
                  </a:lnTo>
                  <a:lnTo>
                    <a:pt x="4009" y="234932"/>
                  </a:lnTo>
                  <a:lnTo>
                    <a:pt x="0" y="280416"/>
                  </a:lnTo>
                  <a:lnTo>
                    <a:pt x="4009" y="325899"/>
                  </a:lnTo>
                  <a:lnTo>
                    <a:pt x="15617" y="369046"/>
                  </a:lnTo>
                  <a:lnTo>
                    <a:pt x="34193" y="409280"/>
                  </a:lnTo>
                  <a:lnTo>
                    <a:pt x="59106" y="446023"/>
                  </a:lnTo>
                  <a:lnTo>
                    <a:pt x="89725" y="478697"/>
                  </a:lnTo>
                  <a:lnTo>
                    <a:pt x="125419" y="506726"/>
                  </a:lnTo>
                  <a:lnTo>
                    <a:pt x="165556" y="529531"/>
                  </a:lnTo>
                  <a:lnTo>
                    <a:pt x="209507" y="546535"/>
                  </a:lnTo>
                  <a:lnTo>
                    <a:pt x="256640" y="557161"/>
                  </a:lnTo>
                  <a:lnTo>
                    <a:pt x="306324" y="560832"/>
                  </a:lnTo>
                  <a:lnTo>
                    <a:pt x="356007" y="557161"/>
                  </a:lnTo>
                  <a:lnTo>
                    <a:pt x="403140" y="546535"/>
                  </a:lnTo>
                  <a:lnTo>
                    <a:pt x="447091" y="529531"/>
                  </a:lnTo>
                  <a:lnTo>
                    <a:pt x="487228" y="506726"/>
                  </a:lnTo>
                  <a:lnTo>
                    <a:pt x="522922" y="478697"/>
                  </a:lnTo>
                  <a:lnTo>
                    <a:pt x="553541" y="446023"/>
                  </a:lnTo>
                  <a:lnTo>
                    <a:pt x="578454" y="409280"/>
                  </a:lnTo>
                  <a:lnTo>
                    <a:pt x="597030" y="369046"/>
                  </a:lnTo>
                  <a:lnTo>
                    <a:pt x="608638" y="325899"/>
                  </a:lnTo>
                  <a:lnTo>
                    <a:pt x="612647" y="280416"/>
                  </a:lnTo>
                  <a:lnTo>
                    <a:pt x="608638" y="234932"/>
                  </a:lnTo>
                  <a:lnTo>
                    <a:pt x="597030" y="191785"/>
                  </a:lnTo>
                  <a:lnTo>
                    <a:pt x="578454" y="151551"/>
                  </a:lnTo>
                  <a:lnTo>
                    <a:pt x="553541" y="114808"/>
                  </a:lnTo>
                  <a:lnTo>
                    <a:pt x="522922" y="82134"/>
                  </a:lnTo>
                  <a:lnTo>
                    <a:pt x="487228" y="54105"/>
                  </a:lnTo>
                  <a:lnTo>
                    <a:pt x="447091" y="31300"/>
                  </a:lnTo>
                  <a:lnTo>
                    <a:pt x="403140" y="14296"/>
                  </a:lnTo>
                  <a:lnTo>
                    <a:pt x="356007" y="3670"/>
                  </a:lnTo>
                  <a:lnTo>
                    <a:pt x="306324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88508" y="4209288"/>
              <a:ext cx="612775" cy="561340"/>
            </a:xfrm>
            <a:custGeom>
              <a:avLst/>
              <a:gdLst/>
              <a:ahLst/>
              <a:cxnLst/>
              <a:rect l="l" t="t" r="r" b="b"/>
              <a:pathLst>
                <a:path w="612775" h="561339">
                  <a:moveTo>
                    <a:pt x="0" y="280416"/>
                  </a:moveTo>
                  <a:lnTo>
                    <a:pt x="4009" y="234932"/>
                  </a:lnTo>
                  <a:lnTo>
                    <a:pt x="15617" y="191785"/>
                  </a:lnTo>
                  <a:lnTo>
                    <a:pt x="34193" y="151551"/>
                  </a:lnTo>
                  <a:lnTo>
                    <a:pt x="59106" y="114808"/>
                  </a:lnTo>
                  <a:lnTo>
                    <a:pt x="89725" y="82134"/>
                  </a:lnTo>
                  <a:lnTo>
                    <a:pt x="125419" y="54105"/>
                  </a:lnTo>
                  <a:lnTo>
                    <a:pt x="165556" y="31300"/>
                  </a:lnTo>
                  <a:lnTo>
                    <a:pt x="209507" y="14296"/>
                  </a:lnTo>
                  <a:lnTo>
                    <a:pt x="256640" y="3670"/>
                  </a:lnTo>
                  <a:lnTo>
                    <a:pt x="306324" y="0"/>
                  </a:lnTo>
                  <a:lnTo>
                    <a:pt x="356007" y="3670"/>
                  </a:lnTo>
                  <a:lnTo>
                    <a:pt x="403140" y="14296"/>
                  </a:lnTo>
                  <a:lnTo>
                    <a:pt x="447091" y="31300"/>
                  </a:lnTo>
                  <a:lnTo>
                    <a:pt x="487228" y="54105"/>
                  </a:lnTo>
                  <a:lnTo>
                    <a:pt x="522922" y="82134"/>
                  </a:lnTo>
                  <a:lnTo>
                    <a:pt x="553541" y="114808"/>
                  </a:lnTo>
                  <a:lnTo>
                    <a:pt x="578454" y="151551"/>
                  </a:lnTo>
                  <a:lnTo>
                    <a:pt x="597030" y="191785"/>
                  </a:lnTo>
                  <a:lnTo>
                    <a:pt x="608638" y="234932"/>
                  </a:lnTo>
                  <a:lnTo>
                    <a:pt x="612647" y="280416"/>
                  </a:lnTo>
                  <a:lnTo>
                    <a:pt x="608638" y="325899"/>
                  </a:lnTo>
                  <a:lnTo>
                    <a:pt x="597030" y="369046"/>
                  </a:lnTo>
                  <a:lnTo>
                    <a:pt x="578454" y="409280"/>
                  </a:lnTo>
                  <a:lnTo>
                    <a:pt x="553541" y="446023"/>
                  </a:lnTo>
                  <a:lnTo>
                    <a:pt x="522922" y="478697"/>
                  </a:lnTo>
                  <a:lnTo>
                    <a:pt x="487228" y="506726"/>
                  </a:lnTo>
                  <a:lnTo>
                    <a:pt x="447091" y="529531"/>
                  </a:lnTo>
                  <a:lnTo>
                    <a:pt x="403140" y="546535"/>
                  </a:lnTo>
                  <a:lnTo>
                    <a:pt x="356007" y="557161"/>
                  </a:lnTo>
                  <a:lnTo>
                    <a:pt x="306324" y="560832"/>
                  </a:lnTo>
                  <a:lnTo>
                    <a:pt x="256640" y="557161"/>
                  </a:lnTo>
                  <a:lnTo>
                    <a:pt x="209507" y="546535"/>
                  </a:lnTo>
                  <a:lnTo>
                    <a:pt x="165556" y="529531"/>
                  </a:lnTo>
                  <a:lnTo>
                    <a:pt x="125419" y="506726"/>
                  </a:lnTo>
                  <a:lnTo>
                    <a:pt x="89725" y="478697"/>
                  </a:lnTo>
                  <a:lnTo>
                    <a:pt x="59106" y="446023"/>
                  </a:lnTo>
                  <a:lnTo>
                    <a:pt x="34193" y="409280"/>
                  </a:lnTo>
                  <a:lnTo>
                    <a:pt x="15617" y="369046"/>
                  </a:lnTo>
                  <a:lnTo>
                    <a:pt x="4009" y="325899"/>
                  </a:lnTo>
                  <a:lnTo>
                    <a:pt x="0" y="280416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732653" y="4312411"/>
            <a:ext cx="324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spc="-30" baseline="-15873" dirty="0">
                <a:latin typeface="Arial"/>
                <a:cs typeface="Arial"/>
              </a:rPr>
              <a:t>b</a:t>
            </a:r>
            <a:r>
              <a:rPr sz="900" spc="-20" dirty="0">
                <a:latin typeface="Gill Sans MT"/>
                <a:cs typeface="Gill Sans MT"/>
              </a:rPr>
              <a:t>(3)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168525" y="445008"/>
            <a:ext cx="6439535" cy="3770629"/>
            <a:chOff x="2168525" y="445008"/>
            <a:chExt cx="6439535" cy="3770629"/>
          </a:xfrm>
        </p:grpSpPr>
        <p:sp>
          <p:nvSpPr>
            <p:cNvPr id="37" name="object 37"/>
            <p:cNvSpPr/>
            <p:nvPr/>
          </p:nvSpPr>
          <p:spPr>
            <a:xfrm>
              <a:off x="2168525" y="1895855"/>
              <a:ext cx="4284345" cy="2319655"/>
            </a:xfrm>
            <a:custGeom>
              <a:avLst/>
              <a:gdLst/>
              <a:ahLst/>
              <a:cxnLst/>
              <a:rect l="l" t="t" r="r" b="b"/>
              <a:pathLst>
                <a:path w="4284345" h="2319654">
                  <a:moveTo>
                    <a:pt x="546862" y="82677"/>
                  </a:moveTo>
                  <a:lnTo>
                    <a:pt x="541388" y="60579"/>
                  </a:lnTo>
                  <a:lnTo>
                    <a:pt x="526415" y="0"/>
                  </a:lnTo>
                  <a:lnTo>
                    <a:pt x="472567" y="66040"/>
                  </a:lnTo>
                  <a:lnTo>
                    <a:pt x="503555" y="72986"/>
                  </a:lnTo>
                  <a:lnTo>
                    <a:pt x="0" y="2312809"/>
                  </a:lnTo>
                  <a:lnTo>
                    <a:pt x="6083" y="2314181"/>
                  </a:lnTo>
                  <a:lnTo>
                    <a:pt x="10668" y="2318893"/>
                  </a:lnTo>
                  <a:lnTo>
                    <a:pt x="475729" y="1873885"/>
                  </a:lnTo>
                  <a:lnTo>
                    <a:pt x="497713" y="1896872"/>
                  </a:lnTo>
                  <a:lnTo>
                    <a:pt x="512330" y="1855978"/>
                  </a:lnTo>
                  <a:lnTo>
                    <a:pt x="526415" y="1816608"/>
                  </a:lnTo>
                  <a:lnTo>
                    <a:pt x="445008" y="1841754"/>
                  </a:lnTo>
                  <a:lnTo>
                    <a:pt x="466966" y="1864728"/>
                  </a:lnTo>
                  <a:lnTo>
                    <a:pt x="17043" y="2295118"/>
                  </a:lnTo>
                  <a:lnTo>
                    <a:pt x="515886" y="75742"/>
                  </a:lnTo>
                  <a:lnTo>
                    <a:pt x="546862" y="82677"/>
                  </a:lnTo>
                  <a:close/>
                </a:path>
                <a:path w="4284345" h="2319654">
                  <a:moveTo>
                    <a:pt x="2489073" y="83439"/>
                  </a:moveTo>
                  <a:lnTo>
                    <a:pt x="2484145" y="59817"/>
                  </a:lnTo>
                  <a:lnTo>
                    <a:pt x="2471674" y="0"/>
                  </a:lnTo>
                  <a:lnTo>
                    <a:pt x="2415413" y="63881"/>
                  </a:lnTo>
                  <a:lnTo>
                    <a:pt x="2446083" y="72034"/>
                  </a:lnTo>
                  <a:lnTo>
                    <a:pt x="1853311" y="2312581"/>
                  </a:lnTo>
                  <a:lnTo>
                    <a:pt x="1859292" y="2314181"/>
                  </a:lnTo>
                  <a:lnTo>
                    <a:pt x="1863471" y="2319236"/>
                  </a:lnTo>
                  <a:lnTo>
                    <a:pt x="2416568" y="1869617"/>
                  </a:lnTo>
                  <a:lnTo>
                    <a:pt x="2436622" y="1894205"/>
                  </a:lnTo>
                  <a:lnTo>
                    <a:pt x="2455773" y="1851787"/>
                  </a:lnTo>
                  <a:lnTo>
                    <a:pt x="2471674" y="1816608"/>
                  </a:lnTo>
                  <a:lnTo>
                    <a:pt x="2388489" y="1835150"/>
                  </a:lnTo>
                  <a:lnTo>
                    <a:pt x="2408580" y="1859813"/>
                  </a:lnTo>
                  <a:lnTo>
                    <a:pt x="1870456" y="2297099"/>
                  </a:lnTo>
                  <a:lnTo>
                    <a:pt x="2458377" y="75298"/>
                  </a:lnTo>
                  <a:lnTo>
                    <a:pt x="2489073" y="83439"/>
                  </a:lnTo>
                  <a:close/>
                </a:path>
                <a:path w="4284345" h="2319654">
                  <a:moveTo>
                    <a:pt x="4284091" y="970280"/>
                  </a:moveTo>
                  <a:lnTo>
                    <a:pt x="4281424" y="942467"/>
                  </a:lnTo>
                  <a:lnTo>
                    <a:pt x="4275963" y="885444"/>
                  </a:lnTo>
                  <a:lnTo>
                    <a:pt x="4212971" y="942848"/>
                  </a:lnTo>
                  <a:lnTo>
                    <a:pt x="4242587" y="954278"/>
                  </a:lnTo>
                  <a:lnTo>
                    <a:pt x="3720338" y="2311158"/>
                  </a:lnTo>
                  <a:lnTo>
                    <a:pt x="3732276" y="2315730"/>
                  </a:lnTo>
                  <a:lnTo>
                    <a:pt x="4254512" y="958875"/>
                  </a:lnTo>
                  <a:lnTo>
                    <a:pt x="4284091" y="97028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0447" y="445008"/>
              <a:ext cx="2676144" cy="55778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6167" y="958595"/>
              <a:ext cx="1588008" cy="3810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117079" y="1525524"/>
              <a:ext cx="445770" cy="356235"/>
            </a:xfrm>
            <a:custGeom>
              <a:avLst/>
              <a:gdLst/>
              <a:ahLst/>
              <a:cxnLst/>
              <a:rect l="l" t="t" r="r" b="b"/>
              <a:pathLst>
                <a:path w="445770" h="356235">
                  <a:moveTo>
                    <a:pt x="63567" y="42478"/>
                  </a:moveTo>
                  <a:lnTo>
                    <a:pt x="55691" y="52382"/>
                  </a:lnTo>
                  <a:lnTo>
                    <a:pt x="437642" y="356235"/>
                  </a:lnTo>
                  <a:lnTo>
                    <a:pt x="445516" y="346328"/>
                  </a:lnTo>
                  <a:lnTo>
                    <a:pt x="63567" y="42478"/>
                  </a:lnTo>
                  <a:close/>
                </a:path>
                <a:path w="445770" h="356235">
                  <a:moveTo>
                    <a:pt x="0" y="0"/>
                  </a:moveTo>
                  <a:lnTo>
                    <a:pt x="35941" y="77215"/>
                  </a:lnTo>
                  <a:lnTo>
                    <a:pt x="55691" y="52382"/>
                  </a:lnTo>
                  <a:lnTo>
                    <a:pt x="45720" y="44450"/>
                  </a:lnTo>
                  <a:lnTo>
                    <a:pt x="53594" y="34543"/>
                  </a:lnTo>
                  <a:lnTo>
                    <a:pt x="69878" y="34543"/>
                  </a:lnTo>
                  <a:lnTo>
                    <a:pt x="83312" y="17652"/>
                  </a:lnTo>
                  <a:lnTo>
                    <a:pt x="0" y="0"/>
                  </a:lnTo>
                  <a:close/>
                </a:path>
                <a:path w="445770" h="356235">
                  <a:moveTo>
                    <a:pt x="53594" y="34543"/>
                  </a:moveTo>
                  <a:lnTo>
                    <a:pt x="45720" y="44450"/>
                  </a:lnTo>
                  <a:lnTo>
                    <a:pt x="55691" y="52382"/>
                  </a:lnTo>
                  <a:lnTo>
                    <a:pt x="63567" y="42478"/>
                  </a:lnTo>
                  <a:lnTo>
                    <a:pt x="53594" y="34543"/>
                  </a:lnTo>
                  <a:close/>
                </a:path>
                <a:path w="445770" h="356235">
                  <a:moveTo>
                    <a:pt x="69878" y="34543"/>
                  </a:moveTo>
                  <a:lnTo>
                    <a:pt x="53594" y="34543"/>
                  </a:lnTo>
                  <a:lnTo>
                    <a:pt x="63567" y="42478"/>
                  </a:lnTo>
                  <a:lnTo>
                    <a:pt x="69878" y="34543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7991" y="2502408"/>
              <a:ext cx="289559" cy="5593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0552" y="1289304"/>
              <a:ext cx="2569463" cy="278891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2845942" y="1137665"/>
            <a:ext cx="3924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-15" baseline="-15873" dirty="0">
                <a:solidFill>
                  <a:srgbClr val="0D9352"/>
                </a:solidFill>
                <a:latin typeface="Gill Sans MT"/>
                <a:cs typeface="Gill Sans MT"/>
              </a:rPr>
              <a:t>a</a:t>
            </a:r>
            <a:r>
              <a:rPr sz="1350" b="1" spc="-15" baseline="-46296" dirty="0">
                <a:solidFill>
                  <a:srgbClr val="0D9352"/>
                </a:solidFill>
                <a:latin typeface="Gill Sans MT"/>
                <a:cs typeface="Gill Sans MT"/>
              </a:rPr>
              <a:t>1</a:t>
            </a:r>
            <a:r>
              <a:rPr sz="900" b="1" spc="-10" dirty="0">
                <a:solidFill>
                  <a:srgbClr val="0D9352"/>
                </a:solidFill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45942" y="2979166"/>
            <a:ext cx="392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="1" spc="-15" baseline="-15873" dirty="0">
                <a:solidFill>
                  <a:srgbClr val="0D9352"/>
                </a:solidFill>
                <a:latin typeface="Gill Sans MT"/>
                <a:cs typeface="Gill Sans MT"/>
              </a:rPr>
              <a:t>a</a:t>
            </a:r>
            <a:r>
              <a:rPr sz="1350" b="1" spc="-15" baseline="-46296" dirty="0">
                <a:solidFill>
                  <a:srgbClr val="0D9352"/>
                </a:solidFill>
                <a:latin typeface="Gill Sans MT"/>
                <a:cs typeface="Gill Sans MT"/>
              </a:rPr>
              <a:t>2</a:t>
            </a:r>
            <a:r>
              <a:rPr sz="900" b="1" spc="-10" dirty="0">
                <a:solidFill>
                  <a:srgbClr val="0D9352"/>
                </a:solidFill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18939" y="1137665"/>
            <a:ext cx="3924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-15" baseline="-15873" dirty="0">
                <a:solidFill>
                  <a:srgbClr val="0D9352"/>
                </a:solidFill>
                <a:latin typeface="Gill Sans MT"/>
                <a:cs typeface="Gill Sans MT"/>
              </a:rPr>
              <a:t>a</a:t>
            </a:r>
            <a:r>
              <a:rPr sz="1350" b="1" spc="-15" baseline="-46296" dirty="0">
                <a:solidFill>
                  <a:srgbClr val="0D9352"/>
                </a:solidFill>
                <a:latin typeface="Gill Sans MT"/>
                <a:cs typeface="Gill Sans MT"/>
              </a:rPr>
              <a:t>1</a:t>
            </a:r>
            <a:r>
              <a:rPr sz="900" b="1" spc="-10" dirty="0">
                <a:solidFill>
                  <a:srgbClr val="0D9352"/>
                </a:solidFill>
                <a:latin typeface="Gill Sans MT"/>
                <a:cs typeface="Gill Sans MT"/>
              </a:rPr>
              <a:t>(2)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18939" y="2979166"/>
            <a:ext cx="392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b="1" spc="-15" baseline="-15873" dirty="0">
                <a:solidFill>
                  <a:srgbClr val="0D9352"/>
                </a:solidFill>
                <a:latin typeface="Gill Sans MT"/>
                <a:cs typeface="Gill Sans MT"/>
              </a:rPr>
              <a:t>a</a:t>
            </a:r>
            <a:r>
              <a:rPr sz="1350" b="1" spc="-15" baseline="-46296" dirty="0">
                <a:solidFill>
                  <a:srgbClr val="0D9352"/>
                </a:solidFill>
                <a:latin typeface="Gill Sans MT"/>
                <a:cs typeface="Gill Sans MT"/>
              </a:rPr>
              <a:t>2</a:t>
            </a:r>
            <a:r>
              <a:rPr sz="900" b="1" spc="-10" dirty="0">
                <a:solidFill>
                  <a:srgbClr val="0D9352"/>
                </a:solidFill>
                <a:latin typeface="Gill Sans MT"/>
                <a:cs typeface="Gill Sans MT"/>
              </a:rPr>
              <a:t>(2)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156195" y="1965401"/>
            <a:ext cx="12966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90" dirty="0">
                <a:latin typeface="Gill Sans MT"/>
                <a:cs typeface="Gill Sans MT"/>
              </a:rPr>
              <a:t>Task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dependent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2422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0" dirty="0">
                <a:solidFill>
                  <a:srgbClr val="171616"/>
                </a:solidFill>
              </a:rPr>
              <a:t>Forward</a:t>
            </a:r>
            <a:r>
              <a:rPr spc="-75" dirty="0">
                <a:solidFill>
                  <a:srgbClr val="171616"/>
                </a:solidFill>
              </a:rPr>
              <a:t> </a:t>
            </a:r>
            <a:r>
              <a:rPr spc="-35" dirty="0">
                <a:solidFill>
                  <a:srgbClr val="171616"/>
                </a:solidFill>
              </a:rPr>
              <a:t>Propagation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2559" y="875538"/>
            <a:ext cx="1323340" cy="276225"/>
          </a:xfrm>
          <a:prstGeom prst="rect">
            <a:avLst/>
          </a:prstGeom>
          <a:solidFill>
            <a:srgbClr val="FFE49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0"/>
              </a:lnSpc>
            </a:pPr>
            <a:r>
              <a:rPr sz="1800" b="1" spc="-125" dirty="0">
                <a:solidFill>
                  <a:srgbClr val="434343"/>
                </a:solidFill>
                <a:latin typeface="Gill Sans MT"/>
                <a:cs typeface="Gill Sans MT"/>
              </a:rPr>
              <a:t>Output</a:t>
            </a:r>
            <a:r>
              <a:rPr sz="1800" b="1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75" dirty="0">
                <a:solidFill>
                  <a:srgbClr val="434343"/>
                </a:solidFill>
                <a:latin typeface="Gill Sans MT"/>
                <a:cs typeface="Gill Sans MT"/>
              </a:rPr>
              <a:t>Layer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31035" y="852678"/>
            <a:ext cx="2141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434343"/>
                </a:solidFill>
                <a:latin typeface="Gill Sans MT"/>
                <a:cs typeface="Gill Sans MT"/>
              </a:rPr>
              <a:t>Activation</a:t>
            </a:r>
            <a:r>
              <a:rPr sz="18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10" dirty="0">
                <a:solidFill>
                  <a:srgbClr val="434343"/>
                </a:solidFill>
                <a:latin typeface="Gill Sans MT"/>
                <a:cs typeface="Gill Sans MT"/>
              </a:rPr>
              <a:t>Functions</a:t>
            </a:r>
            <a:endParaRPr sz="18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84832" y="1684020"/>
            <a:ext cx="4974590" cy="965200"/>
            <a:chOff x="2084832" y="1684020"/>
            <a:chExt cx="4974590" cy="965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4008" y="1684020"/>
              <a:ext cx="3185160" cy="96469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084832" y="1889760"/>
              <a:ext cx="1544320" cy="553720"/>
            </a:xfrm>
            <a:custGeom>
              <a:avLst/>
              <a:gdLst/>
              <a:ahLst/>
              <a:cxnLst/>
              <a:rect l="l" t="t" r="r" b="b"/>
              <a:pathLst>
                <a:path w="1544320" h="553719">
                  <a:moveTo>
                    <a:pt x="1451609" y="0"/>
                  </a:moveTo>
                  <a:lnTo>
                    <a:pt x="92201" y="0"/>
                  </a:lnTo>
                  <a:lnTo>
                    <a:pt x="56310" y="7244"/>
                  </a:lnTo>
                  <a:lnTo>
                    <a:pt x="27003" y="27003"/>
                  </a:lnTo>
                  <a:lnTo>
                    <a:pt x="7244" y="56310"/>
                  </a:lnTo>
                  <a:lnTo>
                    <a:pt x="0" y="92201"/>
                  </a:lnTo>
                  <a:lnTo>
                    <a:pt x="0" y="461009"/>
                  </a:lnTo>
                  <a:lnTo>
                    <a:pt x="7244" y="496901"/>
                  </a:lnTo>
                  <a:lnTo>
                    <a:pt x="27003" y="526208"/>
                  </a:lnTo>
                  <a:lnTo>
                    <a:pt x="56310" y="545967"/>
                  </a:lnTo>
                  <a:lnTo>
                    <a:pt x="92201" y="553212"/>
                  </a:lnTo>
                  <a:lnTo>
                    <a:pt x="1451609" y="553212"/>
                  </a:lnTo>
                  <a:lnTo>
                    <a:pt x="1487501" y="545967"/>
                  </a:lnTo>
                  <a:lnTo>
                    <a:pt x="1516808" y="526208"/>
                  </a:lnTo>
                  <a:lnTo>
                    <a:pt x="1536567" y="496901"/>
                  </a:lnTo>
                  <a:lnTo>
                    <a:pt x="1543812" y="461009"/>
                  </a:lnTo>
                  <a:lnTo>
                    <a:pt x="1543812" y="92201"/>
                  </a:lnTo>
                  <a:lnTo>
                    <a:pt x="1536567" y="56310"/>
                  </a:lnTo>
                  <a:lnTo>
                    <a:pt x="1516808" y="27003"/>
                  </a:lnTo>
                  <a:lnTo>
                    <a:pt x="1487501" y="7244"/>
                  </a:lnTo>
                  <a:lnTo>
                    <a:pt x="1451609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167508" y="1906015"/>
            <a:ext cx="13430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Binary Classification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84832" y="3115055"/>
            <a:ext cx="1544320" cy="721360"/>
          </a:xfrm>
          <a:custGeom>
            <a:avLst/>
            <a:gdLst/>
            <a:ahLst/>
            <a:cxnLst/>
            <a:rect l="l" t="t" r="r" b="b"/>
            <a:pathLst>
              <a:path w="1544320" h="721360">
                <a:moveTo>
                  <a:pt x="1423670" y="0"/>
                </a:moveTo>
                <a:lnTo>
                  <a:pt x="120142" y="0"/>
                </a:lnTo>
                <a:lnTo>
                  <a:pt x="73402" y="9449"/>
                </a:lnTo>
                <a:lnTo>
                  <a:pt x="35210" y="35210"/>
                </a:lnTo>
                <a:lnTo>
                  <a:pt x="9449" y="73402"/>
                </a:lnTo>
                <a:lnTo>
                  <a:pt x="0" y="120142"/>
                </a:lnTo>
                <a:lnTo>
                  <a:pt x="0" y="600710"/>
                </a:lnTo>
                <a:lnTo>
                  <a:pt x="9449" y="647449"/>
                </a:lnTo>
                <a:lnTo>
                  <a:pt x="35210" y="685641"/>
                </a:lnTo>
                <a:lnTo>
                  <a:pt x="73402" y="711402"/>
                </a:lnTo>
                <a:lnTo>
                  <a:pt x="120142" y="720852"/>
                </a:lnTo>
                <a:lnTo>
                  <a:pt x="1423670" y="720852"/>
                </a:lnTo>
                <a:lnTo>
                  <a:pt x="1470409" y="711402"/>
                </a:lnTo>
                <a:lnTo>
                  <a:pt x="1508601" y="685641"/>
                </a:lnTo>
                <a:lnTo>
                  <a:pt x="1534362" y="647449"/>
                </a:lnTo>
                <a:lnTo>
                  <a:pt x="1543812" y="600710"/>
                </a:lnTo>
                <a:lnTo>
                  <a:pt x="1543812" y="120142"/>
                </a:lnTo>
                <a:lnTo>
                  <a:pt x="1534362" y="73402"/>
                </a:lnTo>
                <a:lnTo>
                  <a:pt x="1508601" y="35210"/>
                </a:lnTo>
                <a:lnTo>
                  <a:pt x="1470409" y="9449"/>
                </a:lnTo>
                <a:lnTo>
                  <a:pt x="142367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75764" y="3093211"/>
            <a:ext cx="13430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4955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16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Multi-class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18917" y="4136847"/>
            <a:ext cx="4102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solidFill>
                  <a:srgbClr val="666666"/>
                </a:solidFill>
                <a:latin typeface="Gill Sans MT"/>
                <a:cs typeface="Gill Sans MT"/>
              </a:rPr>
              <a:t>Softmax</a:t>
            </a:r>
            <a:r>
              <a:rPr sz="1400" spc="-30" dirty="0">
                <a:solidFill>
                  <a:srgbClr val="666666"/>
                </a:solidFill>
                <a:latin typeface="Gill Sans MT"/>
                <a:cs typeface="Gill Sans MT"/>
              </a:rPr>
              <a:t> </a:t>
            </a:r>
            <a:r>
              <a:rPr sz="1400" spc="100" dirty="0">
                <a:solidFill>
                  <a:srgbClr val="666666"/>
                </a:solidFill>
                <a:latin typeface="Gill Sans MT"/>
                <a:cs typeface="Gill Sans MT"/>
              </a:rPr>
              <a:t>is</a:t>
            </a:r>
            <a:r>
              <a:rPr sz="1400" spc="-10" dirty="0">
                <a:solidFill>
                  <a:srgbClr val="666666"/>
                </a:solidFill>
                <a:latin typeface="Gill Sans MT"/>
                <a:cs typeface="Gill Sans MT"/>
              </a:rPr>
              <a:t> </a:t>
            </a:r>
            <a:r>
              <a:rPr sz="1400" spc="160" dirty="0">
                <a:solidFill>
                  <a:srgbClr val="666666"/>
                </a:solidFill>
                <a:latin typeface="Gill Sans MT"/>
                <a:cs typeface="Gill Sans MT"/>
              </a:rPr>
              <a:t>a</a:t>
            </a:r>
            <a:r>
              <a:rPr sz="1400" spc="-15" dirty="0">
                <a:solidFill>
                  <a:srgbClr val="666666"/>
                </a:solidFill>
                <a:latin typeface="Gill Sans MT"/>
                <a:cs typeface="Gill Sans MT"/>
              </a:rPr>
              <a:t> </a:t>
            </a:r>
            <a:r>
              <a:rPr sz="1400" spc="60" dirty="0">
                <a:solidFill>
                  <a:srgbClr val="666666"/>
                </a:solidFill>
                <a:latin typeface="Gill Sans MT"/>
                <a:cs typeface="Gill Sans MT"/>
              </a:rPr>
              <a:t>generalization</a:t>
            </a:r>
            <a:r>
              <a:rPr sz="1400" spc="-30" dirty="0">
                <a:solidFill>
                  <a:srgbClr val="666666"/>
                </a:solidFill>
                <a:latin typeface="Gill Sans MT"/>
                <a:cs typeface="Gill Sans MT"/>
              </a:rPr>
              <a:t> </a:t>
            </a:r>
            <a:r>
              <a:rPr sz="1400" spc="75" dirty="0">
                <a:solidFill>
                  <a:srgbClr val="666666"/>
                </a:solidFill>
                <a:latin typeface="Gill Sans MT"/>
                <a:cs typeface="Gill Sans MT"/>
              </a:rPr>
              <a:t>of</a:t>
            </a:r>
            <a:r>
              <a:rPr sz="1400" spc="-20" dirty="0">
                <a:solidFill>
                  <a:srgbClr val="666666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666666"/>
                </a:solidFill>
                <a:latin typeface="Gill Sans MT"/>
                <a:cs typeface="Gill Sans MT"/>
              </a:rPr>
              <a:t>the</a:t>
            </a:r>
            <a:r>
              <a:rPr sz="1400" spc="-5" dirty="0">
                <a:solidFill>
                  <a:srgbClr val="666666"/>
                </a:solidFill>
                <a:latin typeface="Gill Sans MT"/>
                <a:cs typeface="Gill Sans MT"/>
              </a:rPr>
              <a:t> </a:t>
            </a:r>
            <a:r>
              <a:rPr sz="1400" spc="90" dirty="0">
                <a:solidFill>
                  <a:srgbClr val="666666"/>
                </a:solidFill>
                <a:latin typeface="Gill Sans MT"/>
                <a:cs typeface="Gill Sans MT"/>
              </a:rPr>
              <a:t>sigmoid</a:t>
            </a:r>
            <a:r>
              <a:rPr sz="1400" spc="-30" dirty="0">
                <a:solidFill>
                  <a:srgbClr val="666666"/>
                </a:solidFill>
                <a:latin typeface="Gill Sans MT"/>
                <a:cs typeface="Gill Sans MT"/>
              </a:rPr>
              <a:t> </a:t>
            </a:r>
            <a:r>
              <a:rPr sz="1400" spc="50" dirty="0">
                <a:solidFill>
                  <a:srgbClr val="666666"/>
                </a:solidFill>
                <a:latin typeface="Gill Sans MT"/>
                <a:cs typeface="Gill Sans MT"/>
              </a:rPr>
              <a:t>function.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2335" y="2976372"/>
            <a:ext cx="1328927" cy="85953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268851" y="3069717"/>
            <a:ext cx="87947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b="1" spc="-10" dirty="0">
                <a:latin typeface="Arial"/>
                <a:cs typeface="Arial"/>
              </a:rPr>
              <a:t>Softmax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2515" y="2924555"/>
            <a:ext cx="1281684" cy="96469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22428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>
                <a:solidFill>
                  <a:srgbClr val="171616"/>
                </a:solidFill>
              </a:rPr>
              <a:t>Activation</a:t>
            </a:r>
            <a:r>
              <a:rPr spc="-60" dirty="0">
                <a:solidFill>
                  <a:srgbClr val="171616"/>
                </a:solidFill>
              </a:rPr>
              <a:t> </a:t>
            </a:r>
            <a:r>
              <a:rPr spc="-45" dirty="0">
                <a:solidFill>
                  <a:srgbClr val="171616"/>
                </a:solidFill>
              </a:rPr>
              <a:t>Function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0512" y="454532"/>
            <a:ext cx="22091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Softmax</a:t>
            </a:r>
            <a:r>
              <a:rPr spc="-30" dirty="0"/>
              <a:t> </a:t>
            </a:r>
            <a:r>
              <a:rPr spc="-55" dirty="0"/>
              <a:t>Activation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0700" y="1386332"/>
            <a:ext cx="30029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Gill Sans MT"/>
                <a:cs typeface="Gill Sans MT"/>
              </a:rPr>
              <a:t>Turn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array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4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numbers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into</a:t>
            </a:r>
            <a:r>
              <a:rPr sz="1400" spc="40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probability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549" y="1367345"/>
            <a:ext cx="7418705" cy="1473835"/>
            <a:chOff x="205549" y="1367345"/>
            <a:chExt cx="7418705" cy="14738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0496" y="1395984"/>
              <a:ext cx="2865120" cy="5577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16145" y="1381633"/>
              <a:ext cx="2893695" cy="586740"/>
            </a:xfrm>
            <a:custGeom>
              <a:avLst/>
              <a:gdLst/>
              <a:ahLst/>
              <a:cxnLst/>
              <a:rect l="l" t="t" r="r" b="b"/>
              <a:pathLst>
                <a:path w="2893695" h="586739">
                  <a:moveTo>
                    <a:pt x="0" y="586358"/>
                  </a:moveTo>
                  <a:lnTo>
                    <a:pt x="2893695" y="586358"/>
                  </a:lnTo>
                  <a:lnTo>
                    <a:pt x="2893695" y="0"/>
                  </a:lnTo>
                  <a:lnTo>
                    <a:pt x="0" y="0"/>
                  </a:lnTo>
                  <a:lnTo>
                    <a:pt x="0" y="586358"/>
                  </a:lnTo>
                  <a:close/>
                </a:path>
              </a:pathLst>
            </a:custGeom>
            <a:ln w="28575">
              <a:solidFill>
                <a:srgbClr val="D71E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0311" y="2412491"/>
              <a:ext cx="588645" cy="424180"/>
            </a:xfrm>
            <a:custGeom>
              <a:avLst/>
              <a:gdLst/>
              <a:ahLst/>
              <a:cxnLst/>
              <a:rect l="l" t="t" r="r" b="b"/>
              <a:pathLst>
                <a:path w="588645" h="424180">
                  <a:moveTo>
                    <a:pt x="588263" y="0"/>
                  </a:moveTo>
                  <a:lnTo>
                    <a:pt x="0" y="0"/>
                  </a:lnTo>
                  <a:lnTo>
                    <a:pt x="0" y="423672"/>
                  </a:lnTo>
                  <a:lnTo>
                    <a:pt x="588263" y="423672"/>
                  </a:lnTo>
                  <a:lnTo>
                    <a:pt x="588263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0311" y="2412491"/>
              <a:ext cx="588645" cy="424180"/>
            </a:xfrm>
            <a:custGeom>
              <a:avLst/>
              <a:gdLst/>
              <a:ahLst/>
              <a:cxnLst/>
              <a:rect l="l" t="t" r="r" b="b"/>
              <a:pathLst>
                <a:path w="588645" h="424180">
                  <a:moveTo>
                    <a:pt x="0" y="423672"/>
                  </a:moveTo>
                  <a:lnTo>
                    <a:pt x="588263" y="423672"/>
                  </a:lnTo>
                  <a:lnTo>
                    <a:pt x="588263" y="0"/>
                  </a:lnTo>
                  <a:lnTo>
                    <a:pt x="0" y="0"/>
                  </a:lnTo>
                  <a:lnTo>
                    <a:pt x="0" y="4236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0311" y="2412492"/>
            <a:ext cx="588645" cy="4241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Input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5549" y="3052381"/>
            <a:ext cx="598170" cy="433705"/>
            <a:chOff x="205549" y="3052381"/>
            <a:chExt cx="598170" cy="433705"/>
          </a:xfrm>
        </p:grpSpPr>
        <p:sp>
          <p:nvSpPr>
            <p:cNvPr id="11" name="object 11"/>
            <p:cNvSpPr/>
            <p:nvPr/>
          </p:nvSpPr>
          <p:spPr>
            <a:xfrm>
              <a:off x="210311" y="3057144"/>
              <a:ext cx="588645" cy="424180"/>
            </a:xfrm>
            <a:custGeom>
              <a:avLst/>
              <a:gdLst/>
              <a:ahLst/>
              <a:cxnLst/>
              <a:rect l="l" t="t" r="r" b="b"/>
              <a:pathLst>
                <a:path w="588645" h="424179">
                  <a:moveTo>
                    <a:pt x="588263" y="0"/>
                  </a:moveTo>
                  <a:lnTo>
                    <a:pt x="0" y="0"/>
                  </a:lnTo>
                  <a:lnTo>
                    <a:pt x="0" y="423671"/>
                  </a:lnTo>
                  <a:lnTo>
                    <a:pt x="588263" y="423671"/>
                  </a:lnTo>
                  <a:lnTo>
                    <a:pt x="588263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0311" y="3057144"/>
              <a:ext cx="588645" cy="424180"/>
            </a:xfrm>
            <a:custGeom>
              <a:avLst/>
              <a:gdLst/>
              <a:ahLst/>
              <a:cxnLst/>
              <a:rect l="l" t="t" r="r" b="b"/>
              <a:pathLst>
                <a:path w="588645" h="424179">
                  <a:moveTo>
                    <a:pt x="0" y="423671"/>
                  </a:moveTo>
                  <a:lnTo>
                    <a:pt x="588263" y="423671"/>
                  </a:lnTo>
                  <a:lnTo>
                    <a:pt x="588263" y="0"/>
                  </a:lnTo>
                  <a:lnTo>
                    <a:pt x="0" y="0"/>
                  </a:lnTo>
                  <a:lnTo>
                    <a:pt x="0" y="42367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10311" y="3057144"/>
            <a:ext cx="588645" cy="42418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Input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5549" y="3695509"/>
            <a:ext cx="598170" cy="433705"/>
            <a:chOff x="205549" y="3695509"/>
            <a:chExt cx="598170" cy="433705"/>
          </a:xfrm>
        </p:grpSpPr>
        <p:sp>
          <p:nvSpPr>
            <p:cNvPr id="15" name="object 15"/>
            <p:cNvSpPr/>
            <p:nvPr/>
          </p:nvSpPr>
          <p:spPr>
            <a:xfrm>
              <a:off x="210311" y="3700271"/>
              <a:ext cx="588645" cy="424180"/>
            </a:xfrm>
            <a:custGeom>
              <a:avLst/>
              <a:gdLst/>
              <a:ahLst/>
              <a:cxnLst/>
              <a:rect l="l" t="t" r="r" b="b"/>
              <a:pathLst>
                <a:path w="588645" h="424179">
                  <a:moveTo>
                    <a:pt x="588263" y="0"/>
                  </a:moveTo>
                  <a:lnTo>
                    <a:pt x="0" y="0"/>
                  </a:lnTo>
                  <a:lnTo>
                    <a:pt x="0" y="423671"/>
                  </a:lnTo>
                  <a:lnTo>
                    <a:pt x="588263" y="423671"/>
                  </a:lnTo>
                  <a:lnTo>
                    <a:pt x="588263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0311" y="3700271"/>
              <a:ext cx="588645" cy="424180"/>
            </a:xfrm>
            <a:custGeom>
              <a:avLst/>
              <a:gdLst/>
              <a:ahLst/>
              <a:cxnLst/>
              <a:rect l="l" t="t" r="r" b="b"/>
              <a:pathLst>
                <a:path w="588645" h="424179">
                  <a:moveTo>
                    <a:pt x="0" y="423671"/>
                  </a:moveTo>
                  <a:lnTo>
                    <a:pt x="588263" y="423671"/>
                  </a:lnTo>
                  <a:lnTo>
                    <a:pt x="588263" y="0"/>
                  </a:lnTo>
                  <a:lnTo>
                    <a:pt x="0" y="0"/>
                  </a:lnTo>
                  <a:lnTo>
                    <a:pt x="0" y="423671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10311" y="3700271"/>
            <a:ext cx="588645" cy="42418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Arial"/>
                <a:cs typeface="Arial"/>
              </a:rPr>
              <a:t>Input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79157" y="2433637"/>
            <a:ext cx="832485" cy="1574800"/>
            <a:chOff x="879157" y="2433637"/>
            <a:chExt cx="832485" cy="1574800"/>
          </a:xfrm>
        </p:grpSpPr>
        <p:sp>
          <p:nvSpPr>
            <p:cNvPr id="19" name="object 19"/>
            <p:cNvSpPr/>
            <p:nvPr/>
          </p:nvSpPr>
          <p:spPr>
            <a:xfrm>
              <a:off x="883919" y="2532888"/>
              <a:ext cx="356870" cy="184785"/>
            </a:xfrm>
            <a:custGeom>
              <a:avLst/>
              <a:gdLst/>
              <a:ahLst/>
              <a:cxnLst/>
              <a:rect l="l" t="t" r="r" b="b"/>
              <a:pathLst>
                <a:path w="356869" h="184785">
                  <a:moveTo>
                    <a:pt x="264414" y="0"/>
                  </a:moveTo>
                  <a:lnTo>
                    <a:pt x="264414" y="46100"/>
                  </a:lnTo>
                  <a:lnTo>
                    <a:pt x="0" y="46100"/>
                  </a:lnTo>
                  <a:lnTo>
                    <a:pt x="0" y="138303"/>
                  </a:lnTo>
                  <a:lnTo>
                    <a:pt x="264414" y="138303"/>
                  </a:lnTo>
                  <a:lnTo>
                    <a:pt x="264414" y="184404"/>
                  </a:lnTo>
                  <a:lnTo>
                    <a:pt x="356616" y="92201"/>
                  </a:lnTo>
                  <a:lnTo>
                    <a:pt x="264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3919" y="2532888"/>
              <a:ext cx="356870" cy="184785"/>
            </a:xfrm>
            <a:custGeom>
              <a:avLst/>
              <a:gdLst/>
              <a:ahLst/>
              <a:cxnLst/>
              <a:rect l="l" t="t" r="r" b="b"/>
              <a:pathLst>
                <a:path w="356869" h="184785">
                  <a:moveTo>
                    <a:pt x="0" y="46100"/>
                  </a:moveTo>
                  <a:lnTo>
                    <a:pt x="264414" y="46100"/>
                  </a:lnTo>
                  <a:lnTo>
                    <a:pt x="264414" y="0"/>
                  </a:lnTo>
                  <a:lnTo>
                    <a:pt x="356616" y="92201"/>
                  </a:lnTo>
                  <a:lnTo>
                    <a:pt x="264414" y="184404"/>
                  </a:lnTo>
                  <a:lnTo>
                    <a:pt x="264414" y="138303"/>
                  </a:lnTo>
                  <a:lnTo>
                    <a:pt x="0" y="138303"/>
                  </a:lnTo>
                  <a:lnTo>
                    <a:pt x="0" y="4610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3919" y="3176016"/>
              <a:ext cx="356870" cy="184785"/>
            </a:xfrm>
            <a:custGeom>
              <a:avLst/>
              <a:gdLst/>
              <a:ahLst/>
              <a:cxnLst/>
              <a:rect l="l" t="t" r="r" b="b"/>
              <a:pathLst>
                <a:path w="356869" h="184785">
                  <a:moveTo>
                    <a:pt x="264414" y="0"/>
                  </a:moveTo>
                  <a:lnTo>
                    <a:pt x="264414" y="46100"/>
                  </a:lnTo>
                  <a:lnTo>
                    <a:pt x="0" y="46100"/>
                  </a:lnTo>
                  <a:lnTo>
                    <a:pt x="0" y="138302"/>
                  </a:lnTo>
                  <a:lnTo>
                    <a:pt x="264414" y="138302"/>
                  </a:lnTo>
                  <a:lnTo>
                    <a:pt x="264414" y="184403"/>
                  </a:lnTo>
                  <a:lnTo>
                    <a:pt x="356616" y="92201"/>
                  </a:lnTo>
                  <a:lnTo>
                    <a:pt x="2644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3919" y="3176016"/>
              <a:ext cx="356870" cy="184785"/>
            </a:xfrm>
            <a:custGeom>
              <a:avLst/>
              <a:gdLst/>
              <a:ahLst/>
              <a:cxnLst/>
              <a:rect l="l" t="t" r="r" b="b"/>
              <a:pathLst>
                <a:path w="356869" h="184785">
                  <a:moveTo>
                    <a:pt x="0" y="46100"/>
                  </a:moveTo>
                  <a:lnTo>
                    <a:pt x="264414" y="46100"/>
                  </a:lnTo>
                  <a:lnTo>
                    <a:pt x="264414" y="0"/>
                  </a:lnTo>
                  <a:lnTo>
                    <a:pt x="356616" y="92201"/>
                  </a:lnTo>
                  <a:lnTo>
                    <a:pt x="264414" y="184403"/>
                  </a:lnTo>
                  <a:lnTo>
                    <a:pt x="264414" y="138302"/>
                  </a:lnTo>
                  <a:lnTo>
                    <a:pt x="0" y="138302"/>
                  </a:lnTo>
                  <a:lnTo>
                    <a:pt x="0" y="4610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83919" y="3820667"/>
              <a:ext cx="356870" cy="182880"/>
            </a:xfrm>
            <a:custGeom>
              <a:avLst/>
              <a:gdLst/>
              <a:ahLst/>
              <a:cxnLst/>
              <a:rect l="l" t="t" r="r" b="b"/>
              <a:pathLst>
                <a:path w="356869" h="182879">
                  <a:moveTo>
                    <a:pt x="265176" y="0"/>
                  </a:moveTo>
                  <a:lnTo>
                    <a:pt x="265176" y="45719"/>
                  </a:lnTo>
                  <a:lnTo>
                    <a:pt x="0" y="45719"/>
                  </a:lnTo>
                  <a:lnTo>
                    <a:pt x="0" y="137159"/>
                  </a:lnTo>
                  <a:lnTo>
                    <a:pt x="265176" y="137159"/>
                  </a:lnTo>
                  <a:lnTo>
                    <a:pt x="265176" y="182879"/>
                  </a:lnTo>
                  <a:lnTo>
                    <a:pt x="356616" y="91439"/>
                  </a:lnTo>
                  <a:lnTo>
                    <a:pt x="265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3919" y="3820667"/>
              <a:ext cx="356870" cy="182880"/>
            </a:xfrm>
            <a:custGeom>
              <a:avLst/>
              <a:gdLst/>
              <a:ahLst/>
              <a:cxnLst/>
              <a:rect l="l" t="t" r="r" b="b"/>
              <a:pathLst>
                <a:path w="356869" h="182879">
                  <a:moveTo>
                    <a:pt x="0" y="45719"/>
                  </a:moveTo>
                  <a:lnTo>
                    <a:pt x="265176" y="45719"/>
                  </a:lnTo>
                  <a:lnTo>
                    <a:pt x="265176" y="0"/>
                  </a:lnTo>
                  <a:lnTo>
                    <a:pt x="356616" y="91439"/>
                  </a:lnTo>
                  <a:lnTo>
                    <a:pt x="265176" y="182879"/>
                  </a:lnTo>
                  <a:lnTo>
                    <a:pt x="265176" y="137159"/>
                  </a:lnTo>
                  <a:lnTo>
                    <a:pt x="0" y="137159"/>
                  </a:lnTo>
                  <a:lnTo>
                    <a:pt x="0" y="45719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50263" y="2438400"/>
              <a:ext cx="356870" cy="355600"/>
            </a:xfrm>
            <a:custGeom>
              <a:avLst/>
              <a:gdLst/>
              <a:ahLst/>
              <a:cxnLst/>
              <a:rect l="l" t="t" r="r" b="b"/>
              <a:pathLst>
                <a:path w="356869" h="355600">
                  <a:moveTo>
                    <a:pt x="178308" y="0"/>
                  </a:moveTo>
                  <a:lnTo>
                    <a:pt x="130924" y="6342"/>
                  </a:lnTo>
                  <a:lnTo>
                    <a:pt x="88335" y="24242"/>
                  </a:lnTo>
                  <a:lnTo>
                    <a:pt x="52244" y="52006"/>
                  </a:lnTo>
                  <a:lnTo>
                    <a:pt x="24355" y="87940"/>
                  </a:lnTo>
                  <a:lnTo>
                    <a:pt x="6372" y="130351"/>
                  </a:lnTo>
                  <a:lnTo>
                    <a:pt x="0" y="177545"/>
                  </a:lnTo>
                  <a:lnTo>
                    <a:pt x="6372" y="224740"/>
                  </a:lnTo>
                  <a:lnTo>
                    <a:pt x="24355" y="267151"/>
                  </a:lnTo>
                  <a:lnTo>
                    <a:pt x="52244" y="303085"/>
                  </a:lnTo>
                  <a:lnTo>
                    <a:pt x="88335" y="330849"/>
                  </a:lnTo>
                  <a:lnTo>
                    <a:pt x="130924" y="348749"/>
                  </a:lnTo>
                  <a:lnTo>
                    <a:pt x="178308" y="355092"/>
                  </a:lnTo>
                  <a:lnTo>
                    <a:pt x="225691" y="348749"/>
                  </a:lnTo>
                  <a:lnTo>
                    <a:pt x="268280" y="330849"/>
                  </a:lnTo>
                  <a:lnTo>
                    <a:pt x="304371" y="303085"/>
                  </a:lnTo>
                  <a:lnTo>
                    <a:pt x="332260" y="267151"/>
                  </a:lnTo>
                  <a:lnTo>
                    <a:pt x="350243" y="224740"/>
                  </a:lnTo>
                  <a:lnTo>
                    <a:pt x="356616" y="177545"/>
                  </a:lnTo>
                  <a:lnTo>
                    <a:pt x="350243" y="130351"/>
                  </a:lnTo>
                  <a:lnTo>
                    <a:pt x="332260" y="87940"/>
                  </a:lnTo>
                  <a:lnTo>
                    <a:pt x="304371" y="52006"/>
                  </a:lnTo>
                  <a:lnTo>
                    <a:pt x="268280" y="24242"/>
                  </a:lnTo>
                  <a:lnTo>
                    <a:pt x="225691" y="6342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50263" y="2438400"/>
              <a:ext cx="356870" cy="355600"/>
            </a:xfrm>
            <a:custGeom>
              <a:avLst/>
              <a:gdLst/>
              <a:ahLst/>
              <a:cxnLst/>
              <a:rect l="l" t="t" r="r" b="b"/>
              <a:pathLst>
                <a:path w="356869" h="355600">
                  <a:moveTo>
                    <a:pt x="0" y="177545"/>
                  </a:moveTo>
                  <a:lnTo>
                    <a:pt x="6372" y="130351"/>
                  </a:lnTo>
                  <a:lnTo>
                    <a:pt x="24355" y="87940"/>
                  </a:lnTo>
                  <a:lnTo>
                    <a:pt x="52244" y="52006"/>
                  </a:lnTo>
                  <a:lnTo>
                    <a:pt x="88335" y="24242"/>
                  </a:lnTo>
                  <a:lnTo>
                    <a:pt x="130924" y="6342"/>
                  </a:lnTo>
                  <a:lnTo>
                    <a:pt x="178308" y="0"/>
                  </a:lnTo>
                  <a:lnTo>
                    <a:pt x="225691" y="6342"/>
                  </a:lnTo>
                  <a:lnTo>
                    <a:pt x="268280" y="24242"/>
                  </a:lnTo>
                  <a:lnTo>
                    <a:pt x="304371" y="52006"/>
                  </a:lnTo>
                  <a:lnTo>
                    <a:pt x="332260" y="87940"/>
                  </a:lnTo>
                  <a:lnTo>
                    <a:pt x="350243" y="130351"/>
                  </a:lnTo>
                  <a:lnTo>
                    <a:pt x="356616" y="177545"/>
                  </a:lnTo>
                  <a:lnTo>
                    <a:pt x="350243" y="224740"/>
                  </a:lnTo>
                  <a:lnTo>
                    <a:pt x="332260" y="267151"/>
                  </a:lnTo>
                  <a:lnTo>
                    <a:pt x="304371" y="303085"/>
                  </a:lnTo>
                  <a:lnTo>
                    <a:pt x="268280" y="330849"/>
                  </a:lnTo>
                  <a:lnTo>
                    <a:pt x="225691" y="348749"/>
                  </a:lnTo>
                  <a:lnTo>
                    <a:pt x="178308" y="355092"/>
                  </a:lnTo>
                  <a:lnTo>
                    <a:pt x="130924" y="348749"/>
                  </a:lnTo>
                  <a:lnTo>
                    <a:pt x="88335" y="330849"/>
                  </a:lnTo>
                  <a:lnTo>
                    <a:pt x="52244" y="303085"/>
                  </a:lnTo>
                  <a:lnTo>
                    <a:pt x="24355" y="267151"/>
                  </a:lnTo>
                  <a:lnTo>
                    <a:pt x="6372" y="224740"/>
                  </a:lnTo>
                  <a:lnTo>
                    <a:pt x="0" y="177545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466850" y="2491232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45501" y="3085909"/>
            <a:ext cx="366395" cy="366395"/>
            <a:chOff x="1345501" y="3085909"/>
            <a:chExt cx="366395" cy="366395"/>
          </a:xfrm>
        </p:grpSpPr>
        <p:sp>
          <p:nvSpPr>
            <p:cNvPr id="29" name="object 29"/>
            <p:cNvSpPr/>
            <p:nvPr/>
          </p:nvSpPr>
          <p:spPr>
            <a:xfrm>
              <a:off x="1350263" y="3090672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69" h="356870">
                  <a:moveTo>
                    <a:pt x="178308" y="0"/>
                  </a:move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7"/>
                  </a:lnTo>
                  <a:lnTo>
                    <a:pt x="6372" y="225691"/>
                  </a:lnTo>
                  <a:lnTo>
                    <a:pt x="24355" y="268280"/>
                  </a:lnTo>
                  <a:lnTo>
                    <a:pt x="52244" y="304371"/>
                  </a:lnTo>
                  <a:lnTo>
                    <a:pt x="88335" y="332260"/>
                  </a:lnTo>
                  <a:lnTo>
                    <a:pt x="130924" y="350243"/>
                  </a:lnTo>
                  <a:lnTo>
                    <a:pt x="178308" y="356615"/>
                  </a:lnTo>
                  <a:lnTo>
                    <a:pt x="225691" y="350243"/>
                  </a:lnTo>
                  <a:lnTo>
                    <a:pt x="268280" y="332260"/>
                  </a:lnTo>
                  <a:lnTo>
                    <a:pt x="304371" y="304371"/>
                  </a:lnTo>
                  <a:lnTo>
                    <a:pt x="332260" y="268280"/>
                  </a:lnTo>
                  <a:lnTo>
                    <a:pt x="350243" y="225691"/>
                  </a:lnTo>
                  <a:lnTo>
                    <a:pt x="356616" y="178307"/>
                  </a:lnTo>
                  <a:lnTo>
                    <a:pt x="350243" y="130924"/>
                  </a:lnTo>
                  <a:lnTo>
                    <a:pt x="332260" y="88335"/>
                  </a:lnTo>
                  <a:lnTo>
                    <a:pt x="304371" y="52244"/>
                  </a:lnTo>
                  <a:lnTo>
                    <a:pt x="268280" y="24355"/>
                  </a:lnTo>
                  <a:lnTo>
                    <a:pt x="225691" y="6372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50263" y="3090672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69" h="356870">
                  <a:moveTo>
                    <a:pt x="0" y="178307"/>
                  </a:moveTo>
                  <a:lnTo>
                    <a:pt x="6372" y="130924"/>
                  </a:lnTo>
                  <a:lnTo>
                    <a:pt x="24355" y="88335"/>
                  </a:lnTo>
                  <a:lnTo>
                    <a:pt x="52244" y="52244"/>
                  </a:lnTo>
                  <a:lnTo>
                    <a:pt x="88335" y="24355"/>
                  </a:lnTo>
                  <a:lnTo>
                    <a:pt x="130924" y="6372"/>
                  </a:lnTo>
                  <a:lnTo>
                    <a:pt x="178308" y="0"/>
                  </a:lnTo>
                  <a:lnTo>
                    <a:pt x="225691" y="6372"/>
                  </a:lnTo>
                  <a:lnTo>
                    <a:pt x="268280" y="24355"/>
                  </a:lnTo>
                  <a:lnTo>
                    <a:pt x="304371" y="52244"/>
                  </a:lnTo>
                  <a:lnTo>
                    <a:pt x="332260" y="88335"/>
                  </a:lnTo>
                  <a:lnTo>
                    <a:pt x="350243" y="130924"/>
                  </a:lnTo>
                  <a:lnTo>
                    <a:pt x="356616" y="178307"/>
                  </a:lnTo>
                  <a:lnTo>
                    <a:pt x="350243" y="225691"/>
                  </a:lnTo>
                  <a:lnTo>
                    <a:pt x="332260" y="268280"/>
                  </a:lnTo>
                  <a:lnTo>
                    <a:pt x="304371" y="304371"/>
                  </a:lnTo>
                  <a:lnTo>
                    <a:pt x="268280" y="332260"/>
                  </a:lnTo>
                  <a:lnTo>
                    <a:pt x="225691" y="350243"/>
                  </a:lnTo>
                  <a:lnTo>
                    <a:pt x="178308" y="356615"/>
                  </a:lnTo>
                  <a:lnTo>
                    <a:pt x="130924" y="350243"/>
                  </a:lnTo>
                  <a:lnTo>
                    <a:pt x="88335" y="332260"/>
                  </a:lnTo>
                  <a:lnTo>
                    <a:pt x="52244" y="304371"/>
                  </a:lnTo>
                  <a:lnTo>
                    <a:pt x="24355" y="268280"/>
                  </a:lnTo>
                  <a:lnTo>
                    <a:pt x="6372" y="225691"/>
                  </a:lnTo>
                  <a:lnTo>
                    <a:pt x="0" y="178307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466850" y="3144139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45501" y="3738181"/>
            <a:ext cx="366395" cy="366395"/>
            <a:chOff x="1345501" y="3738181"/>
            <a:chExt cx="366395" cy="366395"/>
          </a:xfrm>
        </p:grpSpPr>
        <p:sp>
          <p:nvSpPr>
            <p:cNvPr id="33" name="object 33"/>
            <p:cNvSpPr/>
            <p:nvPr/>
          </p:nvSpPr>
          <p:spPr>
            <a:xfrm>
              <a:off x="1350263" y="3742944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69" h="356870">
                  <a:moveTo>
                    <a:pt x="178308" y="0"/>
                  </a:moveTo>
                  <a:lnTo>
                    <a:pt x="130924" y="6372"/>
                  </a:lnTo>
                  <a:lnTo>
                    <a:pt x="88335" y="24355"/>
                  </a:lnTo>
                  <a:lnTo>
                    <a:pt x="52244" y="52244"/>
                  </a:lnTo>
                  <a:lnTo>
                    <a:pt x="24355" y="88335"/>
                  </a:lnTo>
                  <a:lnTo>
                    <a:pt x="6372" y="130924"/>
                  </a:lnTo>
                  <a:lnTo>
                    <a:pt x="0" y="178307"/>
                  </a:lnTo>
                  <a:lnTo>
                    <a:pt x="6372" y="225708"/>
                  </a:lnTo>
                  <a:lnTo>
                    <a:pt x="24355" y="268303"/>
                  </a:lnTo>
                  <a:lnTo>
                    <a:pt x="52244" y="304390"/>
                  </a:lnTo>
                  <a:lnTo>
                    <a:pt x="88335" y="332271"/>
                  </a:lnTo>
                  <a:lnTo>
                    <a:pt x="130924" y="350246"/>
                  </a:lnTo>
                  <a:lnTo>
                    <a:pt x="178308" y="356615"/>
                  </a:lnTo>
                  <a:lnTo>
                    <a:pt x="225691" y="350246"/>
                  </a:lnTo>
                  <a:lnTo>
                    <a:pt x="268280" y="332271"/>
                  </a:lnTo>
                  <a:lnTo>
                    <a:pt x="304371" y="304390"/>
                  </a:lnTo>
                  <a:lnTo>
                    <a:pt x="332260" y="268303"/>
                  </a:lnTo>
                  <a:lnTo>
                    <a:pt x="350243" y="225708"/>
                  </a:lnTo>
                  <a:lnTo>
                    <a:pt x="356616" y="178307"/>
                  </a:lnTo>
                  <a:lnTo>
                    <a:pt x="350243" y="130924"/>
                  </a:lnTo>
                  <a:lnTo>
                    <a:pt x="332260" y="88335"/>
                  </a:lnTo>
                  <a:lnTo>
                    <a:pt x="304371" y="52244"/>
                  </a:lnTo>
                  <a:lnTo>
                    <a:pt x="268280" y="24355"/>
                  </a:lnTo>
                  <a:lnTo>
                    <a:pt x="225691" y="6372"/>
                  </a:lnTo>
                  <a:lnTo>
                    <a:pt x="178308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0263" y="3742944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69" h="356870">
                  <a:moveTo>
                    <a:pt x="0" y="178307"/>
                  </a:moveTo>
                  <a:lnTo>
                    <a:pt x="6372" y="130924"/>
                  </a:lnTo>
                  <a:lnTo>
                    <a:pt x="24355" y="88335"/>
                  </a:lnTo>
                  <a:lnTo>
                    <a:pt x="52244" y="52244"/>
                  </a:lnTo>
                  <a:lnTo>
                    <a:pt x="88335" y="24355"/>
                  </a:lnTo>
                  <a:lnTo>
                    <a:pt x="130924" y="6372"/>
                  </a:lnTo>
                  <a:lnTo>
                    <a:pt x="178308" y="0"/>
                  </a:lnTo>
                  <a:lnTo>
                    <a:pt x="225691" y="6372"/>
                  </a:lnTo>
                  <a:lnTo>
                    <a:pt x="268280" y="24355"/>
                  </a:lnTo>
                  <a:lnTo>
                    <a:pt x="304371" y="52244"/>
                  </a:lnTo>
                  <a:lnTo>
                    <a:pt x="332260" y="88335"/>
                  </a:lnTo>
                  <a:lnTo>
                    <a:pt x="350243" y="130924"/>
                  </a:lnTo>
                  <a:lnTo>
                    <a:pt x="356616" y="178307"/>
                  </a:lnTo>
                  <a:lnTo>
                    <a:pt x="350243" y="225708"/>
                  </a:lnTo>
                  <a:lnTo>
                    <a:pt x="332260" y="268303"/>
                  </a:lnTo>
                  <a:lnTo>
                    <a:pt x="304371" y="304390"/>
                  </a:lnTo>
                  <a:lnTo>
                    <a:pt x="268280" y="332271"/>
                  </a:lnTo>
                  <a:lnTo>
                    <a:pt x="225691" y="350246"/>
                  </a:lnTo>
                  <a:lnTo>
                    <a:pt x="178308" y="356615"/>
                  </a:lnTo>
                  <a:lnTo>
                    <a:pt x="130924" y="350246"/>
                  </a:lnTo>
                  <a:lnTo>
                    <a:pt x="88335" y="332271"/>
                  </a:lnTo>
                  <a:lnTo>
                    <a:pt x="52244" y="304390"/>
                  </a:lnTo>
                  <a:lnTo>
                    <a:pt x="24355" y="268303"/>
                  </a:lnTo>
                  <a:lnTo>
                    <a:pt x="6372" y="225708"/>
                  </a:lnTo>
                  <a:lnTo>
                    <a:pt x="0" y="178307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466850" y="379699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878901" y="2442972"/>
            <a:ext cx="7145020" cy="2278380"/>
            <a:chOff x="1878901" y="2442972"/>
            <a:chExt cx="7145020" cy="2278380"/>
          </a:xfrm>
        </p:grpSpPr>
        <p:sp>
          <p:nvSpPr>
            <p:cNvPr id="37" name="object 37"/>
            <p:cNvSpPr/>
            <p:nvPr/>
          </p:nvSpPr>
          <p:spPr>
            <a:xfrm>
              <a:off x="1883664" y="2532888"/>
              <a:ext cx="1118870" cy="184785"/>
            </a:xfrm>
            <a:custGeom>
              <a:avLst/>
              <a:gdLst/>
              <a:ahLst/>
              <a:cxnLst/>
              <a:rect l="l" t="t" r="r" b="b"/>
              <a:pathLst>
                <a:path w="1118870" h="184785">
                  <a:moveTo>
                    <a:pt x="1026413" y="0"/>
                  </a:moveTo>
                  <a:lnTo>
                    <a:pt x="1026413" y="46100"/>
                  </a:lnTo>
                  <a:lnTo>
                    <a:pt x="0" y="46100"/>
                  </a:lnTo>
                  <a:lnTo>
                    <a:pt x="0" y="138303"/>
                  </a:lnTo>
                  <a:lnTo>
                    <a:pt x="1026413" y="138303"/>
                  </a:lnTo>
                  <a:lnTo>
                    <a:pt x="1026413" y="184404"/>
                  </a:lnTo>
                  <a:lnTo>
                    <a:pt x="1118616" y="92201"/>
                  </a:lnTo>
                  <a:lnTo>
                    <a:pt x="1026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883664" y="2532888"/>
              <a:ext cx="1118870" cy="184785"/>
            </a:xfrm>
            <a:custGeom>
              <a:avLst/>
              <a:gdLst/>
              <a:ahLst/>
              <a:cxnLst/>
              <a:rect l="l" t="t" r="r" b="b"/>
              <a:pathLst>
                <a:path w="1118870" h="184785">
                  <a:moveTo>
                    <a:pt x="0" y="46100"/>
                  </a:moveTo>
                  <a:lnTo>
                    <a:pt x="1026413" y="46100"/>
                  </a:lnTo>
                  <a:lnTo>
                    <a:pt x="1026413" y="0"/>
                  </a:lnTo>
                  <a:lnTo>
                    <a:pt x="1118616" y="92201"/>
                  </a:lnTo>
                  <a:lnTo>
                    <a:pt x="1026413" y="184404"/>
                  </a:lnTo>
                  <a:lnTo>
                    <a:pt x="1026413" y="138303"/>
                  </a:lnTo>
                  <a:lnTo>
                    <a:pt x="0" y="138303"/>
                  </a:lnTo>
                  <a:lnTo>
                    <a:pt x="0" y="4610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83664" y="3176016"/>
              <a:ext cx="1118870" cy="184785"/>
            </a:xfrm>
            <a:custGeom>
              <a:avLst/>
              <a:gdLst/>
              <a:ahLst/>
              <a:cxnLst/>
              <a:rect l="l" t="t" r="r" b="b"/>
              <a:pathLst>
                <a:path w="1118870" h="184785">
                  <a:moveTo>
                    <a:pt x="1026413" y="0"/>
                  </a:moveTo>
                  <a:lnTo>
                    <a:pt x="1026413" y="46100"/>
                  </a:lnTo>
                  <a:lnTo>
                    <a:pt x="0" y="46100"/>
                  </a:lnTo>
                  <a:lnTo>
                    <a:pt x="0" y="138302"/>
                  </a:lnTo>
                  <a:lnTo>
                    <a:pt x="1026413" y="138302"/>
                  </a:lnTo>
                  <a:lnTo>
                    <a:pt x="1026413" y="184403"/>
                  </a:lnTo>
                  <a:lnTo>
                    <a:pt x="1118616" y="92201"/>
                  </a:lnTo>
                  <a:lnTo>
                    <a:pt x="1026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83664" y="3176016"/>
              <a:ext cx="1118870" cy="184785"/>
            </a:xfrm>
            <a:custGeom>
              <a:avLst/>
              <a:gdLst/>
              <a:ahLst/>
              <a:cxnLst/>
              <a:rect l="l" t="t" r="r" b="b"/>
              <a:pathLst>
                <a:path w="1118870" h="184785">
                  <a:moveTo>
                    <a:pt x="0" y="46100"/>
                  </a:moveTo>
                  <a:lnTo>
                    <a:pt x="1026413" y="46100"/>
                  </a:lnTo>
                  <a:lnTo>
                    <a:pt x="1026413" y="0"/>
                  </a:lnTo>
                  <a:lnTo>
                    <a:pt x="1118616" y="92201"/>
                  </a:lnTo>
                  <a:lnTo>
                    <a:pt x="1026413" y="184403"/>
                  </a:lnTo>
                  <a:lnTo>
                    <a:pt x="1026413" y="138302"/>
                  </a:lnTo>
                  <a:lnTo>
                    <a:pt x="0" y="138302"/>
                  </a:lnTo>
                  <a:lnTo>
                    <a:pt x="0" y="4610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883664" y="3820668"/>
              <a:ext cx="1118870" cy="182880"/>
            </a:xfrm>
            <a:custGeom>
              <a:avLst/>
              <a:gdLst/>
              <a:ahLst/>
              <a:cxnLst/>
              <a:rect l="l" t="t" r="r" b="b"/>
              <a:pathLst>
                <a:path w="1118870" h="182879">
                  <a:moveTo>
                    <a:pt x="1027176" y="0"/>
                  </a:moveTo>
                  <a:lnTo>
                    <a:pt x="1027176" y="45719"/>
                  </a:lnTo>
                  <a:lnTo>
                    <a:pt x="0" y="45719"/>
                  </a:lnTo>
                  <a:lnTo>
                    <a:pt x="0" y="137159"/>
                  </a:lnTo>
                  <a:lnTo>
                    <a:pt x="1027176" y="137159"/>
                  </a:lnTo>
                  <a:lnTo>
                    <a:pt x="1027176" y="182879"/>
                  </a:lnTo>
                  <a:lnTo>
                    <a:pt x="1118616" y="91439"/>
                  </a:lnTo>
                  <a:lnTo>
                    <a:pt x="1027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3664" y="3820668"/>
              <a:ext cx="1118870" cy="182880"/>
            </a:xfrm>
            <a:custGeom>
              <a:avLst/>
              <a:gdLst/>
              <a:ahLst/>
              <a:cxnLst/>
              <a:rect l="l" t="t" r="r" b="b"/>
              <a:pathLst>
                <a:path w="1118870" h="182879">
                  <a:moveTo>
                    <a:pt x="0" y="45719"/>
                  </a:moveTo>
                  <a:lnTo>
                    <a:pt x="1027176" y="45719"/>
                  </a:lnTo>
                  <a:lnTo>
                    <a:pt x="1027176" y="0"/>
                  </a:lnTo>
                  <a:lnTo>
                    <a:pt x="1118616" y="91439"/>
                  </a:lnTo>
                  <a:lnTo>
                    <a:pt x="1027176" y="182879"/>
                  </a:lnTo>
                  <a:lnTo>
                    <a:pt x="1027176" y="137159"/>
                  </a:lnTo>
                  <a:lnTo>
                    <a:pt x="0" y="137159"/>
                  </a:lnTo>
                  <a:lnTo>
                    <a:pt x="0" y="45719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72968" y="2449068"/>
              <a:ext cx="356616" cy="2499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2968" y="3144012"/>
              <a:ext cx="356616" cy="24993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2968" y="3787139"/>
              <a:ext cx="356616" cy="249936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700272" y="2532888"/>
              <a:ext cx="1521460" cy="184785"/>
            </a:xfrm>
            <a:custGeom>
              <a:avLst/>
              <a:gdLst/>
              <a:ahLst/>
              <a:cxnLst/>
              <a:rect l="l" t="t" r="r" b="b"/>
              <a:pathLst>
                <a:path w="1521460" h="184785">
                  <a:moveTo>
                    <a:pt x="1428750" y="0"/>
                  </a:moveTo>
                  <a:lnTo>
                    <a:pt x="1428750" y="46100"/>
                  </a:lnTo>
                  <a:lnTo>
                    <a:pt x="0" y="46100"/>
                  </a:lnTo>
                  <a:lnTo>
                    <a:pt x="0" y="138303"/>
                  </a:lnTo>
                  <a:lnTo>
                    <a:pt x="1428750" y="138303"/>
                  </a:lnTo>
                  <a:lnTo>
                    <a:pt x="1428750" y="184404"/>
                  </a:lnTo>
                  <a:lnTo>
                    <a:pt x="1520952" y="92201"/>
                  </a:lnTo>
                  <a:lnTo>
                    <a:pt x="1428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00272" y="2532888"/>
              <a:ext cx="1521460" cy="184785"/>
            </a:xfrm>
            <a:custGeom>
              <a:avLst/>
              <a:gdLst/>
              <a:ahLst/>
              <a:cxnLst/>
              <a:rect l="l" t="t" r="r" b="b"/>
              <a:pathLst>
                <a:path w="1521460" h="184785">
                  <a:moveTo>
                    <a:pt x="0" y="46100"/>
                  </a:moveTo>
                  <a:lnTo>
                    <a:pt x="1428750" y="46100"/>
                  </a:lnTo>
                  <a:lnTo>
                    <a:pt x="1428750" y="0"/>
                  </a:lnTo>
                  <a:lnTo>
                    <a:pt x="1520952" y="92201"/>
                  </a:lnTo>
                  <a:lnTo>
                    <a:pt x="1428750" y="184404"/>
                  </a:lnTo>
                  <a:lnTo>
                    <a:pt x="1428750" y="138303"/>
                  </a:lnTo>
                  <a:lnTo>
                    <a:pt x="0" y="138303"/>
                  </a:lnTo>
                  <a:lnTo>
                    <a:pt x="0" y="4610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00272" y="3176016"/>
              <a:ext cx="2100580" cy="184785"/>
            </a:xfrm>
            <a:custGeom>
              <a:avLst/>
              <a:gdLst/>
              <a:ahLst/>
              <a:cxnLst/>
              <a:rect l="l" t="t" r="r" b="b"/>
              <a:pathLst>
                <a:path w="2100579" h="184785">
                  <a:moveTo>
                    <a:pt x="2007869" y="0"/>
                  </a:moveTo>
                  <a:lnTo>
                    <a:pt x="2007869" y="46100"/>
                  </a:lnTo>
                  <a:lnTo>
                    <a:pt x="0" y="46100"/>
                  </a:lnTo>
                  <a:lnTo>
                    <a:pt x="0" y="138302"/>
                  </a:lnTo>
                  <a:lnTo>
                    <a:pt x="2007869" y="138302"/>
                  </a:lnTo>
                  <a:lnTo>
                    <a:pt x="2007869" y="184403"/>
                  </a:lnTo>
                  <a:lnTo>
                    <a:pt x="2100072" y="92201"/>
                  </a:lnTo>
                  <a:lnTo>
                    <a:pt x="20078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00272" y="3176016"/>
              <a:ext cx="2100580" cy="184785"/>
            </a:xfrm>
            <a:custGeom>
              <a:avLst/>
              <a:gdLst/>
              <a:ahLst/>
              <a:cxnLst/>
              <a:rect l="l" t="t" r="r" b="b"/>
              <a:pathLst>
                <a:path w="2100579" h="184785">
                  <a:moveTo>
                    <a:pt x="0" y="46100"/>
                  </a:moveTo>
                  <a:lnTo>
                    <a:pt x="2007869" y="46100"/>
                  </a:lnTo>
                  <a:lnTo>
                    <a:pt x="2007869" y="0"/>
                  </a:lnTo>
                  <a:lnTo>
                    <a:pt x="2100072" y="92201"/>
                  </a:lnTo>
                  <a:lnTo>
                    <a:pt x="2007869" y="184403"/>
                  </a:lnTo>
                  <a:lnTo>
                    <a:pt x="2007869" y="138302"/>
                  </a:lnTo>
                  <a:lnTo>
                    <a:pt x="0" y="138302"/>
                  </a:lnTo>
                  <a:lnTo>
                    <a:pt x="0" y="4610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00272" y="3820668"/>
              <a:ext cx="2533015" cy="182880"/>
            </a:xfrm>
            <a:custGeom>
              <a:avLst/>
              <a:gdLst/>
              <a:ahLst/>
              <a:cxnLst/>
              <a:rect l="l" t="t" r="r" b="b"/>
              <a:pathLst>
                <a:path w="2533015" h="182879">
                  <a:moveTo>
                    <a:pt x="2441448" y="0"/>
                  </a:moveTo>
                  <a:lnTo>
                    <a:pt x="2441448" y="45719"/>
                  </a:lnTo>
                  <a:lnTo>
                    <a:pt x="0" y="45719"/>
                  </a:lnTo>
                  <a:lnTo>
                    <a:pt x="0" y="137159"/>
                  </a:lnTo>
                  <a:lnTo>
                    <a:pt x="2441448" y="137159"/>
                  </a:lnTo>
                  <a:lnTo>
                    <a:pt x="2441448" y="182879"/>
                  </a:lnTo>
                  <a:lnTo>
                    <a:pt x="2532888" y="91439"/>
                  </a:lnTo>
                  <a:lnTo>
                    <a:pt x="24414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00272" y="3820668"/>
              <a:ext cx="2533015" cy="182880"/>
            </a:xfrm>
            <a:custGeom>
              <a:avLst/>
              <a:gdLst/>
              <a:ahLst/>
              <a:cxnLst/>
              <a:rect l="l" t="t" r="r" b="b"/>
              <a:pathLst>
                <a:path w="2533015" h="182879">
                  <a:moveTo>
                    <a:pt x="0" y="45719"/>
                  </a:moveTo>
                  <a:lnTo>
                    <a:pt x="2441448" y="45719"/>
                  </a:lnTo>
                  <a:lnTo>
                    <a:pt x="2441448" y="0"/>
                  </a:lnTo>
                  <a:lnTo>
                    <a:pt x="2532888" y="91439"/>
                  </a:lnTo>
                  <a:lnTo>
                    <a:pt x="2441448" y="182879"/>
                  </a:lnTo>
                  <a:lnTo>
                    <a:pt x="2441448" y="137159"/>
                  </a:lnTo>
                  <a:lnTo>
                    <a:pt x="0" y="137159"/>
                  </a:lnTo>
                  <a:lnTo>
                    <a:pt x="0" y="45719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356860" y="2498725"/>
              <a:ext cx="262255" cy="273050"/>
            </a:xfrm>
            <a:custGeom>
              <a:avLst/>
              <a:gdLst/>
              <a:ahLst/>
              <a:cxnLst/>
              <a:rect l="l" t="t" r="r" b="b"/>
              <a:pathLst>
                <a:path w="262254" h="273050">
                  <a:moveTo>
                    <a:pt x="131063" y="0"/>
                  </a:moveTo>
                  <a:lnTo>
                    <a:pt x="114764" y="3298"/>
                  </a:lnTo>
                  <a:lnTo>
                    <a:pt x="101441" y="12287"/>
                  </a:lnTo>
                  <a:lnTo>
                    <a:pt x="92452" y="25610"/>
                  </a:lnTo>
                  <a:lnTo>
                    <a:pt x="89153" y="41910"/>
                  </a:lnTo>
                  <a:lnTo>
                    <a:pt x="92452" y="58283"/>
                  </a:lnTo>
                  <a:lnTo>
                    <a:pt x="101441" y="71643"/>
                  </a:lnTo>
                  <a:lnTo>
                    <a:pt x="114764" y="80646"/>
                  </a:lnTo>
                  <a:lnTo>
                    <a:pt x="131063" y="83947"/>
                  </a:lnTo>
                  <a:lnTo>
                    <a:pt x="147363" y="80646"/>
                  </a:lnTo>
                  <a:lnTo>
                    <a:pt x="160686" y="71643"/>
                  </a:lnTo>
                  <a:lnTo>
                    <a:pt x="169675" y="58283"/>
                  </a:lnTo>
                  <a:lnTo>
                    <a:pt x="172974" y="41910"/>
                  </a:lnTo>
                  <a:lnTo>
                    <a:pt x="169675" y="25610"/>
                  </a:lnTo>
                  <a:lnTo>
                    <a:pt x="160686" y="12287"/>
                  </a:lnTo>
                  <a:lnTo>
                    <a:pt x="147363" y="3298"/>
                  </a:lnTo>
                  <a:lnTo>
                    <a:pt x="131063" y="0"/>
                  </a:lnTo>
                  <a:close/>
                </a:path>
                <a:path w="262254" h="273050">
                  <a:moveTo>
                    <a:pt x="131063" y="188594"/>
                  </a:moveTo>
                  <a:lnTo>
                    <a:pt x="114764" y="191895"/>
                  </a:lnTo>
                  <a:lnTo>
                    <a:pt x="101441" y="200898"/>
                  </a:lnTo>
                  <a:lnTo>
                    <a:pt x="92452" y="214258"/>
                  </a:lnTo>
                  <a:lnTo>
                    <a:pt x="89153" y="230631"/>
                  </a:lnTo>
                  <a:lnTo>
                    <a:pt x="92452" y="246931"/>
                  </a:lnTo>
                  <a:lnTo>
                    <a:pt x="101441" y="260254"/>
                  </a:lnTo>
                  <a:lnTo>
                    <a:pt x="114764" y="269243"/>
                  </a:lnTo>
                  <a:lnTo>
                    <a:pt x="131063" y="272542"/>
                  </a:lnTo>
                  <a:lnTo>
                    <a:pt x="147363" y="269243"/>
                  </a:lnTo>
                  <a:lnTo>
                    <a:pt x="160686" y="260254"/>
                  </a:lnTo>
                  <a:lnTo>
                    <a:pt x="169675" y="246931"/>
                  </a:lnTo>
                  <a:lnTo>
                    <a:pt x="172974" y="230631"/>
                  </a:lnTo>
                  <a:lnTo>
                    <a:pt x="169675" y="214258"/>
                  </a:lnTo>
                  <a:lnTo>
                    <a:pt x="160686" y="200898"/>
                  </a:lnTo>
                  <a:lnTo>
                    <a:pt x="147363" y="191895"/>
                  </a:lnTo>
                  <a:lnTo>
                    <a:pt x="131063" y="188594"/>
                  </a:lnTo>
                  <a:close/>
                </a:path>
                <a:path w="262254" h="273050">
                  <a:moveTo>
                    <a:pt x="262127" y="94361"/>
                  </a:moveTo>
                  <a:lnTo>
                    <a:pt x="0" y="94361"/>
                  </a:lnTo>
                  <a:lnTo>
                    <a:pt x="0" y="178181"/>
                  </a:lnTo>
                  <a:lnTo>
                    <a:pt x="262127" y="178181"/>
                  </a:lnTo>
                  <a:lnTo>
                    <a:pt x="262127" y="9436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1251" y="2493962"/>
              <a:ext cx="93345" cy="9347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41251" y="2682557"/>
              <a:ext cx="93345" cy="9347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356860" y="2593086"/>
              <a:ext cx="262255" cy="83820"/>
            </a:xfrm>
            <a:custGeom>
              <a:avLst/>
              <a:gdLst/>
              <a:ahLst/>
              <a:cxnLst/>
              <a:rect l="l" t="t" r="r" b="b"/>
              <a:pathLst>
                <a:path w="262254" h="83819">
                  <a:moveTo>
                    <a:pt x="0" y="0"/>
                  </a:moveTo>
                  <a:lnTo>
                    <a:pt x="262127" y="0"/>
                  </a:lnTo>
                  <a:lnTo>
                    <a:pt x="262127" y="83819"/>
                  </a:lnTo>
                  <a:lnTo>
                    <a:pt x="0" y="8381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890260" y="3128137"/>
              <a:ext cx="262255" cy="273050"/>
            </a:xfrm>
            <a:custGeom>
              <a:avLst/>
              <a:gdLst/>
              <a:ahLst/>
              <a:cxnLst/>
              <a:rect l="l" t="t" r="r" b="b"/>
              <a:pathLst>
                <a:path w="262254" h="273050">
                  <a:moveTo>
                    <a:pt x="131063" y="0"/>
                  </a:moveTo>
                  <a:lnTo>
                    <a:pt x="114764" y="3298"/>
                  </a:lnTo>
                  <a:lnTo>
                    <a:pt x="101441" y="12287"/>
                  </a:lnTo>
                  <a:lnTo>
                    <a:pt x="92452" y="25610"/>
                  </a:lnTo>
                  <a:lnTo>
                    <a:pt x="89153" y="41910"/>
                  </a:lnTo>
                  <a:lnTo>
                    <a:pt x="92452" y="58283"/>
                  </a:lnTo>
                  <a:lnTo>
                    <a:pt x="101441" y="71643"/>
                  </a:lnTo>
                  <a:lnTo>
                    <a:pt x="114764" y="80646"/>
                  </a:lnTo>
                  <a:lnTo>
                    <a:pt x="131063" y="83946"/>
                  </a:lnTo>
                  <a:lnTo>
                    <a:pt x="147363" y="80646"/>
                  </a:lnTo>
                  <a:lnTo>
                    <a:pt x="160686" y="71643"/>
                  </a:lnTo>
                  <a:lnTo>
                    <a:pt x="169675" y="58283"/>
                  </a:lnTo>
                  <a:lnTo>
                    <a:pt x="172974" y="41910"/>
                  </a:lnTo>
                  <a:lnTo>
                    <a:pt x="169675" y="25610"/>
                  </a:lnTo>
                  <a:lnTo>
                    <a:pt x="160686" y="12287"/>
                  </a:lnTo>
                  <a:lnTo>
                    <a:pt x="147363" y="3298"/>
                  </a:lnTo>
                  <a:lnTo>
                    <a:pt x="131063" y="0"/>
                  </a:lnTo>
                  <a:close/>
                </a:path>
                <a:path w="262254" h="273050">
                  <a:moveTo>
                    <a:pt x="131063" y="188594"/>
                  </a:moveTo>
                  <a:lnTo>
                    <a:pt x="114764" y="191895"/>
                  </a:lnTo>
                  <a:lnTo>
                    <a:pt x="101441" y="200898"/>
                  </a:lnTo>
                  <a:lnTo>
                    <a:pt x="92452" y="214258"/>
                  </a:lnTo>
                  <a:lnTo>
                    <a:pt x="89153" y="230631"/>
                  </a:lnTo>
                  <a:lnTo>
                    <a:pt x="92452" y="246931"/>
                  </a:lnTo>
                  <a:lnTo>
                    <a:pt x="101441" y="260254"/>
                  </a:lnTo>
                  <a:lnTo>
                    <a:pt x="114764" y="269243"/>
                  </a:lnTo>
                  <a:lnTo>
                    <a:pt x="131063" y="272542"/>
                  </a:lnTo>
                  <a:lnTo>
                    <a:pt x="147363" y="269243"/>
                  </a:lnTo>
                  <a:lnTo>
                    <a:pt x="160686" y="260254"/>
                  </a:lnTo>
                  <a:lnTo>
                    <a:pt x="169675" y="246931"/>
                  </a:lnTo>
                  <a:lnTo>
                    <a:pt x="172974" y="230631"/>
                  </a:lnTo>
                  <a:lnTo>
                    <a:pt x="169675" y="214258"/>
                  </a:lnTo>
                  <a:lnTo>
                    <a:pt x="160686" y="200898"/>
                  </a:lnTo>
                  <a:lnTo>
                    <a:pt x="147363" y="191895"/>
                  </a:lnTo>
                  <a:lnTo>
                    <a:pt x="131063" y="188594"/>
                  </a:lnTo>
                  <a:close/>
                </a:path>
                <a:path w="262254" h="273050">
                  <a:moveTo>
                    <a:pt x="262127" y="94361"/>
                  </a:moveTo>
                  <a:lnTo>
                    <a:pt x="0" y="94361"/>
                  </a:lnTo>
                  <a:lnTo>
                    <a:pt x="0" y="178181"/>
                  </a:lnTo>
                  <a:lnTo>
                    <a:pt x="262127" y="178181"/>
                  </a:lnTo>
                  <a:lnTo>
                    <a:pt x="262127" y="94361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4651" y="3123374"/>
              <a:ext cx="93345" cy="9347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4651" y="3311969"/>
              <a:ext cx="93345" cy="9347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890260" y="3222498"/>
              <a:ext cx="262255" cy="83820"/>
            </a:xfrm>
            <a:custGeom>
              <a:avLst/>
              <a:gdLst/>
              <a:ahLst/>
              <a:cxnLst/>
              <a:rect l="l" t="t" r="r" b="b"/>
              <a:pathLst>
                <a:path w="262254" h="83820">
                  <a:moveTo>
                    <a:pt x="0" y="0"/>
                  </a:moveTo>
                  <a:lnTo>
                    <a:pt x="262127" y="0"/>
                  </a:lnTo>
                  <a:lnTo>
                    <a:pt x="262127" y="83819"/>
                  </a:lnTo>
                  <a:lnTo>
                    <a:pt x="0" y="83819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330696" y="3801744"/>
              <a:ext cx="262255" cy="273050"/>
            </a:xfrm>
            <a:custGeom>
              <a:avLst/>
              <a:gdLst/>
              <a:ahLst/>
              <a:cxnLst/>
              <a:rect l="l" t="t" r="r" b="b"/>
              <a:pathLst>
                <a:path w="262254" h="273050">
                  <a:moveTo>
                    <a:pt x="131063" y="0"/>
                  </a:moveTo>
                  <a:lnTo>
                    <a:pt x="114764" y="3298"/>
                  </a:lnTo>
                  <a:lnTo>
                    <a:pt x="101441" y="12287"/>
                  </a:lnTo>
                  <a:lnTo>
                    <a:pt x="92452" y="25610"/>
                  </a:lnTo>
                  <a:lnTo>
                    <a:pt x="89153" y="41909"/>
                  </a:lnTo>
                  <a:lnTo>
                    <a:pt x="92452" y="58273"/>
                  </a:lnTo>
                  <a:lnTo>
                    <a:pt x="101441" y="71612"/>
                  </a:lnTo>
                  <a:lnTo>
                    <a:pt x="114764" y="80593"/>
                  </a:lnTo>
                  <a:lnTo>
                    <a:pt x="131063" y="83883"/>
                  </a:lnTo>
                  <a:lnTo>
                    <a:pt x="147363" y="80593"/>
                  </a:lnTo>
                  <a:lnTo>
                    <a:pt x="160686" y="71612"/>
                  </a:lnTo>
                  <a:lnTo>
                    <a:pt x="169675" y="58273"/>
                  </a:lnTo>
                  <a:lnTo>
                    <a:pt x="172974" y="41909"/>
                  </a:lnTo>
                  <a:lnTo>
                    <a:pt x="169675" y="25610"/>
                  </a:lnTo>
                  <a:lnTo>
                    <a:pt x="160686" y="12287"/>
                  </a:lnTo>
                  <a:lnTo>
                    <a:pt x="147363" y="3298"/>
                  </a:lnTo>
                  <a:lnTo>
                    <a:pt x="131063" y="0"/>
                  </a:lnTo>
                  <a:close/>
                </a:path>
                <a:path w="262254" h="273050">
                  <a:moveTo>
                    <a:pt x="131063" y="188658"/>
                  </a:moveTo>
                  <a:lnTo>
                    <a:pt x="114764" y="191953"/>
                  </a:lnTo>
                  <a:lnTo>
                    <a:pt x="101441" y="200939"/>
                  </a:lnTo>
                  <a:lnTo>
                    <a:pt x="92452" y="214268"/>
                  </a:lnTo>
                  <a:lnTo>
                    <a:pt x="89153" y="230593"/>
                  </a:lnTo>
                  <a:lnTo>
                    <a:pt x="92452" y="246918"/>
                  </a:lnTo>
                  <a:lnTo>
                    <a:pt x="101441" y="260248"/>
                  </a:lnTo>
                  <a:lnTo>
                    <a:pt x="114764" y="269234"/>
                  </a:lnTo>
                  <a:lnTo>
                    <a:pt x="131063" y="272529"/>
                  </a:lnTo>
                  <a:lnTo>
                    <a:pt x="147363" y="269234"/>
                  </a:lnTo>
                  <a:lnTo>
                    <a:pt x="160686" y="260248"/>
                  </a:lnTo>
                  <a:lnTo>
                    <a:pt x="169675" y="246918"/>
                  </a:lnTo>
                  <a:lnTo>
                    <a:pt x="172974" y="230593"/>
                  </a:lnTo>
                  <a:lnTo>
                    <a:pt x="169675" y="214268"/>
                  </a:lnTo>
                  <a:lnTo>
                    <a:pt x="160686" y="200939"/>
                  </a:lnTo>
                  <a:lnTo>
                    <a:pt x="147363" y="191953"/>
                  </a:lnTo>
                  <a:lnTo>
                    <a:pt x="131063" y="188658"/>
                  </a:lnTo>
                  <a:close/>
                </a:path>
                <a:path w="262254" h="273050">
                  <a:moveTo>
                    <a:pt x="262127" y="94335"/>
                  </a:moveTo>
                  <a:lnTo>
                    <a:pt x="0" y="94335"/>
                  </a:lnTo>
                  <a:lnTo>
                    <a:pt x="0" y="178206"/>
                  </a:lnTo>
                  <a:lnTo>
                    <a:pt x="262127" y="178206"/>
                  </a:lnTo>
                  <a:lnTo>
                    <a:pt x="262127" y="9433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5087" y="3796982"/>
              <a:ext cx="93345" cy="9340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5087" y="3985641"/>
              <a:ext cx="93345" cy="93395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330696" y="3896080"/>
              <a:ext cx="262255" cy="84455"/>
            </a:xfrm>
            <a:custGeom>
              <a:avLst/>
              <a:gdLst/>
              <a:ahLst/>
              <a:cxnLst/>
              <a:rect l="l" t="t" r="r" b="b"/>
              <a:pathLst>
                <a:path w="262254" h="84454">
                  <a:moveTo>
                    <a:pt x="0" y="0"/>
                  </a:moveTo>
                  <a:lnTo>
                    <a:pt x="262127" y="0"/>
                  </a:lnTo>
                  <a:lnTo>
                    <a:pt x="262127" y="83870"/>
                  </a:lnTo>
                  <a:lnTo>
                    <a:pt x="0" y="8387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17192" y="2671572"/>
              <a:ext cx="1778635" cy="2001520"/>
            </a:xfrm>
            <a:custGeom>
              <a:avLst/>
              <a:gdLst/>
              <a:ahLst/>
              <a:cxnLst/>
              <a:rect l="l" t="t" r="r" b="b"/>
              <a:pathLst>
                <a:path w="1778635" h="2001520">
                  <a:moveTo>
                    <a:pt x="111251" y="0"/>
                  </a:moveTo>
                  <a:lnTo>
                    <a:pt x="0" y="0"/>
                  </a:lnTo>
                  <a:lnTo>
                    <a:pt x="0" y="1939963"/>
                  </a:lnTo>
                  <a:lnTo>
                    <a:pt x="1397761" y="1939963"/>
                  </a:lnTo>
                  <a:lnTo>
                    <a:pt x="1397761" y="2001012"/>
                  </a:lnTo>
                  <a:lnTo>
                    <a:pt x="1778508" y="1884362"/>
                  </a:lnTo>
                  <a:lnTo>
                    <a:pt x="1397761" y="1767700"/>
                  </a:lnTo>
                  <a:lnTo>
                    <a:pt x="1397761" y="1828749"/>
                  </a:lnTo>
                  <a:lnTo>
                    <a:pt x="111251" y="1828749"/>
                  </a:lnTo>
                  <a:lnTo>
                    <a:pt x="111251" y="0"/>
                  </a:lnTo>
                  <a:close/>
                </a:path>
              </a:pathLst>
            </a:custGeom>
            <a:solidFill>
              <a:srgbClr val="D71E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85416" y="3322319"/>
              <a:ext cx="391795" cy="1242060"/>
            </a:xfrm>
            <a:custGeom>
              <a:avLst/>
              <a:gdLst/>
              <a:ahLst/>
              <a:cxnLst/>
              <a:rect l="l" t="t" r="r" b="b"/>
              <a:pathLst>
                <a:path w="391794" h="1242060">
                  <a:moveTo>
                    <a:pt x="121920" y="0"/>
                  </a:moveTo>
                  <a:lnTo>
                    <a:pt x="0" y="0"/>
                  </a:lnTo>
                  <a:lnTo>
                    <a:pt x="0" y="1178052"/>
                  </a:lnTo>
                  <a:lnTo>
                    <a:pt x="121920" y="1178052"/>
                  </a:lnTo>
                  <a:lnTo>
                    <a:pt x="121920" y="0"/>
                  </a:lnTo>
                  <a:close/>
                </a:path>
                <a:path w="391794" h="1242060">
                  <a:moveTo>
                    <a:pt x="391668" y="624840"/>
                  </a:moveTo>
                  <a:lnTo>
                    <a:pt x="268224" y="624840"/>
                  </a:lnTo>
                  <a:lnTo>
                    <a:pt x="268224" y="1242060"/>
                  </a:lnTo>
                  <a:lnTo>
                    <a:pt x="391668" y="1242060"/>
                  </a:lnTo>
                  <a:lnTo>
                    <a:pt x="391668" y="624840"/>
                  </a:lnTo>
                  <a:close/>
                </a:path>
              </a:pathLst>
            </a:custGeom>
            <a:solidFill>
              <a:srgbClr val="DD3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742817" y="4411979"/>
              <a:ext cx="260985" cy="261620"/>
            </a:xfrm>
            <a:custGeom>
              <a:avLst/>
              <a:gdLst/>
              <a:ahLst/>
              <a:cxnLst/>
              <a:rect l="l" t="t" r="r" b="b"/>
              <a:pathLst>
                <a:path w="260985" h="261620">
                  <a:moveTo>
                    <a:pt x="260858" y="88900"/>
                  </a:moveTo>
                  <a:lnTo>
                    <a:pt x="172212" y="88900"/>
                  </a:lnTo>
                  <a:lnTo>
                    <a:pt x="172212" y="0"/>
                  </a:lnTo>
                  <a:lnTo>
                    <a:pt x="88646" y="0"/>
                  </a:lnTo>
                  <a:lnTo>
                    <a:pt x="88646" y="88900"/>
                  </a:lnTo>
                  <a:lnTo>
                    <a:pt x="0" y="88900"/>
                  </a:lnTo>
                  <a:lnTo>
                    <a:pt x="0" y="172720"/>
                  </a:lnTo>
                  <a:lnTo>
                    <a:pt x="88646" y="172720"/>
                  </a:lnTo>
                  <a:lnTo>
                    <a:pt x="88646" y="261620"/>
                  </a:lnTo>
                  <a:lnTo>
                    <a:pt x="172212" y="261620"/>
                  </a:lnTo>
                  <a:lnTo>
                    <a:pt x="172212" y="172720"/>
                  </a:lnTo>
                  <a:lnTo>
                    <a:pt x="260858" y="172720"/>
                  </a:lnTo>
                  <a:lnTo>
                    <a:pt x="260858" y="8890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742817" y="4412005"/>
              <a:ext cx="260985" cy="262255"/>
            </a:xfrm>
            <a:custGeom>
              <a:avLst/>
              <a:gdLst/>
              <a:ahLst/>
              <a:cxnLst/>
              <a:rect l="l" t="t" r="r" b="b"/>
              <a:pathLst>
                <a:path w="260985" h="262254">
                  <a:moveTo>
                    <a:pt x="0" y="89281"/>
                  </a:moveTo>
                  <a:lnTo>
                    <a:pt x="88646" y="89281"/>
                  </a:lnTo>
                  <a:lnTo>
                    <a:pt x="88646" y="0"/>
                  </a:lnTo>
                  <a:lnTo>
                    <a:pt x="172212" y="0"/>
                  </a:lnTo>
                  <a:lnTo>
                    <a:pt x="172212" y="89281"/>
                  </a:lnTo>
                  <a:lnTo>
                    <a:pt x="260858" y="89281"/>
                  </a:lnTo>
                  <a:lnTo>
                    <a:pt x="260858" y="172796"/>
                  </a:lnTo>
                  <a:lnTo>
                    <a:pt x="172212" y="172796"/>
                  </a:lnTo>
                  <a:lnTo>
                    <a:pt x="172212" y="262077"/>
                  </a:lnTo>
                  <a:lnTo>
                    <a:pt x="88646" y="262077"/>
                  </a:lnTo>
                  <a:lnTo>
                    <a:pt x="88646" y="172796"/>
                  </a:lnTo>
                  <a:lnTo>
                    <a:pt x="0" y="172796"/>
                  </a:lnTo>
                  <a:lnTo>
                    <a:pt x="0" y="89281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699760" y="2523744"/>
              <a:ext cx="1757680" cy="184785"/>
            </a:xfrm>
            <a:custGeom>
              <a:avLst/>
              <a:gdLst/>
              <a:ahLst/>
              <a:cxnLst/>
              <a:rect l="l" t="t" r="r" b="b"/>
              <a:pathLst>
                <a:path w="1757679" h="184785">
                  <a:moveTo>
                    <a:pt x="1664969" y="0"/>
                  </a:moveTo>
                  <a:lnTo>
                    <a:pt x="1664969" y="46100"/>
                  </a:lnTo>
                  <a:lnTo>
                    <a:pt x="0" y="46100"/>
                  </a:lnTo>
                  <a:lnTo>
                    <a:pt x="0" y="138303"/>
                  </a:lnTo>
                  <a:lnTo>
                    <a:pt x="1664969" y="138303"/>
                  </a:lnTo>
                  <a:lnTo>
                    <a:pt x="1664969" y="184404"/>
                  </a:lnTo>
                  <a:lnTo>
                    <a:pt x="1757171" y="92201"/>
                  </a:lnTo>
                  <a:lnTo>
                    <a:pt x="16649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699760" y="2523744"/>
              <a:ext cx="1757680" cy="184785"/>
            </a:xfrm>
            <a:custGeom>
              <a:avLst/>
              <a:gdLst/>
              <a:ahLst/>
              <a:cxnLst/>
              <a:rect l="l" t="t" r="r" b="b"/>
              <a:pathLst>
                <a:path w="1757679" h="184785">
                  <a:moveTo>
                    <a:pt x="0" y="46100"/>
                  </a:moveTo>
                  <a:lnTo>
                    <a:pt x="1664969" y="46100"/>
                  </a:lnTo>
                  <a:lnTo>
                    <a:pt x="1664969" y="0"/>
                  </a:lnTo>
                  <a:lnTo>
                    <a:pt x="1757171" y="92201"/>
                  </a:lnTo>
                  <a:lnTo>
                    <a:pt x="1664969" y="184404"/>
                  </a:lnTo>
                  <a:lnTo>
                    <a:pt x="1664969" y="138303"/>
                  </a:lnTo>
                  <a:lnTo>
                    <a:pt x="0" y="138303"/>
                  </a:lnTo>
                  <a:lnTo>
                    <a:pt x="0" y="46100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35267" y="3176016"/>
              <a:ext cx="1118870" cy="184785"/>
            </a:xfrm>
            <a:custGeom>
              <a:avLst/>
              <a:gdLst/>
              <a:ahLst/>
              <a:cxnLst/>
              <a:rect l="l" t="t" r="r" b="b"/>
              <a:pathLst>
                <a:path w="1118870" h="184785">
                  <a:moveTo>
                    <a:pt x="1026413" y="0"/>
                  </a:moveTo>
                  <a:lnTo>
                    <a:pt x="1026413" y="46100"/>
                  </a:lnTo>
                  <a:lnTo>
                    <a:pt x="0" y="46100"/>
                  </a:lnTo>
                  <a:lnTo>
                    <a:pt x="0" y="138302"/>
                  </a:lnTo>
                  <a:lnTo>
                    <a:pt x="1026413" y="138302"/>
                  </a:lnTo>
                  <a:lnTo>
                    <a:pt x="1026413" y="184403"/>
                  </a:lnTo>
                  <a:lnTo>
                    <a:pt x="1118615" y="92201"/>
                  </a:lnTo>
                  <a:lnTo>
                    <a:pt x="1026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335267" y="3176016"/>
              <a:ext cx="1118870" cy="184785"/>
            </a:xfrm>
            <a:custGeom>
              <a:avLst/>
              <a:gdLst/>
              <a:ahLst/>
              <a:cxnLst/>
              <a:rect l="l" t="t" r="r" b="b"/>
              <a:pathLst>
                <a:path w="1118870" h="184785">
                  <a:moveTo>
                    <a:pt x="0" y="46100"/>
                  </a:moveTo>
                  <a:lnTo>
                    <a:pt x="1026413" y="46100"/>
                  </a:lnTo>
                  <a:lnTo>
                    <a:pt x="1026413" y="0"/>
                  </a:lnTo>
                  <a:lnTo>
                    <a:pt x="1118615" y="92201"/>
                  </a:lnTo>
                  <a:lnTo>
                    <a:pt x="1026413" y="184403"/>
                  </a:lnTo>
                  <a:lnTo>
                    <a:pt x="1026413" y="138302"/>
                  </a:lnTo>
                  <a:lnTo>
                    <a:pt x="0" y="138302"/>
                  </a:lnTo>
                  <a:lnTo>
                    <a:pt x="0" y="46100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690360" y="3829811"/>
              <a:ext cx="718185" cy="182880"/>
            </a:xfrm>
            <a:custGeom>
              <a:avLst/>
              <a:gdLst/>
              <a:ahLst/>
              <a:cxnLst/>
              <a:rect l="l" t="t" r="r" b="b"/>
              <a:pathLst>
                <a:path w="718184" h="182879">
                  <a:moveTo>
                    <a:pt x="626364" y="0"/>
                  </a:moveTo>
                  <a:lnTo>
                    <a:pt x="626364" y="45719"/>
                  </a:lnTo>
                  <a:lnTo>
                    <a:pt x="0" y="45719"/>
                  </a:lnTo>
                  <a:lnTo>
                    <a:pt x="0" y="137159"/>
                  </a:lnTo>
                  <a:lnTo>
                    <a:pt x="626364" y="137159"/>
                  </a:lnTo>
                  <a:lnTo>
                    <a:pt x="626364" y="182879"/>
                  </a:lnTo>
                  <a:lnTo>
                    <a:pt x="717804" y="91440"/>
                  </a:lnTo>
                  <a:lnTo>
                    <a:pt x="6263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690360" y="3829811"/>
              <a:ext cx="718185" cy="182880"/>
            </a:xfrm>
            <a:custGeom>
              <a:avLst/>
              <a:gdLst/>
              <a:ahLst/>
              <a:cxnLst/>
              <a:rect l="l" t="t" r="r" b="b"/>
              <a:pathLst>
                <a:path w="718184" h="182879">
                  <a:moveTo>
                    <a:pt x="0" y="45719"/>
                  </a:moveTo>
                  <a:lnTo>
                    <a:pt x="626364" y="45719"/>
                  </a:lnTo>
                  <a:lnTo>
                    <a:pt x="626364" y="0"/>
                  </a:lnTo>
                  <a:lnTo>
                    <a:pt x="717804" y="91440"/>
                  </a:lnTo>
                  <a:lnTo>
                    <a:pt x="626364" y="182879"/>
                  </a:lnTo>
                  <a:lnTo>
                    <a:pt x="626364" y="137159"/>
                  </a:lnTo>
                  <a:lnTo>
                    <a:pt x="0" y="137159"/>
                  </a:lnTo>
                  <a:lnTo>
                    <a:pt x="0" y="45719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3756" y="4364736"/>
              <a:ext cx="856488" cy="3566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51520" y="2442972"/>
              <a:ext cx="646176" cy="37033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77428" y="3058668"/>
              <a:ext cx="646176" cy="36880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51520" y="3723132"/>
              <a:ext cx="646176" cy="370331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1010208" y="2274189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solidFill>
                  <a:srgbClr val="FF0000"/>
                </a:solidFill>
                <a:latin typeface="Gill Sans MT"/>
                <a:cs typeface="Gill Sans MT"/>
              </a:rPr>
              <a:t>3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010208" y="2912745"/>
            <a:ext cx="128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30" dirty="0">
                <a:solidFill>
                  <a:srgbClr val="FF0000"/>
                </a:solidFill>
                <a:latin typeface="Gill Sans MT"/>
                <a:cs typeface="Gill Sans MT"/>
              </a:rPr>
              <a:t>1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76680" y="3564128"/>
            <a:ext cx="1968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solidFill>
                  <a:srgbClr val="FF0000"/>
                </a:solidFill>
                <a:latin typeface="Gill Sans MT"/>
                <a:cs typeface="Gill Sans MT"/>
              </a:rPr>
              <a:t>-</a:t>
            </a:r>
            <a:r>
              <a:rPr sz="1400" b="1" spc="-50" dirty="0">
                <a:solidFill>
                  <a:srgbClr val="FF0000"/>
                </a:solidFill>
                <a:latin typeface="Gill Sans MT"/>
                <a:cs typeface="Gill Sans MT"/>
              </a:rPr>
              <a:t>5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205732" y="2274189"/>
            <a:ext cx="3848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FF0000"/>
                </a:solidFill>
                <a:latin typeface="Gill Sans MT"/>
                <a:cs typeface="Gill Sans MT"/>
              </a:rPr>
              <a:t>20.1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205732" y="2912745"/>
            <a:ext cx="3848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FF0000"/>
                </a:solidFill>
                <a:latin typeface="Gill Sans MT"/>
                <a:cs typeface="Gill Sans MT"/>
              </a:rPr>
              <a:t>2.72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205985" y="3564128"/>
            <a:ext cx="384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solidFill>
                  <a:srgbClr val="FF0000"/>
                </a:solidFill>
                <a:latin typeface="Gill Sans MT"/>
                <a:cs typeface="Gill Sans MT"/>
              </a:rPr>
              <a:t>0.01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5079491" y="2842260"/>
            <a:ext cx="1576070" cy="1807845"/>
            <a:chOff x="5079491" y="2842260"/>
            <a:chExt cx="1576070" cy="1807845"/>
          </a:xfrm>
        </p:grpSpPr>
        <p:sp>
          <p:nvSpPr>
            <p:cNvPr id="85" name="object 85"/>
            <p:cNvSpPr/>
            <p:nvPr/>
          </p:nvSpPr>
          <p:spPr>
            <a:xfrm>
              <a:off x="5141976" y="2842259"/>
              <a:ext cx="1003300" cy="1783080"/>
            </a:xfrm>
            <a:custGeom>
              <a:avLst/>
              <a:gdLst/>
              <a:ahLst/>
              <a:cxnLst/>
              <a:rect l="l" t="t" r="r" b="b"/>
              <a:pathLst>
                <a:path w="1003300" h="1783079">
                  <a:moveTo>
                    <a:pt x="443484" y="110871"/>
                  </a:moveTo>
                  <a:lnTo>
                    <a:pt x="332613" y="0"/>
                  </a:lnTo>
                  <a:lnTo>
                    <a:pt x="221742" y="110871"/>
                  </a:lnTo>
                  <a:lnTo>
                    <a:pt x="277114" y="110871"/>
                  </a:lnTo>
                  <a:lnTo>
                    <a:pt x="277114" y="1663065"/>
                  </a:lnTo>
                  <a:lnTo>
                    <a:pt x="0" y="1663065"/>
                  </a:lnTo>
                  <a:lnTo>
                    <a:pt x="0" y="1773936"/>
                  </a:lnTo>
                  <a:lnTo>
                    <a:pt x="387985" y="1773936"/>
                  </a:lnTo>
                  <a:lnTo>
                    <a:pt x="387985" y="110871"/>
                  </a:lnTo>
                  <a:lnTo>
                    <a:pt x="443484" y="110871"/>
                  </a:lnTo>
                  <a:close/>
                </a:path>
                <a:path w="1003300" h="1783079">
                  <a:moveTo>
                    <a:pt x="1002792" y="716280"/>
                  </a:moveTo>
                  <a:lnTo>
                    <a:pt x="891540" y="605028"/>
                  </a:lnTo>
                  <a:lnTo>
                    <a:pt x="780288" y="716280"/>
                  </a:lnTo>
                  <a:lnTo>
                    <a:pt x="835914" y="716280"/>
                  </a:lnTo>
                  <a:lnTo>
                    <a:pt x="835914" y="1671828"/>
                  </a:lnTo>
                  <a:lnTo>
                    <a:pt x="557784" y="1671828"/>
                  </a:lnTo>
                  <a:lnTo>
                    <a:pt x="557784" y="1783080"/>
                  </a:lnTo>
                  <a:lnTo>
                    <a:pt x="947166" y="1783080"/>
                  </a:lnTo>
                  <a:lnTo>
                    <a:pt x="947166" y="716280"/>
                  </a:lnTo>
                  <a:lnTo>
                    <a:pt x="1002792" y="716280"/>
                  </a:lnTo>
                  <a:close/>
                </a:path>
              </a:pathLst>
            </a:custGeom>
            <a:solidFill>
              <a:srgbClr val="DD3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699759" y="3447288"/>
              <a:ext cx="445134" cy="1178560"/>
            </a:xfrm>
            <a:custGeom>
              <a:avLst/>
              <a:gdLst/>
              <a:ahLst/>
              <a:cxnLst/>
              <a:rect l="l" t="t" r="r" b="b"/>
              <a:pathLst>
                <a:path w="445135" h="1178560">
                  <a:moveTo>
                    <a:pt x="0" y="1066800"/>
                  </a:moveTo>
                  <a:lnTo>
                    <a:pt x="278129" y="1066800"/>
                  </a:lnTo>
                  <a:lnTo>
                    <a:pt x="278129" y="111252"/>
                  </a:lnTo>
                  <a:lnTo>
                    <a:pt x="222503" y="111252"/>
                  </a:lnTo>
                  <a:lnTo>
                    <a:pt x="333755" y="0"/>
                  </a:lnTo>
                  <a:lnTo>
                    <a:pt x="445007" y="111252"/>
                  </a:lnTo>
                  <a:lnTo>
                    <a:pt x="389381" y="111252"/>
                  </a:lnTo>
                  <a:lnTo>
                    <a:pt x="389381" y="1178052"/>
                  </a:lnTo>
                  <a:lnTo>
                    <a:pt x="0" y="1178052"/>
                  </a:lnTo>
                  <a:lnTo>
                    <a:pt x="0" y="1066800"/>
                  </a:lnTo>
                  <a:close/>
                </a:path>
              </a:pathLst>
            </a:custGeom>
            <a:ln w="9525">
              <a:solidFill>
                <a:srgbClr val="DD37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294119" y="4175760"/>
              <a:ext cx="356870" cy="440690"/>
            </a:xfrm>
            <a:custGeom>
              <a:avLst/>
              <a:gdLst/>
              <a:ahLst/>
              <a:cxnLst/>
              <a:rect l="l" t="t" r="r" b="b"/>
              <a:pathLst>
                <a:path w="356870" h="440689">
                  <a:moveTo>
                    <a:pt x="267461" y="0"/>
                  </a:moveTo>
                  <a:lnTo>
                    <a:pt x="178307" y="89153"/>
                  </a:lnTo>
                  <a:lnTo>
                    <a:pt x="222884" y="89153"/>
                  </a:lnTo>
                  <a:lnTo>
                    <a:pt x="222884" y="351281"/>
                  </a:lnTo>
                  <a:lnTo>
                    <a:pt x="0" y="351281"/>
                  </a:lnTo>
                  <a:lnTo>
                    <a:pt x="0" y="440435"/>
                  </a:lnTo>
                  <a:lnTo>
                    <a:pt x="312038" y="440435"/>
                  </a:lnTo>
                  <a:lnTo>
                    <a:pt x="312038" y="89153"/>
                  </a:lnTo>
                  <a:lnTo>
                    <a:pt x="356615" y="89153"/>
                  </a:lnTo>
                  <a:lnTo>
                    <a:pt x="267461" y="0"/>
                  </a:lnTo>
                  <a:close/>
                </a:path>
              </a:pathLst>
            </a:custGeom>
            <a:solidFill>
              <a:srgbClr val="DD3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294119" y="4175760"/>
              <a:ext cx="356870" cy="440690"/>
            </a:xfrm>
            <a:custGeom>
              <a:avLst/>
              <a:gdLst/>
              <a:ahLst/>
              <a:cxnLst/>
              <a:rect l="l" t="t" r="r" b="b"/>
              <a:pathLst>
                <a:path w="356870" h="440689">
                  <a:moveTo>
                    <a:pt x="0" y="351281"/>
                  </a:moveTo>
                  <a:lnTo>
                    <a:pt x="222884" y="351281"/>
                  </a:lnTo>
                  <a:lnTo>
                    <a:pt x="222884" y="89153"/>
                  </a:lnTo>
                  <a:lnTo>
                    <a:pt x="178307" y="89153"/>
                  </a:lnTo>
                  <a:lnTo>
                    <a:pt x="267461" y="0"/>
                  </a:lnTo>
                  <a:lnTo>
                    <a:pt x="356615" y="89153"/>
                  </a:lnTo>
                  <a:lnTo>
                    <a:pt x="312038" y="89153"/>
                  </a:lnTo>
                  <a:lnTo>
                    <a:pt x="312038" y="440435"/>
                  </a:lnTo>
                  <a:lnTo>
                    <a:pt x="0" y="440435"/>
                  </a:lnTo>
                  <a:lnTo>
                    <a:pt x="0" y="351281"/>
                  </a:lnTo>
                  <a:close/>
                </a:path>
              </a:pathLst>
            </a:custGeom>
            <a:ln w="9525">
              <a:solidFill>
                <a:srgbClr val="DD37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079491" y="4465320"/>
              <a:ext cx="1519555" cy="184785"/>
            </a:xfrm>
            <a:custGeom>
              <a:avLst/>
              <a:gdLst/>
              <a:ahLst/>
              <a:cxnLst/>
              <a:rect l="l" t="t" r="r" b="b"/>
              <a:pathLst>
                <a:path w="1519554" h="184785">
                  <a:moveTo>
                    <a:pt x="1519428" y="0"/>
                  </a:moveTo>
                  <a:lnTo>
                    <a:pt x="0" y="0"/>
                  </a:lnTo>
                  <a:lnTo>
                    <a:pt x="0" y="184403"/>
                  </a:lnTo>
                  <a:lnTo>
                    <a:pt x="1519428" y="184403"/>
                  </a:lnTo>
                  <a:lnTo>
                    <a:pt x="1519428" y="0"/>
                  </a:lnTo>
                  <a:close/>
                </a:path>
              </a:pathLst>
            </a:custGeom>
            <a:solidFill>
              <a:srgbClr val="DD3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5626353" y="4732731"/>
            <a:ext cx="472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DD3736"/>
                </a:solidFill>
                <a:latin typeface="Arial"/>
                <a:cs typeface="Arial"/>
              </a:rPr>
              <a:t>22.83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600190" y="2296490"/>
            <a:ext cx="7219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FF0000"/>
                </a:solidFill>
                <a:latin typeface="Gill Sans MT"/>
                <a:cs typeface="Gill Sans MT"/>
              </a:rPr>
              <a:t>20.1/22.83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621906" y="2975864"/>
            <a:ext cx="7213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0000"/>
                </a:solidFill>
                <a:latin typeface="Gill Sans MT"/>
                <a:cs typeface="Gill Sans MT"/>
              </a:rPr>
              <a:t>2.72/22.83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621906" y="3619957"/>
            <a:ext cx="7219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10" dirty="0">
                <a:solidFill>
                  <a:srgbClr val="FF0000"/>
                </a:solidFill>
                <a:latin typeface="Gill Sans MT"/>
                <a:cs typeface="Gill Sans MT"/>
              </a:rPr>
              <a:t>0.01/22.83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635367" y="2504643"/>
            <a:ext cx="5721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Arial"/>
                <a:cs typeface="Arial"/>
              </a:rPr>
              <a:t>0.8804</a:t>
            </a:r>
            <a:endParaRPr sz="14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7635367" y="3125216"/>
            <a:ext cx="5715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0.1191</a:t>
            </a:r>
            <a:endParaRPr sz="14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635367" y="3747312"/>
            <a:ext cx="5715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Arial"/>
                <a:cs typeface="Arial"/>
              </a:rPr>
              <a:t>0.0004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12" y="1880361"/>
            <a:ext cx="7523480" cy="12477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4800" spc="-10" dirty="0">
                <a:solidFill>
                  <a:srgbClr val="D71E39"/>
                </a:solidFill>
              </a:rPr>
              <a:t>Training</a:t>
            </a:r>
            <a:r>
              <a:rPr sz="4800" spc="-229" dirty="0">
                <a:solidFill>
                  <a:srgbClr val="D71E39"/>
                </a:solidFill>
              </a:rPr>
              <a:t> </a:t>
            </a:r>
            <a:r>
              <a:rPr sz="4800" spc="200" dirty="0">
                <a:solidFill>
                  <a:srgbClr val="D71E39"/>
                </a:solidFill>
              </a:rPr>
              <a:t>a</a:t>
            </a:r>
            <a:r>
              <a:rPr sz="4800" spc="-250" dirty="0">
                <a:solidFill>
                  <a:srgbClr val="D71E39"/>
                </a:solidFill>
              </a:rPr>
              <a:t> </a:t>
            </a:r>
            <a:r>
              <a:rPr sz="4800" spc="100" dirty="0">
                <a:solidFill>
                  <a:srgbClr val="D71E39"/>
                </a:solidFill>
              </a:rPr>
              <a:t>neural</a:t>
            </a:r>
            <a:r>
              <a:rPr sz="4800" spc="-245" dirty="0">
                <a:solidFill>
                  <a:srgbClr val="D71E39"/>
                </a:solidFill>
              </a:rPr>
              <a:t> </a:t>
            </a:r>
            <a:r>
              <a:rPr sz="4800" spc="-10" dirty="0">
                <a:solidFill>
                  <a:srgbClr val="D71E39"/>
                </a:solidFill>
              </a:rPr>
              <a:t>network</a:t>
            </a:r>
            <a:endParaRPr sz="4800"/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2400" b="0" spc="190" dirty="0">
                <a:solidFill>
                  <a:srgbClr val="1E2C3B"/>
                </a:solidFill>
                <a:latin typeface="Gill Sans MT"/>
                <a:cs typeface="Gill Sans MT"/>
              </a:rPr>
              <a:t>Loss</a:t>
            </a:r>
            <a:r>
              <a:rPr sz="2400" b="0" spc="-70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2400" b="0" spc="114" dirty="0">
                <a:solidFill>
                  <a:srgbClr val="1E2C3B"/>
                </a:solidFill>
                <a:latin typeface="Gill Sans MT"/>
                <a:cs typeface="Gill Sans MT"/>
              </a:rPr>
              <a:t>Functions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507" y="298195"/>
            <a:ext cx="16090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>
                <a:solidFill>
                  <a:srgbClr val="171616"/>
                </a:solidFill>
              </a:rPr>
              <a:t>Cost</a:t>
            </a:r>
            <a:r>
              <a:rPr spc="-60" dirty="0">
                <a:solidFill>
                  <a:srgbClr val="171616"/>
                </a:solidFill>
              </a:rPr>
              <a:t> </a:t>
            </a:r>
            <a:r>
              <a:rPr spc="-50" dirty="0">
                <a:solidFill>
                  <a:srgbClr val="171616"/>
                </a:solidFill>
              </a:rPr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345" y="943457"/>
            <a:ext cx="7842884" cy="76200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66700" indent="-254635">
              <a:lnSpc>
                <a:spcPct val="100000"/>
              </a:lnSpc>
              <a:spcBef>
                <a:spcPts val="350"/>
              </a:spcBef>
              <a:buFont typeface="Times New Roman"/>
              <a:buChar char="●"/>
              <a:tabLst>
                <a:tab pos="266700" algn="l"/>
                <a:tab pos="267335" algn="l"/>
              </a:tabLst>
            </a:pPr>
            <a:r>
              <a:rPr sz="1400" spc="60" dirty="0">
                <a:solidFill>
                  <a:srgbClr val="434343"/>
                </a:solidFill>
                <a:latin typeface="Gill Sans MT"/>
                <a:cs typeface="Gill Sans MT"/>
              </a:rPr>
              <a:t>Model</a:t>
            </a:r>
            <a:r>
              <a:rPr sz="1400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70" dirty="0">
                <a:solidFill>
                  <a:srgbClr val="434343"/>
                </a:solidFill>
                <a:latin typeface="Gill Sans MT"/>
                <a:cs typeface="Gill Sans MT"/>
              </a:rPr>
              <a:t>learns</a:t>
            </a:r>
            <a:r>
              <a:rPr sz="1400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65" dirty="0">
                <a:solidFill>
                  <a:srgbClr val="434343"/>
                </a:solidFill>
                <a:latin typeface="Gill Sans MT"/>
                <a:cs typeface="Gill Sans MT"/>
              </a:rPr>
              <a:t>by</a:t>
            </a:r>
            <a:r>
              <a:rPr sz="1400" spc="-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minimizing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a</a:t>
            </a:r>
            <a:r>
              <a:rPr sz="1400" b="1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cost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 function</a:t>
            </a:r>
            <a:r>
              <a:rPr sz="1400" b="1" spc="-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to</a:t>
            </a:r>
            <a:r>
              <a:rPr sz="1400" spc="-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75" dirty="0">
                <a:solidFill>
                  <a:srgbClr val="434343"/>
                </a:solidFill>
                <a:latin typeface="Gill Sans MT"/>
                <a:cs typeface="Gill Sans MT"/>
              </a:rPr>
              <a:t>find</a:t>
            </a:r>
            <a:r>
              <a:rPr sz="1400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160" dirty="0">
                <a:solidFill>
                  <a:srgbClr val="434343"/>
                </a:solidFill>
                <a:latin typeface="Gill Sans MT"/>
                <a:cs typeface="Gill Sans MT"/>
              </a:rPr>
              <a:t>a</a:t>
            </a:r>
            <a:r>
              <a:rPr sz="1400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75" dirty="0">
                <a:solidFill>
                  <a:srgbClr val="434343"/>
                </a:solidFill>
                <a:latin typeface="Gill Sans MT"/>
                <a:cs typeface="Gill Sans MT"/>
              </a:rPr>
              <a:t>set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75" dirty="0">
                <a:solidFill>
                  <a:srgbClr val="434343"/>
                </a:solidFill>
                <a:latin typeface="Gill Sans MT"/>
                <a:cs typeface="Gill Sans MT"/>
              </a:rPr>
              <a:t>of</a:t>
            </a:r>
            <a:r>
              <a:rPr sz="1400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70" dirty="0">
                <a:solidFill>
                  <a:srgbClr val="434343"/>
                </a:solidFill>
                <a:latin typeface="Gill Sans MT"/>
                <a:cs typeface="Gill Sans MT"/>
              </a:rPr>
              <a:t>parameters</a:t>
            </a:r>
            <a:r>
              <a:rPr sz="1400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55" dirty="0">
                <a:solidFill>
                  <a:srgbClr val="434343"/>
                </a:solidFill>
                <a:latin typeface="Gill Sans MT"/>
                <a:cs typeface="Gill Sans MT"/>
              </a:rPr>
              <a:t>which</a:t>
            </a:r>
            <a:r>
              <a:rPr sz="1400" spc="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represent</a:t>
            </a:r>
            <a:r>
              <a:rPr sz="1400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the</a:t>
            </a:r>
            <a:r>
              <a:rPr sz="1400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75" dirty="0">
                <a:solidFill>
                  <a:srgbClr val="434343"/>
                </a:solidFill>
                <a:latin typeface="Gill Sans MT"/>
                <a:cs typeface="Gill Sans MT"/>
              </a:rPr>
              <a:t>data</a:t>
            </a:r>
            <a:endParaRPr sz="1400">
              <a:latin typeface="Gill Sans MT"/>
              <a:cs typeface="Gill Sans MT"/>
            </a:endParaRPr>
          </a:p>
          <a:p>
            <a:pPr marL="266700" marR="594995" indent="-254635">
              <a:lnSpc>
                <a:spcPct val="114999"/>
              </a:lnSpc>
              <a:buFont typeface="Times New Roman"/>
              <a:buChar char="●"/>
              <a:tabLst>
                <a:tab pos="266700" algn="l"/>
                <a:tab pos="267335" algn="l"/>
              </a:tabLst>
            </a:pP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A</a:t>
            </a:r>
            <a:r>
              <a:rPr sz="1400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70" dirty="0">
                <a:solidFill>
                  <a:srgbClr val="434343"/>
                </a:solidFill>
                <a:latin typeface="Gill Sans MT"/>
                <a:cs typeface="Gill Sans MT"/>
              </a:rPr>
              <a:t>cost</a:t>
            </a:r>
            <a:r>
              <a:rPr sz="1400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60" dirty="0">
                <a:solidFill>
                  <a:srgbClr val="434343"/>
                </a:solidFill>
                <a:latin typeface="Gill Sans MT"/>
                <a:cs typeface="Gill Sans MT"/>
              </a:rPr>
              <a:t>function</a:t>
            </a:r>
            <a:r>
              <a:rPr sz="1400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100" dirty="0">
                <a:solidFill>
                  <a:srgbClr val="434343"/>
                </a:solidFill>
                <a:latin typeface="Gill Sans MT"/>
                <a:cs typeface="Gill Sans MT"/>
              </a:rPr>
              <a:t>is</a:t>
            </a:r>
            <a:r>
              <a:rPr sz="1400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160" dirty="0">
                <a:solidFill>
                  <a:srgbClr val="434343"/>
                </a:solidFill>
                <a:latin typeface="Gill Sans MT"/>
                <a:cs typeface="Gill Sans MT"/>
              </a:rPr>
              <a:t>a</a:t>
            </a:r>
            <a:r>
              <a:rPr sz="1400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85" dirty="0">
                <a:solidFill>
                  <a:srgbClr val="434343"/>
                </a:solidFill>
                <a:latin typeface="Gill Sans MT"/>
                <a:cs typeface="Gill Sans MT"/>
              </a:rPr>
              <a:t>measure</a:t>
            </a:r>
            <a:r>
              <a:rPr sz="1400" spc="-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75" dirty="0">
                <a:solidFill>
                  <a:srgbClr val="434343"/>
                </a:solidFill>
                <a:latin typeface="Gill Sans MT"/>
                <a:cs typeface="Gill Sans MT"/>
              </a:rPr>
              <a:t>of</a:t>
            </a:r>
            <a:r>
              <a:rPr sz="1400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"how</a:t>
            </a:r>
            <a:r>
              <a:rPr sz="1400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50" dirty="0">
                <a:solidFill>
                  <a:srgbClr val="434343"/>
                </a:solidFill>
                <a:latin typeface="Gill Sans MT"/>
                <a:cs typeface="Gill Sans MT"/>
              </a:rPr>
              <a:t>good"</a:t>
            </a:r>
            <a:r>
              <a:rPr sz="1400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160" dirty="0">
                <a:solidFill>
                  <a:srgbClr val="434343"/>
                </a:solidFill>
                <a:latin typeface="Gill Sans MT"/>
                <a:cs typeface="Gill Sans MT"/>
              </a:rPr>
              <a:t>a</a:t>
            </a:r>
            <a:r>
              <a:rPr sz="1400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50" dirty="0">
                <a:solidFill>
                  <a:srgbClr val="434343"/>
                </a:solidFill>
                <a:latin typeface="Gill Sans MT"/>
                <a:cs typeface="Gill Sans MT"/>
              </a:rPr>
              <a:t>neural</a:t>
            </a:r>
            <a:r>
              <a:rPr sz="1400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network</a:t>
            </a:r>
            <a:r>
              <a:rPr sz="1400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50" dirty="0">
                <a:solidFill>
                  <a:srgbClr val="434343"/>
                </a:solidFill>
                <a:latin typeface="Gill Sans MT"/>
                <a:cs typeface="Gill Sans MT"/>
              </a:rPr>
              <a:t>did</a:t>
            </a:r>
            <a:r>
              <a:rPr sz="1400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with</a:t>
            </a:r>
            <a:r>
              <a:rPr sz="1400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60" dirty="0">
                <a:solidFill>
                  <a:srgbClr val="434343"/>
                </a:solidFill>
                <a:latin typeface="Gill Sans MT"/>
                <a:cs typeface="Gill Sans MT"/>
              </a:rPr>
              <a:t>respect</a:t>
            </a:r>
            <a:r>
              <a:rPr sz="1400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to</a:t>
            </a:r>
            <a:r>
              <a:rPr sz="1400" spc="-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60" dirty="0">
                <a:solidFill>
                  <a:srgbClr val="434343"/>
                </a:solidFill>
                <a:latin typeface="Gill Sans MT"/>
                <a:cs typeface="Gill Sans MT"/>
              </a:rPr>
              <a:t>its</a:t>
            </a:r>
            <a:r>
              <a:rPr sz="1400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60" dirty="0">
                <a:solidFill>
                  <a:srgbClr val="434343"/>
                </a:solidFill>
                <a:latin typeface="Gill Sans MT"/>
                <a:cs typeface="Gill Sans MT"/>
              </a:rPr>
              <a:t>given </a:t>
            </a:r>
            <a:r>
              <a:rPr sz="1400" spc="55" dirty="0">
                <a:solidFill>
                  <a:srgbClr val="434343"/>
                </a:solidFill>
                <a:latin typeface="Gill Sans MT"/>
                <a:cs typeface="Gill Sans MT"/>
              </a:rPr>
              <a:t>training</a:t>
            </a:r>
            <a:r>
              <a:rPr sz="1400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110" dirty="0">
                <a:solidFill>
                  <a:srgbClr val="434343"/>
                </a:solidFill>
                <a:latin typeface="Gill Sans MT"/>
                <a:cs typeface="Gill Sans MT"/>
              </a:rPr>
              <a:t>sample</a:t>
            </a:r>
            <a:r>
              <a:rPr sz="1400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100" dirty="0">
                <a:solidFill>
                  <a:srgbClr val="434343"/>
                </a:solidFill>
                <a:latin typeface="Gill Sans MT"/>
                <a:cs typeface="Gill Sans MT"/>
              </a:rPr>
              <a:t>and</a:t>
            </a:r>
            <a:r>
              <a:rPr sz="1400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434343"/>
                </a:solidFill>
                <a:latin typeface="Gill Sans MT"/>
                <a:cs typeface="Gill Sans MT"/>
              </a:rPr>
              <a:t>the</a:t>
            </a:r>
            <a:r>
              <a:rPr sz="1400" spc="-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55" dirty="0">
                <a:solidFill>
                  <a:srgbClr val="434343"/>
                </a:solidFill>
                <a:latin typeface="Gill Sans MT"/>
                <a:cs typeface="Gill Sans MT"/>
              </a:rPr>
              <a:t>expected</a:t>
            </a:r>
            <a:r>
              <a:rPr sz="1400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spc="-10" dirty="0">
                <a:solidFill>
                  <a:srgbClr val="434343"/>
                </a:solidFill>
                <a:latin typeface="Gill Sans MT"/>
                <a:cs typeface="Gill Sans MT"/>
              </a:rPr>
              <a:t>output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5811" y="2226564"/>
            <a:ext cx="1148080" cy="394970"/>
          </a:xfrm>
          <a:custGeom>
            <a:avLst/>
            <a:gdLst/>
            <a:ahLst/>
            <a:cxnLst/>
            <a:rect l="l" t="t" r="r" b="b"/>
            <a:pathLst>
              <a:path w="1148079" h="394969">
                <a:moveTo>
                  <a:pt x="1081786" y="0"/>
                </a:moveTo>
                <a:lnTo>
                  <a:pt x="65786" y="0"/>
                </a:lnTo>
                <a:lnTo>
                  <a:pt x="40183" y="5171"/>
                </a:lnTo>
                <a:lnTo>
                  <a:pt x="19272" y="19272"/>
                </a:lnTo>
                <a:lnTo>
                  <a:pt x="5171" y="40183"/>
                </a:lnTo>
                <a:lnTo>
                  <a:pt x="0" y="65786"/>
                </a:lnTo>
                <a:lnTo>
                  <a:pt x="0" y="328930"/>
                </a:lnTo>
                <a:lnTo>
                  <a:pt x="5171" y="354532"/>
                </a:lnTo>
                <a:lnTo>
                  <a:pt x="19272" y="375443"/>
                </a:lnTo>
                <a:lnTo>
                  <a:pt x="40183" y="389544"/>
                </a:lnTo>
                <a:lnTo>
                  <a:pt x="65786" y="394716"/>
                </a:lnTo>
                <a:lnTo>
                  <a:pt x="1081786" y="394716"/>
                </a:lnTo>
                <a:lnTo>
                  <a:pt x="1107388" y="389544"/>
                </a:lnTo>
                <a:lnTo>
                  <a:pt x="1128299" y="375443"/>
                </a:lnTo>
                <a:lnTo>
                  <a:pt x="1142400" y="354532"/>
                </a:lnTo>
                <a:lnTo>
                  <a:pt x="1147572" y="328930"/>
                </a:lnTo>
                <a:lnTo>
                  <a:pt x="1147572" y="65786"/>
                </a:lnTo>
                <a:lnTo>
                  <a:pt x="1142400" y="40183"/>
                </a:lnTo>
                <a:lnTo>
                  <a:pt x="1128299" y="19272"/>
                </a:lnTo>
                <a:lnTo>
                  <a:pt x="1107388" y="5171"/>
                </a:lnTo>
                <a:lnTo>
                  <a:pt x="1081786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12619" y="2323592"/>
            <a:ext cx="9359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5811" y="4433315"/>
            <a:ext cx="1148080" cy="393700"/>
          </a:xfrm>
          <a:custGeom>
            <a:avLst/>
            <a:gdLst/>
            <a:ahLst/>
            <a:cxnLst/>
            <a:rect l="l" t="t" r="r" b="b"/>
            <a:pathLst>
              <a:path w="1148079" h="393700">
                <a:moveTo>
                  <a:pt x="1082039" y="0"/>
                </a:moveTo>
                <a:lnTo>
                  <a:pt x="65531" y="0"/>
                </a:lnTo>
                <a:lnTo>
                  <a:pt x="40022" y="5149"/>
                </a:lnTo>
                <a:lnTo>
                  <a:pt x="19192" y="19192"/>
                </a:lnTo>
                <a:lnTo>
                  <a:pt x="5149" y="40022"/>
                </a:lnTo>
                <a:lnTo>
                  <a:pt x="0" y="65532"/>
                </a:lnTo>
                <a:lnTo>
                  <a:pt x="0" y="327660"/>
                </a:lnTo>
                <a:lnTo>
                  <a:pt x="5149" y="353169"/>
                </a:lnTo>
                <a:lnTo>
                  <a:pt x="19192" y="373999"/>
                </a:lnTo>
                <a:lnTo>
                  <a:pt x="40022" y="388042"/>
                </a:lnTo>
                <a:lnTo>
                  <a:pt x="65531" y="393192"/>
                </a:lnTo>
                <a:lnTo>
                  <a:pt x="1082039" y="393192"/>
                </a:lnTo>
                <a:lnTo>
                  <a:pt x="1107549" y="388042"/>
                </a:lnTo>
                <a:lnTo>
                  <a:pt x="1128379" y="373999"/>
                </a:lnTo>
                <a:lnTo>
                  <a:pt x="1142422" y="353169"/>
                </a:lnTo>
                <a:lnTo>
                  <a:pt x="1147572" y="327660"/>
                </a:lnTo>
                <a:lnTo>
                  <a:pt x="1147572" y="65532"/>
                </a:lnTo>
                <a:lnTo>
                  <a:pt x="1142422" y="40022"/>
                </a:lnTo>
                <a:lnTo>
                  <a:pt x="1128379" y="19192"/>
                </a:lnTo>
                <a:lnTo>
                  <a:pt x="1107549" y="5149"/>
                </a:lnTo>
                <a:lnTo>
                  <a:pt x="1082039" y="0"/>
                </a:lnTo>
                <a:close/>
              </a:path>
            </a:pathLst>
          </a:custGeom>
          <a:solidFill>
            <a:srgbClr val="A64D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41219" y="4530344"/>
            <a:ext cx="4781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Others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4047" y="1912620"/>
            <a:ext cx="2592705" cy="902335"/>
          </a:xfrm>
          <a:custGeom>
            <a:avLst/>
            <a:gdLst/>
            <a:ahLst/>
            <a:cxnLst/>
            <a:rect l="l" t="t" r="r" b="b"/>
            <a:pathLst>
              <a:path w="2592704" h="902335">
                <a:moveTo>
                  <a:pt x="2441955" y="0"/>
                </a:moveTo>
                <a:lnTo>
                  <a:pt x="150367" y="0"/>
                </a:lnTo>
                <a:lnTo>
                  <a:pt x="102835" y="7664"/>
                </a:lnTo>
                <a:lnTo>
                  <a:pt x="61557" y="29008"/>
                </a:lnTo>
                <a:lnTo>
                  <a:pt x="29008" y="61557"/>
                </a:lnTo>
                <a:lnTo>
                  <a:pt x="7664" y="102835"/>
                </a:lnTo>
                <a:lnTo>
                  <a:pt x="0" y="150368"/>
                </a:lnTo>
                <a:lnTo>
                  <a:pt x="0" y="751840"/>
                </a:lnTo>
                <a:lnTo>
                  <a:pt x="7664" y="799372"/>
                </a:lnTo>
                <a:lnTo>
                  <a:pt x="29008" y="840650"/>
                </a:lnTo>
                <a:lnTo>
                  <a:pt x="61557" y="873199"/>
                </a:lnTo>
                <a:lnTo>
                  <a:pt x="102835" y="894543"/>
                </a:lnTo>
                <a:lnTo>
                  <a:pt x="150367" y="902207"/>
                </a:lnTo>
                <a:lnTo>
                  <a:pt x="2441955" y="902207"/>
                </a:lnTo>
                <a:lnTo>
                  <a:pt x="2489488" y="894543"/>
                </a:lnTo>
                <a:lnTo>
                  <a:pt x="2530766" y="873199"/>
                </a:lnTo>
                <a:lnTo>
                  <a:pt x="2563315" y="840650"/>
                </a:lnTo>
                <a:lnTo>
                  <a:pt x="2584659" y="799372"/>
                </a:lnTo>
                <a:lnTo>
                  <a:pt x="2592324" y="751840"/>
                </a:lnTo>
                <a:lnTo>
                  <a:pt x="2592324" y="150368"/>
                </a:lnTo>
                <a:lnTo>
                  <a:pt x="2584659" y="102835"/>
                </a:lnTo>
                <a:lnTo>
                  <a:pt x="2563315" y="61557"/>
                </a:lnTo>
                <a:lnTo>
                  <a:pt x="2530766" y="29008"/>
                </a:lnTo>
                <a:lnTo>
                  <a:pt x="2489488" y="7664"/>
                </a:lnTo>
                <a:lnTo>
                  <a:pt x="2441955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17872" y="1928241"/>
            <a:ext cx="1872614" cy="864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13970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Cross</a:t>
            </a:r>
            <a:r>
              <a:rPr sz="11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Entropy</a:t>
            </a:r>
            <a:r>
              <a:rPr sz="11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(binary)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13970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Multi-class</a:t>
            </a:r>
            <a:r>
              <a:rPr sz="11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Cross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Entropy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buFont typeface="Arial"/>
              <a:buChar char="●"/>
              <a:tabLst>
                <a:tab pos="13970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Negative</a:t>
            </a:r>
            <a:r>
              <a:rPr sz="11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r>
              <a:rPr sz="11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Likelihood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buFont typeface="Arial"/>
              <a:buChar char="●"/>
              <a:tabLst>
                <a:tab pos="139700" algn="l"/>
              </a:tabLst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Hinge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buFont typeface="Arial"/>
              <a:buChar char="●"/>
              <a:tabLst>
                <a:tab pos="13970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Squared</a:t>
            </a:r>
            <a:r>
              <a:rPr sz="11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Arial"/>
                <a:cs typeface="Arial"/>
              </a:rPr>
              <a:t>Hinge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94047" y="2875788"/>
            <a:ext cx="2592705" cy="1361440"/>
          </a:xfrm>
          <a:custGeom>
            <a:avLst/>
            <a:gdLst/>
            <a:ahLst/>
            <a:cxnLst/>
            <a:rect l="l" t="t" r="r" b="b"/>
            <a:pathLst>
              <a:path w="2592704" h="1361439">
                <a:moveTo>
                  <a:pt x="2365502" y="0"/>
                </a:moveTo>
                <a:lnTo>
                  <a:pt x="226822" y="0"/>
                </a:lnTo>
                <a:lnTo>
                  <a:pt x="181123" y="4610"/>
                </a:lnTo>
                <a:lnTo>
                  <a:pt x="138553" y="17831"/>
                </a:lnTo>
                <a:lnTo>
                  <a:pt x="100024" y="38750"/>
                </a:lnTo>
                <a:lnTo>
                  <a:pt x="66452" y="66452"/>
                </a:lnTo>
                <a:lnTo>
                  <a:pt x="38750" y="100024"/>
                </a:lnTo>
                <a:lnTo>
                  <a:pt x="17831" y="138553"/>
                </a:lnTo>
                <a:lnTo>
                  <a:pt x="4610" y="181123"/>
                </a:lnTo>
                <a:lnTo>
                  <a:pt x="0" y="226822"/>
                </a:lnTo>
                <a:lnTo>
                  <a:pt x="0" y="1134110"/>
                </a:lnTo>
                <a:lnTo>
                  <a:pt x="4610" y="1179823"/>
                </a:lnTo>
                <a:lnTo>
                  <a:pt x="17831" y="1222400"/>
                </a:lnTo>
                <a:lnTo>
                  <a:pt x="38750" y="1260929"/>
                </a:lnTo>
                <a:lnTo>
                  <a:pt x="66452" y="1294498"/>
                </a:lnTo>
                <a:lnTo>
                  <a:pt x="100024" y="1322195"/>
                </a:lnTo>
                <a:lnTo>
                  <a:pt x="138553" y="1343107"/>
                </a:lnTo>
                <a:lnTo>
                  <a:pt x="181123" y="1356323"/>
                </a:lnTo>
                <a:lnTo>
                  <a:pt x="226822" y="1360932"/>
                </a:lnTo>
                <a:lnTo>
                  <a:pt x="2365502" y="1360932"/>
                </a:lnTo>
                <a:lnTo>
                  <a:pt x="2411200" y="1356323"/>
                </a:lnTo>
                <a:lnTo>
                  <a:pt x="2453770" y="1343107"/>
                </a:lnTo>
                <a:lnTo>
                  <a:pt x="2492299" y="1322195"/>
                </a:lnTo>
                <a:lnTo>
                  <a:pt x="2525871" y="1294498"/>
                </a:lnTo>
                <a:lnTo>
                  <a:pt x="2553573" y="1260929"/>
                </a:lnTo>
                <a:lnTo>
                  <a:pt x="2574492" y="1222400"/>
                </a:lnTo>
                <a:lnTo>
                  <a:pt x="2587713" y="1179823"/>
                </a:lnTo>
                <a:lnTo>
                  <a:pt x="2592324" y="1134110"/>
                </a:lnTo>
                <a:lnTo>
                  <a:pt x="2592324" y="226822"/>
                </a:lnTo>
                <a:lnTo>
                  <a:pt x="2587713" y="181123"/>
                </a:lnTo>
                <a:lnTo>
                  <a:pt x="2574492" y="138553"/>
                </a:lnTo>
                <a:lnTo>
                  <a:pt x="2553573" y="100024"/>
                </a:lnTo>
                <a:lnTo>
                  <a:pt x="2525871" y="66452"/>
                </a:lnTo>
                <a:lnTo>
                  <a:pt x="2492299" y="38750"/>
                </a:lnTo>
                <a:lnTo>
                  <a:pt x="2453770" y="17831"/>
                </a:lnTo>
                <a:lnTo>
                  <a:pt x="2411200" y="4610"/>
                </a:lnTo>
                <a:lnTo>
                  <a:pt x="2365502" y="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39844" y="2952369"/>
            <a:ext cx="2147570" cy="120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13970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1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Squared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13970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1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Absolute Error</a:t>
            </a:r>
            <a:r>
              <a:rPr sz="11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buFont typeface="Arial"/>
              <a:buChar char="●"/>
              <a:tabLst>
                <a:tab pos="13970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Squared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Log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buFont typeface="Arial"/>
              <a:buChar char="●"/>
              <a:tabLst>
                <a:tab pos="13970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r>
              <a:rPr sz="11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Percentage</a:t>
            </a:r>
            <a:r>
              <a:rPr sz="11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Error</a:t>
            </a:r>
            <a:r>
              <a:rPr sz="11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Arial"/>
                <a:cs typeface="Arial"/>
              </a:rPr>
              <a:t>Loss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buFont typeface="Arial"/>
              <a:buChar char="●"/>
              <a:tabLst>
                <a:tab pos="139700" algn="l"/>
              </a:tabLst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Poisson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buFont typeface="Arial"/>
              <a:buChar char="●"/>
              <a:tabLst>
                <a:tab pos="139700" algn="l"/>
              </a:tabLst>
            </a:pP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L1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buFont typeface="Arial"/>
              <a:buChar char="●"/>
              <a:tabLst>
                <a:tab pos="139700" algn="l"/>
              </a:tabLst>
            </a:pP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L2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94047" y="4296155"/>
            <a:ext cx="2592705" cy="708660"/>
          </a:xfrm>
          <a:custGeom>
            <a:avLst/>
            <a:gdLst/>
            <a:ahLst/>
            <a:cxnLst/>
            <a:rect l="l" t="t" r="r" b="b"/>
            <a:pathLst>
              <a:path w="2592704" h="708660">
                <a:moveTo>
                  <a:pt x="2474213" y="0"/>
                </a:moveTo>
                <a:lnTo>
                  <a:pt x="118110" y="0"/>
                </a:lnTo>
                <a:lnTo>
                  <a:pt x="72116" y="9282"/>
                </a:lnTo>
                <a:lnTo>
                  <a:pt x="34575" y="34594"/>
                </a:lnTo>
                <a:lnTo>
                  <a:pt x="9274" y="72137"/>
                </a:lnTo>
                <a:lnTo>
                  <a:pt x="0" y="118110"/>
                </a:lnTo>
                <a:lnTo>
                  <a:pt x="0" y="590550"/>
                </a:lnTo>
                <a:lnTo>
                  <a:pt x="9274" y="636522"/>
                </a:lnTo>
                <a:lnTo>
                  <a:pt x="34575" y="674065"/>
                </a:lnTo>
                <a:lnTo>
                  <a:pt x="72116" y="699377"/>
                </a:lnTo>
                <a:lnTo>
                  <a:pt x="118110" y="708660"/>
                </a:lnTo>
                <a:lnTo>
                  <a:pt x="2474213" y="708660"/>
                </a:lnTo>
                <a:lnTo>
                  <a:pt x="2520207" y="699377"/>
                </a:lnTo>
                <a:lnTo>
                  <a:pt x="2557748" y="674065"/>
                </a:lnTo>
                <a:lnTo>
                  <a:pt x="2583049" y="636522"/>
                </a:lnTo>
                <a:lnTo>
                  <a:pt x="2592324" y="590550"/>
                </a:lnTo>
                <a:lnTo>
                  <a:pt x="2592324" y="118110"/>
                </a:lnTo>
                <a:lnTo>
                  <a:pt x="2583049" y="72137"/>
                </a:lnTo>
                <a:lnTo>
                  <a:pt x="2557748" y="34594"/>
                </a:lnTo>
                <a:lnTo>
                  <a:pt x="2520207" y="9282"/>
                </a:lnTo>
                <a:lnTo>
                  <a:pt x="2474213" y="0"/>
                </a:lnTo>
                <a:close/>
              </a:path>
            </a:pathLst>
          </a:custGeom>
          <a:solidFill>
            <a:srgbClr val="A64D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08475" y="4382820"/>
            <a:ext cx="217868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indent="-12700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13970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Reconstruction</a:t>
            </a:r>
            <a:r>
              <a:rPr sz="11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Cross</a:t>
            </a:r>
            <a:r>
              <a:rPr sz="11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Entropy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13970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Cosine</a:t>
            </a: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Proximity</a:t>
            </a:r>
            <a:endParaRPr sz="1100">
              <a:latin typeface="Arial"/>
              <a:cs typeface="Arial"/>
            </a:endParaRPr>
          </a:p>
          <a:p>
            <a:pPr marL="139065" indent="-127000">
              <a:lnSpc>
                <a:spcPct val="100000"/>
              </a:lnSpc>
              <a:buFont typeface="Arial"/>
              <a:buChar char="●"/>
              <a:tabLst>
                <a:tab pos="139700" algn="l"/>
              </a:tabLst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KL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 Divergence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05811" y="3390900"/>
            <a:ext cx="1148080" cy="393700"/>
          </a:xfrm>
          <a:custGeom>
            <a:avLst/>
            <a:gdLst/>
            <a:ahLst/>
            <a:cxnLst/>
            <a:rect l="l" t="t" r="r" b="b"/>
            <a:pathLst>
              <a:path w="1148079" h="393700">
                <a:moveTo>
                  <a:pt x="1082039" y="0"/>
                </a:moveTo>
                <a:lnTo>
                  <a:pt x="65531" y="0"/>
                </a:lnTo>
                <a:lnTo>
                  <a:pt x="40022" y="5149"/>
                </a:lnTo>
                <a:lnTo>
                  <a:pt x="19192" y="19192"/>
                </a:lnTo>
                <a:lnTo>
                  <a:pt x="5149" y="40022"/>
                </a:lnTo>
                <a:lnTo>
                  <a:pt x="0" y="65531"/>
                </a:lnTo>
                <a:lnTo>
                  <a:pt x="0" y="327659"/>
                </a:lnTo>
                <a:lnTo>
                  <a:pt x="5149" y="353169"/>
                </a:lnTo>
                <a:lnTo>
                  <a:pt x="19192" y="373999"/>
                </a:lnTo>
                <a:lnTo>
                  <a:pt x="40022" y="388042"/>
                </a:lnTo>
                <a:lnTo>
                  <a:pt x="65531" y="393191"/>
                </a:lnTo>
                <a:lnTo>
                  <a:pt x="1082039" y="393191"/>
                </a:lnTo>
                <a:lnTo>
                  <a:pt x="1107549" y="388042"/>
                </a:lnTo>
                <a:lnTo>
                  <a:pt x="1128379" y="373999"/>
                </a:lnTo>
                <a:lnTo>
                  <a:pt x="1142422" y="353169"/>
                </a:lnTo>
                <a:lnTo>
                  <a:pt x="1147572" y="327659"/>
                </a:lnTo>
                <a:lnTo>
                  <a:pt x="1147572" y="65531"/>
                </a:lnTo>
                <a:lnTo>
                  <a:pt x="1142422" y="40022"/>
                </a:lnTo>
                <a:lnTo>
                  <a:pt x="1128379" y="19192"/>
                </a:lnTo>
                <a:lnTo>
                  <a:pt x="1107549" y="5149"/>
                </a:lnTo>
                <a:lnTo>
                  <a:pt x="1082039" y="0"/>
                </a:lnTo>
                <a:close/>
              </a:path>
            </a:pathLst>
          </a:custGeom>
          <a:solidFill>
            <a:srgbClr val="DF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85770" y="3487928"/>
            <a:ext cx="78803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625405" y="2249233"/>
            <a:ext cx="381635" cy="2597785"/>
            <a:chOff x="3625405" y="2249233"/>
            <a:chExt cx="381635" cy="2597785"/>
          </a:xfrm>
        </p:grpSpPr>
        <p:sp>
          <p:nvSpPr>
            <p:cNvPr id="17" name="object 17"/>
            <p:cNvSpPr/>
            <p:nvPr/>
          </p:nvSpPr>
          <p:spPr>
            <a:xfrm>
              <a:off x="3630167" y="2253995"/>
              <a:ext cx="372110" cy="340360"/>
            </a:xfrm>
            <a:custGeom>
              <a:avLst/>
              <a:gdLst/>
              <a:ahLst/>
              <a:cxnLst/>
              <a:rect l="l" t="t" r="r" b="b"/>
              <a:pathLst>
                <a:path w="372110" h="340360">
                  <a:moveTo>
                    <a:pt x="201930" y="0"/>
                  </a:moveTo>
                  <a:lnTo>
                    <a:pt x="201930" y="84962"/>
                  </a:lnTo>
                  <a:lnTo>
                    <a:pt x="0" y="84962"/>
                  </a:lnTo>
                  <a:lnTo>
                    <a:pt x="0" y="254889"/>
                  </a:lnTo>
                  <a:lnTo>
                    <a:pt x="201930" y="254889"/>
                  </a:lnTo>
                  <a:lnTo>
                    <a:pt x="201930" y="339852"/>
                  </a:lnTo>
                  <a:lnTo>
                    <a:pt x="371856" y="169926"/>
                  </a:lnTo>
                  <a:lnTo>
                    <a:pt x="201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30167" y="2253995"/>
              <a:ext cx="372110" cy="340360"/>
            </a:xfrm>
            <a:custGeom>
              <a:avLst/>
              <a:gdLst/>
              <a:ahLst/>
              <a:cxnLst/>
              <a:rect l="l" t="t" r="r" b="b"/>
              <a:pathLst>
                <a:path w="372110" h="340360">
                  <a:moveTo>
                    <a:pt x="0" y="84962"/>
                  </a:moveTo>
                  <a:lnTo>
                    <a:pt x="201930" y="84962"/>
                  </a:lnTo>
                  <a:lnTo>
                    <a:pt x="201930" y="0"/>
                  </a:lnTo>
                  <a:lnTo>
                    <a:pt x="371856" y="169926"/>
                  </a:lnTo>
                  <a:lnTo>
                    <a:pt x="201930" y="339852"/>
                  </a:lnTo>
                  <a:lnTo>
                    <a:pt x="201930" y="254889"/>
                  </a:lnTo>
                  <a:lnTo>
                    <a:pt x="0" y="254889"/>
                  </a:lnTo>
                  <a:lnTo>
                    <a:pt x="0" y="84962"/>
                  </a:lnTo>
                  <a:close/>
                </a:path>
              </a:pathLst>
            </a:custGeom>
            <a:ln w="9524">
              <a:solidFill>
                <a:srgbClr val="3B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30167" y="3377183"/>
              <a:ext cx="372110" cy="341630"/>
            </a:xfrm>
            <a:custGeom>
              <a:avLst/>
              <a:gdLst/>
              <a:ahLst/>
              <a:cxnLst/>
              <a:rect l="l" t="t" r="r" b="b"/>
              <a:pathLst>
                <a:path w="372110" h="341629">
                  <a:moveTo>
                    <a:pt x="201168" y="0"/>
                  </a:moveTo>
                  <a:lnTo>
                    <a:pt x="201168" y="85344"/>
                  </a:lnTo>
                  <a:lnTo>
                    <a:pt x="0" y="85344"/>
                  </a:lnTo>
                  <a:lnTo>
                    <a:pt x="0" y="256032"/>
                  </a:lnTo>
                  <a:lnTo>
                    <a:pt x="201168" y="256032"/>
                  </a:lnTo>
                  <a:lnTo>
                    <a:pt x="201168" y="341376"/>
                  </a:lnTo>
                  <a:lnTo>
                    <a:pt x="371856" y="170688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30167" y="3377183"/>
              <a:ext cx="372110" cy="341630"/>
            </a:xfrm>
            <a:custGeom>
              <a:avLst/>
              <a:gdLst/>
              <a:ahLst/>
              <a:cxnLst/>
              <a:rect l="l" t="t" r="r" b="b"/>
              <a:pathLst>
                <a:path w="372110" h="341629">
                  <a:moveTo>
                    <a:pt x="0" y="85344"/>
                  </a:moveTo>
                  <a:lnTo>
                    <a:pt x="201168" y="85344"/>
                  </a:lnTo>
                  <a:lnTo>
                    <a:pt x="201168" y="0"/>
                  </a:lnTo>
                  <a:lnTo>
                    <a:pt x="371856" y="170688"/>
                  </a:lnTo>
                  <a:lnTo>
                    <a:pt x="201168" y="341376"/>
                  </a:lnTo>
                  <a:lnTo>
                    <a:pt x="201168" y="256032"/>
                  </a:lnTo>
                  <a:lnTo>
                    <a:pt x="0" y="256032"/>
                  </a:lnTo>
                  <a:lnTo>
                    <a:pt x="0" y="85344"/>
                  </a:lnTo>
                  <a:close/>
                </a:path>
              </a:pathLst>
            </a:custGeom>
            <a:ln w="9525">
              <a:solidFill>
                <a:srgbClr val="3B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30167" y="4500372"/>
              <a:ext cx="372110" cy="341630"/>
            </a:xfrm>
            <a:custGeom>
              <a:avLst/>
              <a:gdLst/>
              <a:ahLst/>
              <a:cxnLst/>
              <a:rect l="l" t="t" r="r" b="b"/>
              <a:pathLst>
                <a:path w="372110" h="341629">
                  <a:moveTo>
                    <a:pt x="201168" y="0"/>
                  </a:moveTo>
                  <a:lnTo>
                    <a:pt x="201168" y="85343"/>
                  </a:lnTo>
                  <a:lnTo>
                    <a:pt x="0" y="85343"/>
                  </a:lnTo>
                  <a:lnTo>
                    <a:pt x="0" y="256031"/>
                  </a:lnTo>
                  <a:lnTo>
                    <a:pt x="201168" y="256031"/>
                  </a:lnTo>
                  <a:lnTo>
                    <a:pt x="201168" y="341375"/>
                  </a:lnTo>
                  <a:lnTo>
                    <a:pt x="371856" y="170687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30167" y="4500372"/>
              <a:ext cx="372110" cy="341630"/>
            </a:xfrm>
            <a:custGeom>
              <a:avLst/>
              <a:gdLst/>
              <a:ahLst/>
              <a:cxnLst/>
              <a:rect l="l" t="t" r="r" b="b"/>
              <a:pathLst>
                <a:path w="372110" h="341629">
                  <a:moveTo>
                    <a:pt x="0" y="85343"/>
                  </a:moveTo>
                  <a:lnTo>
                    <a:pt x="201168" y="85343"/>
                  </a:lnTo>
                  <a:lnTo>
                    <a:pt x="201168" y="0"/>
                  </a:lnTo>
                  <a:lnTo>
                    <a:pt x="371856" y="170687"/>
                  </a:lnTo>
                  <a:lnTo>
                    <a:pt x="201168" y="341375"/>
                  </a:lnTo>
                  <a:lnTo>
                    <a:pt x="201168" y="256031"/>
                  </a:lnTo>
                  <a:lnTo>
                    <a:pt x="0" y="256031"/>
                  </a:lnTo>
                  <a:lnTo>
                    <a:pt x="0" y="85343"/>
                  </a:lnTo>
                  <a:close/>
                </a:path>
              </a:pathLst>
            </a:custGeom>
            <a:ln w="9525">
              <a:solidFill>
                <a:srgbClr val="3B78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3243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>
                <a:solidFill>
                  <a:srgbClr val="171616"/>
                </a:solidFill>
              </a:rPr>
              <a:t>Overall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60" dirty="0">
                <a:solidFill>
                  <a:srgbClr val="171616"/>
                </a:solidFill>
              </a:rPr>
              <a:t>Learning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80" dirty="0">
                <a:solidFill>
                  <a:srgbClr val="171616"/>
                </a:solidFill>
              </a:rPr>
              <a:t>Framework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0791" y="862964"/>
            <a:ext cx="656209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853440" algn="l"/>
              </a:tabLst>
            </a:pPr>
            <a:r>
              <a:rPr sz="1400" spc="-10" dirty="0">
                <a:latin typeface="Gill Sans MT"/>
                <a:cs typeface="Gill Sans MT"/>
              </a:rPr>
              <a:t>Given</a:t>
            </a:r>
            <a:r>
              <a:rPr sz="1400" dirty="0">
                <a:latin typeface="Gill Sans MT"/>
                <a:cs typeface="Gill Sans MT"/>
              </a:rPr>
              <a:t>	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where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n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-50" dirty="0">
                <a:latin typeface="Gill Sans MT"/>
                <a:cs typeface="Gill Sans MT"/>
              </a:rPr>
              <a:t>=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index </a:t>
            </a:r>
            <a:r>
              <a:rPr sz="1400" spc="60" dirty="0">
                <a:latin typeface="Gill Sans MT"/>
                <a:cs typeface="Gill Sans MT"/>
              </a:rPr>
              <a:t>number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95" dirty="0">
                <a:latin typeface="Gill Sans MT"/>
                <a:cs typeface="Gill Sans MT"/>
              </a:rPr>
              <a:t>data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set,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let </a:t>
            </a:r>
            <a:r>
              <a:rPr sz="1400" spc="125" dirty="0">
                <a:latin typeface="Gill Sans MT"/>
                <a:cs typeface="Gill Sans MT"/>
              </a:rPr>
              <a:t>say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have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3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training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data,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and </a:t>
            </a:r>
            <a:r>
              <a:rPr sz="1400" spc="100" dirty="0">
                <a:latin typeface="Gill Sans MT"/>
                <a:cs typeface="Gill Sans MT"/>
              </a:rPr>
              <a:t>each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95" dirty="0">
                <a:latin typeface="Gill Sans MT"/>
                <a:cs typeface="Gill Sans MT"/>
              </a:rPr>
              <a:t>data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135" dirty="0">
                <a:latin typeface="Gill Sans MT"/>
                <a:cs typeface="Gill Sans MT"/>
              </a:rPr>
              <a:t>has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3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features.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-85" dirty="0">
                <a:latin typeface="Gill Sans MT"/>
                <a:cs typeface="Gill Sans MT"/>
              </a:rPr>
              <a:t>We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want</a:t>
            </a:r>
            <a:r>
              <a:rPr sz="1400" dirty="0">
                <a:latin typeface="Gill Sans MT"/>
                <a:cs typeface="Gill Sans MT"/>
              </a:rPr>
              <a:t> to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find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total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loss.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9575" y="845819"/>
            <a:ext cx="6802120" cy="3289300"/>
            <a:chOff x="1179575" y="845819"/>
            <a:chExt cx="6802120" cy="3289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195" y="845819"/>
              <a:ext cx="384047" cy="2804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575" y="1572768"/>
              <a:ext cx="480060" cy="3688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39696" y="1712722"/>
              <a:ext cx="1741805" cy="1132205"/>
            </a:xfrm>
            <a:custGeom>
              <a:avLst/>
              <a:gdLst/>
              <a:ahLst/>
              <a:cxnLst/>
              <a:rect l="l" t="t" r="r" b="b"/>
              <a:pathLst>
                <a:path w="1741804" h="1132205">
                  <a:moveTo>
                    <a:pt x="1686686" y="1100864"/>
                  </a:moveTo>
                  <a:lnTo>
                    <a:pt x="1664589" y="1132204"/>
                  </a:lnTo>
                  <a:lnTo>
                    <a:pt x="1731201" y="1101089"/>
                  </a:lnTo>
                  <a:lnTo>
                    <a:pt x="1690624" y="1101089"/>
                  </a:lnTo>
                  <a:lnTo>
                    <a:pt x="1686686" y="1100864"/>
                  </a:lnTo>
                  <a:close/>
                </a:path>
                <a:path w="1741804" h="1132205">
                  <a:moveTo>
                    <a:pt x="1691004" y="1094740"/>
                  </a:moveTo>
                  <a:lnTo>
                    <a:pt x="1686686" y="1100864"/>
                  </a:lnTo>
                  <a:lnTo>
                    <a:pt x="1690624" y="1101089"/>
                  </a:lnTo>
                  <a:lnTo>
                    <a:pt x="1691004" y="1094740"/>
                  </a:lnTo>
                  <a:close/>
                </a:path>
                <a:path w="1741804" h="1132205">
                  <a:moveTo>
                    <a:pt x="1666620" y="1056004"/>
                  </a:moveTo>
                  <a:lnTo>
                    <a:pt x="1686841" y="1088126"/>
                  </a:lnTo>
                  <a:lnTo>
                    <a:pt x="1691386" y="1088389"/>
                  </a:lnTo>
                  <a:lnTo>
                    <a:pt x="1690624" y="1101089"/>
                  </a:lnTo>
                  <a:lnTo>
                    <a:pt x="1731201" y="1101089"/>
                  </a:lnTo>
                  <a:lnTo>
                    <a:pt x="1741804" y="1096136"/>
                  </a:lnTo>
                  <a:lnTo>
                    <a:pt x="1666620" y="1056004"/>
                  </a:lnTo>
                  <a:close/>
                </a:path>
                <a:path w="1741804" h="1132205">
                  <a:moveTo>
                    <a:pt x="253" y="0"/>
                  </a:moveTo>
                  <a:lnTo>
                    <a:pt x="0" y="12700"/>
                  </a:lnTo>
                  <a:lnTo>
                    <a:pt x="40766" y="13462"/>
                  </a:lnTo>
                  <a:lnTo>
                    <a:pt x="81279" y="15875"/>
                  </a:lnTo>
                  <a:lnTo>
                    <a:pt x="121665" y="19685"/>
                  </a:lnTo>
                  <a:lnTo>
                    <a:pt x="161797" y="24891"/>
                  </a:lnTo>
                  <a:lnTo>
                    <a:pt x="201548" y="31623"/>
                  </a:lnTo>
                  <a:lnTo>
                    <a:pt x="241045" y="39497"/>
                  </a:lnTo>
                  <a:lnTo>
                    <a:pt x="279780" y="48767"/>
                  </a:lnTo>
                  <a:lnTo>
                    <a:pt x="318261" y="59308"/>
                  </a:lnTo>
                  <a:lnTo>
                    <a:pt x="355980" y="70992"/>
                  </a:lnTo>
                  <a:lnTo>
                    <a:pt x="392938" y="83819"/>
                  </a:lnTo>
                  <a:lnTo>
                    <a:pt x="429259" y="97789"/>
                  </a:lnTo>
                  <a:lnTo>
                    <a:pt x="464565" y="112775"/>
                  </a:lnTo>
                  <a:lnTo>
                    <a:pt x="532257" y="145668"/>
                  </a:lnTo>
                  <a:lnTo>
                    <a:pt x="595629" y="182117"/>
                  </a:lnTo>
                  <a:lnTo>
                    <a:pt x="653795" y="221614"/>
                  </a:lnTo>
                  <a:lnTo>
                    <a:pt x="706246" y="264032"/>
                  </a:lnTo>
                  <a:lnTo>
                    <a:pt x="752220" y="308609"/>
                  </a:lnTo>
                  <a:lnTo>
                    <a:pt x="791209" y="355219"/>
                  </a:lnTo>
                  <a:lnTo>
                    <a:pt x="822578" y="403097"/>
                  </a:lnTo>
                  <a:lnTo>
                    <a:pt x="845565" y="452246"/>
                  </a:lnTo>
                  <a:lnTo>
                    <a:pt x="856995" y="489203"/>
                  </a:lnTo>
                  <a:lnTo>
                    <a:pt x="864361" y="539114"/>
                  </a:lnTo>
                  <a:lnTo>
                    <a:pt x="864615" y="551560"/>
                  </a:lnTo>
                  <a:lnTo>
                    <a:pt x="864996" y="564260"/>
                  </a:lnTo>
                  <a:lnTo>
                    <a:pt x="869695" y="603503"/>
                  </a:lnTo>
                  <a:lnTo>
                    <a:pt x="879982" y="642238"/>
                  </a:lnTo>
                  <a:lnTo>
                    <a:pt x="895350" y="680592"/>
                  </a:lnTo>
                  <a:lnTo>
                    <a:pt x="923544" y="730630"/>
                  </a:lnTo>
                  <a:lnTo>
                    <a:pt x="959611" y="779144"/>
                  </a:lnTo>
                  <a:lnTo>
                    <a:pt x="1003172" y="825626"/>
                  </a:lnTo>
                  <a:lnTo>
                    <a:pt x="1053338" y="869950"/>
                  </a:lnTo>
                  <a:lnTo>
                    <a:pt x="1109471" y="911605"/>
                  </a:lnTo>
                  <a:lnTo>
                    <a:pt x="1171066" y="950213"/>
                  </a:lnTo>
                  <a:lnTo>
                    <a:pt x="1237488" y="985265"/>
                  </a:lnTo>
                  <a:lnTo>
                    <a:pt x="1272285" y="1001394"/>
                  </a:lnTo>
                  <a:lnTo>
                    <a:pt x="1307972" y="1016507"/>
                  </a:lnTo>
                  <a:lnTo>
                    <a:pt x="1344548" y="1030604"/>
                  </a:lnTo>
                  <a:lnTo>
                    <a:pt x="1382014" y="1043558"/>
                  </a:lnTo>
                  <a:lnTo>
                    <a:pt x="1420114" y="1055370"/>
                  </a:lnTo>
                  <a:lnTo>
                    <a:pt x="1458976" y="1066038"/>
                  </a:lnTo>
                  <a:lnTo>
                    <a:pt x="1498219" y="1075435"/>
                  </a:lnTo>
                  <a:lnTo>
                    <a:pt x="1538096" y="1083436"/>
                  </a:lnTo>
                  <a:lnTo>
                    <a:pt x="1578355" y="1090167"/>
                  </a:lnTo>
                  <a:lnTo>
                    <a:pt x="1618868" y="1095502"/>
                  </a:lnTo>
                  <a:lnTo>
                    <a:pt x="1659636" y="1099311"/>
                  </a:lnTo>
                  <a:lnTo>
                    <a:pt x="1686686" y="1100864"/>
                  </a:lnTo>
                  <a:lnTo>
                    <a:pt x="1691004" y="1094740"/>
                  </a:lnTo>
                  <a:lnTo>
                    <a:pt x="1686841" y="1088126"/>
                  </a:lnTo>
                  <a:lnTo>
                    <a:pt x="1660778" y="1086611"/>
                  </a:lnTo>
                  <a:lnTo>
                    <a:pt x="1620519" y="1082802"/>
                  </a:lnTo>
                  <a:lnTo>
                    <a:pt x="1580388" y="1077595"/>
                  </a:lnTo>
                  <a:lnTo>
                    <a:pt x="1540636" y="1070990"/>
                  </a:lnTo>
                  <a:lnTo>
                    <a:pt x="1501266" y="1063116"/>
                  </a:lnTo>
                  <a:lnTo>
                    <a:pt x="1462277" y="1053845"/>
                  </a:lnTo>
                  <a:lnTo>
                    <a:pt x="1423923" y="1043304"/>
                  </a:lnTo>
                  <a:lnTo>
                    <a:pt x="1386204" y="1031620"/>
                  </a:lnTo>
                  <a:lnTo>
                    <a:pt x="1349120" y="1018794"/>
                  </a:lnTo>
                  <a:lnTo>
                    <a:pt x="1312926" y="1004823"/>
                  </a:lnTo>
                  <a:lnTo>
                    <a:pt x="1277620" y="989838"/>
                  </a:lnTo>
                  <a:lnTo>
                    <a:pt x="1209802" y="956944"/>
                  </a:lnTo>
                  <a:lnTo>
                    <a:pt x="1146555" y="920622"/>
                  </a:lnTo>
                  <a:lnTo>
                    <a:pt x="1088389" y="880998"/>
                  </a:lnTo>
                  <a:lnTo>
                    <a:pt x="1036065" y="838834"/>
                  </a:lnTo>
                  <a:lnTo>
                    <a:pt x="990091" y="794257"/>
                  </a:lnTo>
                  <a:lnTo>
                    <a:pt x="951102" y="747776"/>
                  </a:lnTo>
                  <a:lnTo>
                    <a:pt x="919733" y="699896"/>
                  </a:lnTo>
                  <a:lnTo>
                    <a:pt x="896492" y="650875"/>
                  </a:lnTo>
                  <a:lnTo>
                    <a:pt x="885063" y="613663"/>
                  </a:lnTo>
                  <a:lnTo>
                    <a:pt x="877569" y="564007"/>
                  </a:lnTo>
                  <a:lnTo>
                    <a:pt x="877061" y="538098"/>
                  </a:lnTo>
                  <a:lnTo>
                    <a:pt x="876045" y="525017"/>
                  </a:lnTo>
                  <a:lnTo>
                    <a:pt x="869314" y="486028"/>
                  </a:lnTo>
                  <a:lnTo>
                    <a:pt x="857376" y="447294"/>
                  </a:lnTo>
                  <a:lnTo>
                    <a:pt x="833373" y="396494"/>
                  </a:lnTo>
                  <a:lnTo>
                    <a:pt x="801115" y="347344"/>
                  </a:lnTo>
                  <a:lnTo>
                    <a:pt x="761238" y="299719"/>
                  </a:lnTo>
                  <a:lnTo>
                    <a:pt x="714375" y="254253"/>
                  </a:lnTo>
                  <a:lnTo>
                    <a:pt x="661161" y="211327"/>
                  </a:lnTo>
                  <a:lnTo>
                    <a:pt x="602107" y="171195"/>
                  </a:lnTo>
                  <a:lnTo>
                    <a:pt x="537971" y="134365"/>
                  </a:lnTo>
                  <a:lnTo>
                    <a:pt x="469519" y="101091"/>
                  </a:lnTo>
                  <a:lnTo>
                    <a:pt x="433831" y="85978"/>
                  </a:lnTo>
                  <a:lnTo>
                    <a:pt x="397128" y="71881"/>
                  </a:lnTo>
                  <a:lnTo>
                    <a:pt x="359790" y="58800"/>
                  </a:lnTo>
                  <a:lnTo>
                    <a:pt x="321563" y="47116"/>
                  </a:lnTo>
                  <a:lnTo>
                    <a:pt x="282828" y="36449"/>
                  </a:lnTo>
                  <a:lnTo>
                    <a:pt x="243458" y="27050"/>
                  </a:lnTo>
                  <a:lnTo>
                    <a:pt x="203707" y="19050"/>
                  </a:lnTo>
                  <a:lnTo>
                    <a:pt x="163448" y="12318"/>
                  </a:lnTo>
                  <a:lnTo>
                    <a:pt x="122808" y="6985"/>
                  </a:lnTo>
                  <a:lnTo>
                    <a:pt x="82041" y="3175"/>
                  </a:lnTo>
                  <a:lnTo>
                    <a:pt x="41020" y="762"/>
                  </a:lnTo>
                  <a:lnTo>
                    <a:pt x="253" y="0"/>
                  </a:lnTo>
                  <a:close/>
                </a:path>
                <a:path w="1741804" h="1132205">
                  <a:moveTo>
                    <a:pt x="1686841" y="1088126"/>
                  </a:moveTo>
                  <a:lnTo>
                    <a:pt x="1691004" y="1094740"/>
                  </a:lnTo>
                  <a:lnTo>
                    <a:pt x="1691386" y="1088389"/>
                  </a:lnTo>
                  <a:lnTo>
                    <a:pt x="1686841" y="1088126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4363" y="1583436"/>
              <a:ext cx="463296" cy="3291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51321" y="1713611"/>
              <a:ext cx="1233170" cy="1083310"/>
            </a:xfrm>
            <a:custGeom>
              <a:avLst/>
              <a:gdLst/>
              <a:ahLst/>
              <a:cxnLst/>
              <a:rect l="l" t="t" r="r" b="b"/>
              <a:pathLst>
                <a:path w="1233170" h="1083310">
                  <a:moveTo>
                    <a:pt x="1177938" y="30824"/>
                  </a:moveTo>
                  <a:lnTo>
                    <a:pt x="1116837" y="39877"/>
                  </a:lnTo>
                  <a:lnTo>
                    <a:pt x="1059814" y="54228"/>
                  </a:lnTo>
                  <a:lnTo>
                    <a:pt x="1004315" y="73278"/>
                  </a:lnTo>
                  <a:lnTo>
                    <a:pt x="950595" y="97154"/>
                  </a:lnTo>
                  <a:lnTo>
                    <a:pt x="899286" y="125222"/>
                  </a:lnTo>
                  <a:lnTo>
                    <a:pt x="850646" y="157099"/>
                  </a:lnTo>
                  <a:lnTo>
                    <a:pt x="805179" y="192531"/>
                  </a:lnTo>
                  <a:lnTo>
                    <a:pt x="763270" y="231139"/>
                  </a:lnTo>
                  <a:lnTo>
                    <a:pt x="725551" y="272288"/>
                  </a:lnTo>
                  <a:lnTo>
                    <a:pt x="692276" y="315849"/>
                  </a:lnTo>
                  <a:lnTo>
                    <a:pt x="663955" y="361441"/>
                  </a:lnTo>
                  <a:lnTo>
                    <a:pt x="641223" y="408558"/>
                  </a:lnTo>
                  <a:lnTo>
                    <a:pt x="624331" y="456945"/>
                  </a:lnTo>
                  <a:lnTo>
                    <a:pt x="613918" y="506221"/>
                  </a:lnTo>
                  <a:lnTo>
                    <a:pt x="609473" y="579501"/>
                  </a:lnTo>
                  <a:lnTo>
                    <a:pt x="606932" y="603376"/>
                  </a:lnTo>
                  <a:lnTo>
                    <a:pt x="596773" y="651001"/>
                  </a:lnTo>
                  <a:lnTo>
                    <a:pt x="580389" y="697991"/>
                  </a:lnTo>
                  <a:lnTo>
                    <a:pt x="558292" y="743838"/>
                  </a:lnTo>
                  <a:lnTo>
                    <a:pt x="530732" y="788288"/>
                  </a:lnTo>
                  <a:lnTo>
                    <a:pt x="498094" y="830961"/>
                  </a:lnTo>
                  <a:lnTo>
                    <a:pt x="461136" y="871346"/>
                  </a:lnTo>
                  <a:lnTo>
                    <a:pt x="419988" y="909065"/>
                  </a:lnTo>
                  <a:lnTo>
                    <a:pt x="375284" y="943863"/>
                  </a:lnTo>
                  <a:lnTo>
                    <a:pt x="327532" y="975232"/>
                  </a:lnTo>
                  <a:lnTo>
                    <a:pt x="277113" y="1002791"/>
                  </a:lnTo>
                  <a:lnTo>
                    <a:pt x="224281" y="1026159"/>
                  </a:lnTo>
                  <a:lnTo>
                    <a:pt x="169799" y="1044956"/>
                  </a:lnTo>
                  <a:lnTo>
                    <a:pt x="114045" y="1058926"/>
                  </a:lnTo>
                  <a:lnTo>
                    <a:pt x="57403" y="1067689"/>
                  </a:lnTo>
                  <a:lnTo>
                    <a:pt x="0" y="1070609"/>
                  </a:lnTo>
                  <a:lnTo>
                    <a:pt x="253" y="1083309"/>
                  </a:lnTo>
                  <a:lnTo>
                    <a:pt x="58292" y="1080262"/>
                  </a:lnTo>
                  <a:lnTo>
                    <a:pt x="116331" y="1071499"/>
                  </a:lnTo>
                  <a:lnTo>
                    <a:pt x="173227" y="1057275"/>
                  </a:lnTo>
                  <a:lnTo>
                    <a:pt x="228726" y="1038097"/>
                  </a:lnTo>
                  <a:lnTo>
                    <a:pt x="282448" y="1014349"/>
                  </a:lnTo>
                  <a:lnTo>
                    <a:pt x="333882" y="986282"/>
                  </a:lnTo>
                  <a:lnTo>
                    <a:pt x="382524" y="954277"/>
                  </a:lnTo>
                  <a:lnTo>
                    <a:pt x="427989" y="918971"/>
                  </a:lnTo>
                  <a:lnTo>
                    <a:pt x="469900" y="880490"/>
                  </a:lnTo>
                  <a:lnTo>
                    <a:pt x="507619" y="839343"/>
                  </a:lnTo>
                  <a:lnTo>
                    <a:pt x="540893" y="795782"/>
                  </a:lnTo>
                  <a:lnTo>
                    <a:pt x="569213" y="750315"/>
                  </a:lnTo>
                  <a:lnTo>
                    <a:pt x="591947" y="703199"/>
                  </a:lnTo>
                  <a:lnTo>
                    <a:pt x="608837" y="654938"/>
                  </a:lnTo>
                  <a:lnTo>
                    <a:pt x="619378" y="605663"/>
                  </a:lnTo>
                  <a:lnTo>
                    <a:pt x="623061" y="556006"/>
                  </a:lnTo>
                  <a:lnTo>
                    <a:pt x="623824" y="531621"/>
                  </a:lnTo>
                  <a:lnTo>
                    <a:pt x="626490" y="507619"/>
                  </a:lnTo>
                  <a:lnTo>
                    <a:pt x="636651" y="459994"/>
                  </a:lnTo>
                  <a:lnTo>
                    <a:pt x="653033" y="413131"/>
                  </a:lnTo>
                  <a:lnTo>
                    <a:pt x="675258" y="367283"/>
                  </a:lnTo>
                  <a:lnTo>
                    <a:pt x="702818" y="322833"/>
                  </a:lnTo>
                  <a:lnTo>
                    <a:pt x="735456" y="280288"/>
                  </a:lnTo>
                  <a:lnTo>
                    <a:pt x="772413" y="239902"/>
                  </a:lnTo>
                  <a:lnTo>
                    <a:pt x="813561" y="202056"/>
                  </a:lnTo>
                  <a:lnTo>
                    <a:pt x="858265" y="167386"/>
                  </a:lnTo>
                  <a:lnTo>
                    <a:pt x="906018" y="136016"/>
                  </a:lnTo>
                  <a:lnTo>
                    <a:pt x="956563" y="108458"/>
                  </a:lnTo>
                  <a:lnTo>
                    <a:pt x="1009269" y="85089"/>
                  </a:lnTo>
                  <a:lnTo>
                    <a:pt x="1063752" y="66293"/>
                  </a:lnTo>
                  <a:lnTo>
                    <a:pt x="1119504" y="52324"/>
                  </a:lnTo>
                  <a:lnTo>
                    <a:pt x="1176274" y="43687"/>
                  </a:lnTo>
                  <a:lnTo>
                    <a:pt x="1178360" y="43527"/>
                  </a:lnTo>
                  <a:lnTo>
                    <a:pt x="1182370" y="36829"/>
                  </a:lnTo>
                  <a:lnTo>
                    <a:pt x="1177938" y="30824"/>
                  </a:lnTo>
                  <a:close/>
                </a:path>
                <a:path w="1233170" h="1083310">
                  <a:moveTo>
                    <a:pt x="1224250" y="30479"/>
                  </a:moveTo>
                  <a:lnTo>
                    <a:pt x="1181861" y="30479"/>
                  </a:lnTo>
                  <a:lnTo>
                    <a:pt x="1182877" y="43179"/>
                  </a:lnTo>
                  <a:lnTo>
                    <a:pt x="1178360" y="43527"/>
                  </a:lnTo>
                  <a:lnTo>
                    <a:pt x="1158875" y="76073"/>
                  </a:lnTo>
                  <a:lnTo>
                    <a:pt x="1233170" y="34416"/>
                  </a:lnTo>
                  <a:lnTo>
                    <a:pt x="1224250" y="30479"/>
                  </a:lnTo>
                  <a:close/>
                </a:path>
                <a:path w="1233170" h="1083310">
                  <a:moveTo>
                    <a:pt x="1182369" y="36829"/>
                  </a:moveTo>
                  <a:lnTo>
                    <a:pt x="1178360" y="43527"/>
                  </a:lnTo>
                  <a:lnTo>
                    <a:pt x="1182877" y="43179"/>
                  </a:lnTo>
                  <a:lnTo>
                    <a:pt x="1182369" y="36829"/>
                  </a:lnTo>
                  <a:close/>
                </a:path>
                <a:path w="1233170" h="1083310">
                  <a:moveTo>
                    <a:pt x="1181861" y="30479"/>
                  </a:moveTo>
                  <a:lnTo>
                    <a:pt x="1177938" y="30824"/>
                  </a:lnTo>
                  <a:lnTo>
                    <a:pt x="1182370" y="36829"/>
                  </a:lnTo>
                  <a:lnTo>
                    <a:pt x="1181861" y="30479"/>
                  </a:lnTo>
                  <a:close/>
                </a:path>
                <a:path w="1233170" h="1083310">
                  <a:moveTo>
                    <a:pt x="1155192" y="0"/>
                  </a:moveTo>
                  <a:lnTo>
                    <a:pt x="1177938" y="30824"/>
                  </a:lnTo>
                  <a:lnTo>
                    <a:pt x="1181861" y="30479"/>
                  </a:lnTo>
                  <a:lnTo>
                    <a:pt x="1224250" y="30479"/>
                  </a:lnTo>
                  <a:lnTo>
                    <a:pt x="115519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575" y="2662427"/>
              <a:ext cx="480060" cy="3688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4363" y="2634996"/>
              <a:ext cx="463296" cy="32918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59635" y="2846831"/>
              <a:ext cx="1741805" cy="0"/>
            </a:xfrm>
            <a:custGeom>
              <a:avLst/>
              <a:gdLst/>
              <a:ahLst/>
              <a:cxnLst/>
              <a:rect l="l" t="t" r="r" b="b"/>
              <a:pathLst>
                <a:path w="1741804">
                  <a:moveTo>
                    <a:pt x="0" y="0"/>
                  </a:moveTo>
                  <a:lnTo>
                    <a:pt x="1741804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18504" y="2752343"/>
              <a:ext cx="1097280" cy="76200"/>
            </a:xfrm>
            <a:custGeom>
              <a:avLst/>
              <a:gdLst/>
              <a:ahLst/>
              <a:cxnLst/>
              <a:rect l="l" t="t" r="r" b="b"/>
              <a:pathLst>
                <a:path w="1097279" h="76200">
                  <a:moveTo>
                    <a:pt x="1045972" y="38100"/>
                  </a:moveTo>
                  <a:lnTo>
                    <a:pt x="1020572" y="76200"/>
                  </a:lnTo>
                  <a:lnTo>
                    <a:pt x="1084072" y="44450"/>
                  </a:lnTo>
                  <a:lnTo>
                    <a:pt x="1045972" y="44450"/>
                  </a:lnTo>
                  <a:lnTo>
                    <a:pt x="1045972" y="38100"/>
                  </a:lnTo>
                  <a:close/>
                </a:path>
                <a:path w="1097279" h="76200">
                  <a:moveTo>
                    <a:pt x="104173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041738" y="44450"/>
                  </a:lnTo>
                  <a:lnTo>
                    <a:pt x="1045972" y="38100"/>
                  </a:lnTo>
                  <a:lnTo>
                    <a:pt x="1041738" y="31750"/>
                  </a:lnTo>
                  <a:close/>
                </a:path>
                <a:path w="1097279" h="76200">
                  <a:moveTo>
                    <a:pt x="1084072" y="31750"/>
                  </a:moveTo>
                  <a:lnTo>
                    <a:pt x="1045972" y="31750"/>
                  </a:lnTo>
                  <a:lnTo>
                    <a:pt x="1045972" y="44450"/>
                  </a:lnTo>
                  <a:lnTo>
                    <a:pt x="1084072" y="44450"/>
                  </a:lnTo>
                  <a:lnTo>
                    <a:pt x="1096772" y="38100"/>
                  </a:lnTo>
                  <a:lnTo>
                    <a:pt x="1084072" y="31750"/>
                  </a:lnTo>
                  <a:close/>
                </a:path>
                <a:path w="1097279" h="76200">
                  <a:moveTo>
                    <a:pt x="1020572" y="0"/>
                  </a:moveTo>
                  <a:lnTo>
                    <a:pt x="1045972" y="38100"/>
                  </a:lnTo>
                  <a:lnTo>
                    <a:pt x="1045972" y="31750"/>
                  </a:lnTo>
                  <a:lnTo>
                    <a:pt x="1084072" y="31750"/>
                  </a:lnTo>
                  <a:lnTo>
                    <a:pt x="102057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3028" y="3765803"/>
              <a:ext cx="518159" cy="3688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575" y="3752087"/>
              <a:ext cx="480060" cy="36880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59635" y="2846831"/>
              <a:ext cx="1741805" cy="1089660"/>
            </a:xfrm>
            <a:custGeom>
              <a:avLst/>
              <a:gdLst/>
              <a:ahLst/>
              <a:cxnLst/>
              <a:rect l="l" t="t" r="r" b="b"/>
              <a:pathLst>
                <a:path w="1741804" h="1089660">
                  <a:moveTo>
                    <a:pt x="0" y="1089596"/>
                  </a:moveTo>
                  <a:lnTo>
                    <a:pt x="54403" y="1088197"/>
                  </a:lnTo>
                  <a:lnTo>
                    <a:pt x="108616" y="1084080"/>
                  </a:lnTo>
                  <a:lnTo>
                    <a:pt x="162450" y="1077361"/>
                  </a:lnTo>
                  <a:lnTo>
                    <a:pt x="215715" y="1068161"/>
                  </a:lnTo>
                  <a:lnTo>
                    <a:pt x="268224" y="1056596"/>
                  </a:lnTo>
                  <a:lnTo>
                    <a:pt x="319787" y="1042785"/>
                  </a:lnTo>
                  <a:lnTo>
                    <a:pt x="370216" y="1026846"/>
                  </a:lnTo>
                  <a:lnTo>
                    <a:pt x="419321" y="1008897"/>
                  </a:lnTo>
                  <a:lnTo>
                    <a:pt x="466913" y="989057"/>
                  </a:lnTo>
                  <a:lnTo>
                    <a:pt x="512804" y="967443"/>
                  </a:lnTo>
                  <a:lnTo>
                    <a:pt x="556804" y="944174"/>
                  </a:lnTo>
                  <a:lnTo>
                    <a:pt x="598725" y="919368"/>
                  </a:lnTo>
                  <a:lnTo>
                    <a:pt x="638378" y="893144"/>
                  </a:lnTo>
                  <a:lnTo>
                    <a:pt x="675574" y="865618"/>
                  </a:lnTo>
                  <a:lnTo>
                    <a:pt x="710124" y="836911"/>
                  </a:lnTo>
                  <a:lnTo>
                    <a:pt x="741839" y="807139"/>
                  </a:lnTo>
                  <a:lnTo>
                    <a:pt x="770531" y="776420"/>
                  </a:lnTo>
                  <a:lnTo>
                    <a:pt x="796010" y="744874"/>
                  </a:lnTo>
                  <a:lnTo>
                    <a:pt x="818087" y="712619"/>
                  </a:lnTo>
                  <a:lnTo>
                    <a:pt x="851281" y="646450"/>
                  </a:lnTo>
                  <a:lnTo>
                    <a:pt x="868603" y="578861"/>
                  </a:lnTo>
                  <a:lnTo>
                    <a:pt x="870838" y="544830"/>
                  </a:lnTo>
                  <a:lnTo>
                    <a:pt x="873075" y="510797"/>
                  </a:lnTo>
                  <a:lnTo>
                    <a:pt x="890401" y="443206"/>
                  </a:lnTo>
                  <a:lnTo>
                    <a:pt x="923604" y="377033"/>
                  </a:lnTo>
                  <a:lnTo>
                    <a:pt x="945687" y="344775"/>
                  </a:lnTo>
                  <a:lnTo>
                    <a:pt x="971172" y="313226"/>
                  </a:lnTo>
                  <a:lnTo>
                    <a:pt x="999870" y="282504"/>
                  </a:lnTo>
                  <a:lnTo>
                    <a:pt x="1031593" y="252728"/>
                  </a:lnTo>
                  <a:lnTo>
                    <a:pt x="1066151" y="224017"/>
                  </a:lnTo>
                  <a:lnTo>
                    <a:pt x="1103354" y="196487"/>
                  </a:lnTo>
                  <a:lnTo>
                    <a:pt x="1143015" y="170259"/>
                  </a:lnTo>
                  <a:lnTo>
                    <a:pt x="1184944" y="145449"/>
                  </a:lnTo>
                  <a:lnTo>
                    <a:pt x="1228953" y="122176"/>
                  </a:lnTo>
                  <a:lnTo>
                    <a:pt x="1274851" y="100559"/>
                  </a:lnTo>
                  <a:lnTo>
                    <a:pt x="1322450" y="80715"/>
                  </a:lnTo>
                  <a:lnTo>
                    <a:pt x="1371562" y="62763"/>
                  </a:lnTo>
                  <a:lnTo>
                    <a:pt x="1421997" y="46821"/>
                  </a:lnTo>
                  <a:lnTo>
                    <a:pt x="1473565" y="33007"/>
                  </a:lnTo>
                  <a:lnTo>
                    <a:pt x="1526079" y="21440"/>
                  </a:lnTo>
                  <a:lnTo>
                    <a:pt x="1579349" y="12237"/>
                  </a:lnTo>
                  <a:lnTo>
                    <a:pt x="1633186" y="5517"/>
                  </a:lnTo>
                  <a:lnTo>
                    <a:pt x="1687401" y="1399"/>
                  </a:lnTo>
                  <a:lnTo>
                    <a:pt x="1741804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51193" y="2784093"/>
              <a:ext cx="1212850" cy="1200150"/>
            </a:xfrm>
            <a:custGeom>
              <a:avLst/>
              <a:gdLst/>
              <a:ahLst/>
              <a:cxnLst/>
              <a:rect l="l" t="t" r="r" b="b"/>
              <a:pathLst>
                <a:path w="1212850" h="1200150">
                  <a:moveTo>
                    <a:pt x="1157703" y="1169091"/>
                  </a:moveTo>
                  <a:lnTo>
                    <a:pt x="1134745" y="1199756"/>
                  </a:lnTo>
                  <a:lnTo>
                    <a:pt x="1204728" y="1169441"/>
                  </a:lnTo>
                  <a:lnTo>
                    <a:pt x="1161669" y="1169441"/>
                  </a:lnTo>
                  <a:lnTo>
                    <a:pt x="1157703" y="1169091"/>
                  </a:lnTo>
                  <a:close/>
                </a:path>
                <a:path w="1212850" h="1200150">
                  <a:moveTo>
                    <a:pt x="1162177" y="1163116"/>
                  </a:moveTo>
                  <a:lnTo>
                    <a:pt x="1157703" y="1169091"/>
                  </a:lnTo>
                  <a:lnTo>
                    <a:pt x="1161669" y="1169441"/>
                  </a:lnTo>
                  <a:lnTo>
                    <a:pt x="1162177" y="1163116"/>
                  </a:lnTo>
                  <a:close/>
                </a:path>
                <a:path w="1212850" h="1200150">
                  <a:moveTo>
                    <a:pt x="1138935" y="1123670"/>
                  </a:moveTo>
                  <a:lnTo>
                    <a:pt x="1158228" y="1156415"/>
                  </a:lnTo>
                  <a:lnTo>
                    <a:pt x="1162684" y="1156792"/>
                  </a:lnTo>
                  <a:lnTo>
                    <a:pt x="1161669" y="1169441"/>
                  </a:lnTo>
                  <a:lnTo>
                    <a:pt x="1204728" y="1169441"/>
                  </a:lnTo>
                  <a:lnTo>
                    <a:pt x="1212850" y="1165923"/>
                  </a:lnTo>
                  <a:lnTo>
                    <a:pt x="1138935" y="1123670"/>
                  </a:lnTo>
                  <a:close/>
                </a:path>
                <a:path w="1212850" h="1200150">
                  <a:moveTo>
                    <a:pt x="507" y="0"/>
                  </a:moveTo>
                  <a:lnTo>
                    <a:pt x="0" y="12700"/>
                  </a:lnTo>
                  <a:lnTo>
                    <a:pt x="28447" y="13588"/>
                  </a:lnTo>
                  <a:lnTo>
                    <a:pt x="56514" y="16001"/>
                  </a:lnTo>
                  <a:lnTo>
                    <a:pt x="112013" y="25654"/>
                  </a:lnTo>
                  <a:lnTo>
                    <a:pt x="166877" y="41020"/>
                  </a:lnTo>
                  <a:lnTo>
                    <a:pt x="220471" y="61975"/>
                  </a:lnTo>
                  <a:lnTo>
                    <a:pt x="272287" y="88011"/>
                  </a:lnTo>
                  <a:lnTo>
                    <a:pt x="321817" y="118744"/>
                  </a:lnTo>
                  <a:lnTo>
                    <a:pt x="368934" y="153543"/>
                  </a:lnTo>
                  <a:lnTo>
                    <a:pt x="412876" y="192150"/>
                  </a:lnTo>
                  <a:lnTo>
                    <a:pt x="453262" y="234187"/>
                  </a:lnTo>
                  <a:lnTo>
                    <a:pt x="489711" y="279273"/>
                  </a:lnTo>
                  <a:lnTo>
                    <a:pt x="521588" y="326644"/>
                  </a:lnTo>
                  <a:lnTo>
                    <a:pt x="548894" y="376174"/>
                  </a:lnTo>
                  <a:lnTo>
                    <a:pt x="570737" y="427355"/>
                  </a:lnTo>
                  <a:lnTo>
                    <a:pt x="586866" y="479679"/>
                  </a:lnTo>
                  <a:lnTo>
                    <a:pt x="596773" y="532892"/>
                  </a:lnTo>
                  <a:lnTo>
                    <a:pt x="600328" y="586358"/>
                  </a:lnTo>
                  <a:lnTo>
                    <a:pt x="601090" y="613537"/>
                  </a:lnTo>
                  <a:lnTo>
                    <a:pt x="603757" y="641095"/>
                  </a:lnTo>
                  <a:lnTo>
                    <a:pt x="614045" y="695579"/>
                  </a:lnTo>
                  <a:lnTo>
                    <a:pt x="630554" y="749300"/>
                  </a:lnTo>
                  <a:lnTo>
                    <a:pt x="652906" y="801624"/>
                  </a:lnTo>
                  <a:lnTo>
                    <a:pt x="680592" y="852169"/>
                  </a:lnTo>
                  <a:lnTo>
                    <a:pt x="713358" y="900557"/>
                  </a:lnTo>
                  <a:lnTo>
                    <a:pt x="750442" y="946404"/>
                  </a:lnTo>
                  <a:lnTo>
                    <a:pt x="791590" y="989203"/>
                  </a:lnTo>
                  <a:lnTo>
                    <a:pt x="836295" y="1028572"/>
                  </a:lnTo>
                  <a:lnTo>
                    <a:pt x="884174" y="1064006"/>
                  </a:lnTo>
                  <a:lnTo>
                    <a:pt x="934720" y="1095298"/>
                  </a:lnTo>
                  <a:lnTo>
                    <a:pt x="987551" y="1121841"/>
                  </a:lnTo>
                  <a:lnTo>
                    <a:pt x="1042161" y="1143215"/>
                  </a:lnTo>
                  <a:lnTo>
                    <a:pt x="1098296" y="1159027"/>
                  </a:lnTo>
                  <a:lnTo>
                    <a:pt x="1155191" y="1168869"/>
                  </a:lnTo>
                  <a:lnTo>
                    <a:pt x="1157703" y="1169091"/>
                  </a:lnTo>
                  <a:lnTo>
                    <a:pt x="1162177" y="1163116"/>
                  </a:lnTo>
                  <a:lnTo>
                    <a:pt x="1158228" y="1156415"/>
                  </a:lnTo>
                  <a:lnTo>
                    <a:pt x="1156970" y="1156309"/>
                  </a:lnTo>
                  <a:lnTo>
                    <a:pt x="1129156" y="1152271"/>
                  </a:lnTo>
                  <a:lnTo>
                    <a:pt x="1073784" y="1139659"/>
                  </a:lnTo>
                  <a:lnTo>
                    <a:pt x="1019555" y="1121486"/>
                  </a:lnTo>
                  <a:lnTo>
                    <a:pt x="966851" y="1097927"/>
                  </a:lnTo>
                  <a:lnTo>
                    <a:pt x="916051" y="1069594"/>
                  </a:lnTo>
                  <a:lnTo>
                    <a:pt x="867663" y="1036828"/>
                  </a:lnTo>
                  <a:lnTo>
                    <a:pt x="822198" y="999997"/>
                  </a:lnTo>
                  <a:lnTo>
                    <a:pt x="779906" y="959612"/>
                  </a:lnTo>
                  <a:lnTo>
                    <a:pt x="741426" y="916051"/>
                  </a:lnTo>
                  <a:lnTo>
                    <a:pt x="707135" y="869822"/>
                  </a:lnTo>
                  <a:lnTo>
                    <a:pt x="677545" y="821309"/>
                  </a:lnTo>
                  <a:lnTo>
                    <a:pt x="652906" y="770890"/>
                  </a:lnTo>
                  <a:lnTo>
                    <a:pt x="633729" y="719201"/>
                  </a:lnTo>
                  <a:lnTo>
                    <a:pt x="620649" y="666369"/>
                  </a:lnTo>
                  <a:lnTo>
                    <a:pt x="613790" y="613029"/>
                  </a:lnTo>
                  <a:lnTo>
                    <a:pt x="612012" y="558419"/>
                  </a:lnTo>
                  <a:lnTo>
                    <a:pt x="609346" y="530860"/>
                  </a:lnTo>
                  <a:lnTo>
                    <a:pt x="599058" y="476376"/>
                  </a:lnTo>
                  <a:lnTo>
                    <a:pt x="582549" y="422656"/>
                  </a:lnTo>
                  <a:lnTo>
                    <a:pt x="560197" y="370331"/>
                  </a:lnTo>
                  <a:lnTo>
                    <a:pt x="532383" y="319786"/>
                  </a:lnTo>
                  <a:lnTo>
                    <a:pt x="499745" y="271399"/>
                  </a:lnTo>
                  <a:lnTo>
                    <a:pt x="462533" y="225551"/>
                  </a:lnTo>
                  <a:lnTo>
                    <a:pt x="421385" y="182880"/>
                  </a:lnTo>
                  <a:lnTo>
                    <a:pt x="376681" y="143510"/>
                  </a:lnTo>
                  <a:lnTo>
                    <a:pt x="328802" y="108076"/>
                  </a:lnTo>
                  <a:lnTo>
                    <a:pt x="278256" y="76835"/>
                  </a:lnTo>
                  <a:lnTo>
                    <a:pt x="225425" y="50292"/>
                  </a:lnTo>
                  <a:lnTo>
                    <a:pt x="170687" y="28956"/>
                  </a:lnTo>
                  <a:lnTo>
                    <a:pt x="114553" y="13207"/>
                  </a:lnTo>
                  <a:lnTo>
                    <a:pt x="57530" y="3301"/>
                  </a:lnTo>
                  <a:lnTo>
                    <a:pt x="28828" y="888"/>
                  </a:lnTo>
                  <a:lnTo>
                    <a:pt x="507" y="0"/>
                  </a:lnTo>
                  <a:close/>
                </a:path>
                <a:path w="1212850" h="1200150">
                  <a:moveTo>
                    <a:pt x="1158228" y="1156415"/>
                  </a:moveTo>
                  <a:lnTo>
                    <a:pt x="1162177" y="1163116"/>
                  </a:lnTo>
                  <a:lnTo>
                    <a:pt x="1162684" y="1156792"/>
                  </a:lnTo>
                  <a:lnTo>
                    <a:pt x="1158228" y="1156415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88791" y="1676400"/>
              <a:ext cx="2962910" cy="2228215"/>
            </a:xfrm>
            <a:custGeom>
              <a:avLst/>
              <a:gdLst/>
              <a:ahLst/>
              <a:cxnLst/>
              <a:rect l="l" t="t" r="r" b="b"/>
              <a:pathLst>
                <a:path w="2962910" h="2228215">
                  <a:moveTo>
                    <a:pt x="2591308" y="0"/>
                  </a:moveTo>
                  <a:lnTo>
                    <a:pt x="371348" y="0"/>
                  </a:lnTo>
                  <a:lnTo>
                    <a:pt x="324763" y="2893"/>
                  </a:lnTo>
                  <a:lnTo>
                    <a:pt x="279907" y="11340"/>
                  </a:lnTo>
                  <a:lnTo>
                    <a:pt x="237126" y="24994"/>
                  </a:lnTo>
                  <a:lnTo>
                    <a:pt x="196768" y="43506"/>
                  </a:lnTo>
                  <a:lnTo>
                    <a:pt x="159182" y="66529"/>
                  </a:lnTo>
                  <a:lnTo>
                    <a:pt x="124714" y="93714"/>
                  </a:lnTo>
                  <a:lnTo>
                    <a:pt x="93714" y="124714"/>
                  </a:lnTo>
                  <a:lnTo>
                    <a:pt x="66529" y="159182"/>
                  </a:lnTo>
                  <a:lnTo>
                    <a:pt x="43506" y="196768"/>
                  </a:lnTo>
                  <a:lnTo>
                    <a:pt x="24994" y="237126"/>
                  </a:lnTo>
                  <a:lnTo>
                    <a:pt x="11340" y="279907"/>
                  </a:lnTo>
                  <a:lnTo>
                    <a:pt x="2893" y="324763"/>
                  </a:lnTo>
                  <a:lnTo>
                    <a:pt x="0" y="371348"/>
                  </a:lnTo>
                  <a:lnTo>
                    <a:pt x="0" y="1856739"/>
                  </a:lnTo>
                  <a:lnTo>
                    <a:pt x="2893" y="1903324"/>
                  </a:lnTo>
                  <a:lnTo>
                    <a:pt x="11340" y="1948180"/>
                  </a:lnTo>
                  <a:lnTo>
                    <a:pt x="24994" y="1990961"/>
                  </a:lnTo>
                  <a:lnTo>
                    <a:pt x="43506" y="2031319"/>
                  </a:lnTo>
                  <a:lnTo>
                    <a:pt x="66529" y="2068905"/>
                  </a:lnTo>
                  <a:lnTo>
                    <a:pt x="93714" y="2103373"/>
                  </a:lnTo>
                  <a:lnTo>
                    <a:pt x="124714" y="2134373"/>
                  </a:lnTo>
                  <a:lnTo>
                    <a:pt x="159182" y="2161558"/>
                  </a:lnTo>
                  <a:lnTo>
                    <a:pt x="196768" y="2184581"/>
                  </a:lnTo>
                  <a:lnTo>
                    <a:pt x="237126" y="2203093"/>
                  </a:lnTo>
                  <a:lnTo>
                    <a:pt x="279907" y="2216747"/>
                  </a:lnTo>
                  <a:lnTo>
                    <a:pt x="324763" y="2225194"/>
                  </a:lnTo>
                  <a:lnTo>
                    <a:pt x="371348" y="2228088"/>
                  </a:lnTo>
                  <a:lnTo>
                    <a:pt x="2591308" y="2228088"/>
                  </a:lnTo>
                  <a:lnTo>
                    <a:pt x="2637892" y="2225194"/>
                  </a:lnTo>
                  <a:lnTo>
                    <a:pt x="2682748" y="2216747"/>
                  </a:lnTo>
                  <a:lnTo>
                    <a:pt x="2725529" y="2203093"/>
                  </a:lnTo>
                  <a:lnTo>
                    <a:pt x="2765887" y="2184581"/>
                  </a:lnTo>
                  <a:lnTo>
                    <a:pt x="2803473" y="2161558"/>
                  </a:lnTo>
                  <a:lnTo>
                    <a:pt x="2837941" y="2134373"/>
                  </a:lnTo>
                  <a:lnTo>
                    <a:pt x="2868941" y="2103373"/>
                  </a:lnTo>
                  <a:lnTo>
                    <a:pt x="2896126" y="2068905"/>
                  </a:lnTo>
                  <a:lnTo>
                    <a:pt x="2919149" y="2031319"/>
                  </a:lnTo>
                  <a:lnTo>
                    <a:pt x="2937661" y="1990961"/>
                  </a:lnTo>
                  <a:lnTo>
                    <a:pt x="2951315" y="1948180"/>
                  </a:lnTo>
                  <a:lnTo>
                    <a:pt x="2959762" y="1903324"/>
                  </a:lnTo>
                  <a:lnTo>
                    <a:pt x="2962656" y="1856739"/>
                  </a:lnTo>
                  <a:lnTo>
                    <a:pt x="2962656" y="371348"/>
                  </a:lnTo>
                  <a:lnTo>
                    <a:pt x="2959762" y="324763"/>
                  </a:lnTo>
                  <a:lnTo>
                    <a:pt x="2951315" y="279907"/>
                  </a:lnTo>
                  <a:lnTo>
                    <a:pt x="2937661" y="237126"/>
                  </a:lnTo>
                  <a:lnTo>
                    <a:pt x="2919149" y="196768"/>
                  </a:lnTo>
                  <a:lnTo>
                    <a:pt x="2896126" y="159182"/>
                  </a:lnTo>
                  <a:lnTo>
                    <a:pt x="2868941" y="124714"/>
                  </a:lnTo>
                  <a:lnTo>
                    <a:pt x="2837941" y="93714"/>
                  </a:lnTo>
                  <a:lnTo>
                    <a:pt x="2803473" y="66529"/>
                  </a:lnTo>
                  <a:lnTo>
                    <a:pt x="2765887" y="43506"/>
                  </a:lnTo>
                  <a:lnTo>
                    <a:pt x="2725529" y="24994"/>
                  </a:lnTo>
                  <a:lnTo>
                    <a:pt x="2682748" y="11340"/>
                  </a:lnTo>
                  <a:lnTo>
                    <a:pt x="2637892" y="2893"/>
                  </a:lnTo>
                  <a:lnTo>
                    <a:pt x="2591308" y="0"/>
                  </a:lnTo>
                  <a:close/>
                </a:path>
              </a:pathLst>
            </a:custGeom>
            <a:solidFill>
              <a:srgbClr val="0A77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88791" y="1676400"/>
              <a:ext cx="2962910" cy="2228215"/>
            </a:xfrm>
            <a:custGeom>
              <a:avLst/>
              <a:gdLst/>
              <a:ahLst/>
              <a:cxnLst/>
              <a:rect l="l" t="t" r="r" b="b"/>
              <a:pathLst>
                <a:path w="2962910" h="2228215">
                  <a:moveTo>
                    <a:pt x="0" y="371348"/>
                  </a:moveTo>
                  <a:lnTo>
                    <a:pt x="2893" y="324763"/>
                  </a:lnTo>
                  <a:lnTo>
                    <a:pt x="11340" y="279907"/>
                  </a:lnTo>
                  <a:lnTo>
                    <a:pt x="24994" y="237126"/>
                  </a:lnTo>
                  <a:lnTo>
                    <a:pt x="43506" y="196768"/>
                  </a:lnTo>
                  <a:lnTo>
                    <a:pt x="66529" y="159182"/>
                  </a:lnTo>
                  <a:lnTo>
                    <a:pt x="93714" y="124714"/>
                  </a:lnTo>
                  <a:lnTo>
                    <a:pt x="124714" y="93714"/>
                  </a:lnTo>
                  <a:lnTo>
                    <a:pt x="159182" y="66529"/>
                  </a:lnTo>
                  <a:lnTo>
                    <a:pt x="196768" y="43506"/>
                  </a:lnTo>
                  <a:lnTo>
                    <a:pt x="237126" y="24994"/>
                  </a:lnTo>
                  <a:lnTo>
                    <a:pt x="279907" y="11340"/>
                  </a:lnTo>
                  <a:lnTo>
                    <a:pt x="324763" y="2893"/>
                  </a:lnTo>
                  <a:lnTo>
                    <a:pt x="371348" y="0"/>
                  </a:lnTo>
                  <a:lnTo>
                    <a:pt x="2591308" y="0"/>
                  </a:lnTo>
                  <a:lnTo>
                    <a:pt x="2637892" y="2893"/>
                  </a:lnTo>
                  <a:lnTo>
                    <a:pt x="2682748" y="11340"/>
                  </a:lnTo>
                  <a:lnTo>
                    <a:pt x="2725529" y="24994"/>
                  </a:lnTo>
                  <a:lnTo>
                    <a:pt x="2765887" y="43506"/>
                  </a:lnTo>
                  <a:lnTo>
                    <a:pt x="2803473" y="66529"/>
                  </a:lnTo>
                  <a:lnTo>
                    <a:pt x="2837941" y="93714"/>
                  </a:lnTo>
                  <a:lnTo>
                    <a:pt x="2868941" y="124714"/>
                  </a:lnTo>
                  <a:lnTo>
                    <a:pt x="2896126" y="159182"/>
                  </a:lnTo>
                  <a:lnTo>
                    <a:pt x="2919149" y="196768"/>
                  </a:lnTo>
                  <a:lnTo>
                    <a:pt x="2937661" y="237126"/>
                  </a:lnTo>
                  <a:lnTo>
                    <a:pt x="2951315" y="279907"/>
                  </a:lnTo>
                  <a:lnTo>
                    <a:pt x="2959762" y="324763"/>
                  </a:lnTo>
                  <a:lnTo>
                    <a:pt x="2962656" y="371348"/>
                  </a:lnTo>
                  <a:lnTo>
                    <a:pt x="2962656" y="1856739"/>
                  </a:lnTo>
                  <a:lnTo>
                    <a:pt x="2959762" y="1903324"/>
                  </a:lnTo>
                  <a:lnTo>
                    <a:pt x="2951315" y="1948180"/>
                  </a:lnTo>
                  <a:lnTo>
                    <a:pt x="2937661" y="1990961"/>
                  </a:lnTo>
                  <a:lnTo>
                    <a:pt x="2919149" y="2031319"/>
                  </a:lnTo>
                  <a:lnTo>
                    <a:pt x="2896126" y="2068905"/>
                  </a:lnTo>
                  <a:lnTo>
                    <a:pt x="2868941" y="2103373"/>
                  </a:lnTo>
                  <a:lnTo>
                    <a:pt x="2837941" y="2134373"/>
                  </a:lnTo>
                  <a:lnTo>
                    <a:pt x="2803473" y="2161558"/>
                  </a:lnTo>
                  <a:lnTo>
                    <a:pt x="2765887" y="2184581"/>
                  </a:lnTo>
                  <a:lnTo>
                    <a:pt x="2725529" y="2203093"/>
                  </a:lnTo>
                  <a:lnTo>
                    <a:pt x="2682748" y="2216747"/>
                  </a:lnTo>
                  <a:lnTo>
                    <a:pt x="2637892" y="2225194"/>
                  </a:lnTo>
                  <a:lnTo>
                    <a:pt x="2591308" y="2228088"/>
                  </a:lnTo>
                  <a:lnTo>
                    <a:pt x="371348" y="2228088"/>
                  </a:lnTo>
                  <a:lnTo>
                    <a:pt x="324763" y="2225194"/>
                  </a:lnTo>
                  <a:lnTo>
                    <a:pt x="279907" y="2216747"/>
                  </a:lnTo>
                  <a:lnTo>
                    <a:pt x="237126" y="2203093"/>
                  </a:lnTo>
                  <a:lnTo>
                    <a:pt x="196768" y="2184581"/>
                  </a:lnTo>
                  <a:lnTo>
                    <a:pt x="159182" y="2161558"/>
                  </a:lnTo>
                  <a:lnTo>
                    <a:pt x="124714" y="2134373"/>
                  </a:lnTo>
                  <a:lnTo>
                    <a:pt x="93714" y="2103373"/>
                  </a:lnTo>
                  <a:lnTo>
                    <a:pt x="66529" y="2068905"/>
                  </a:lnTo>
                  <a:lnTo>
                    <a:pt x="43506" y="2031319"/>
                  </a:lnTo>
                  <a:lnTo>
                    <a:pt x="24994" y="1990961"/>
                  </a:lnTo>
                  <a:lnTo>
                    <a:pt x="11340" y="1948180"/>
                  </a:lnTo>
                  <a:lnTo>
                    <a:pt x="2893" y="1903324"/>
                  </a:lnTo>
                  <a:lnTo>
                    <a:pt x="0" y="1856739"/>
                  </a:lnTo>
                  <a:lnTo>
                    <a:pt x="0" y="371348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653154" y="2436113"/>
            <a:ext cx="22313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Networks</a:t>
            </a:r>
            <a:endParaRPr sz="2200">
              <a:latin typeface="Arial"/>
              <a:cs typeface="Arial"/>
            </a:endParaRPr>
          </a:p>
          <a:p>
            <a:pPr marL="5080" algn="ctr">
              <a:lnSpc>
                <a:spcPct val="100000"/>
              </a:lnSpc>
            </a:pPr>
            <a:r>
              <a:rPr sz="2200" b="1" spc="-50" dirty="0">
                <a:solidFill>
                  <a:srgbClr val="FFFFFF"/>
                </a:solidFill>
                <a:latin typeface="Cambria Math"/>
                <a:cs typeface="Cambria Math"/>
              </a:rPr>
              <a:t>𝛳</a:t>
            </a:r>
            <a:endParaRPr sz="2200">
              <a:latin typeface="Cambria Math"/>
              <a:cs typeface="Cambria Math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59196" y="4334255"/>
            <a:ext cx="3147059" cy="27889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3243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>
                <a:solidFill>
                  <a:srgbClr val="171616"/>
                </a:solidFill>
              </a:rPr>
              <a:t>Overall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60" dirty="0">
                <a:solidFill>
                  <a:srgbClr val="171616"/>
                </a:solidFill>
              </a:rPr>
              <a:t>Learning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80" dirty="0">
                <a:solidFill>
                  <a:srgbClr val="171616"/>
                </a:solidFill>
              </a:rPr>
              <a:t>Framework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0791" y="862964"/>
            <a:ext cx="4295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80" dirty="0">
                <a:latin typeface="Gill Sans MT"/>
                <a:cs typeface="Gill Sans MT"/>
              </a:rPr>
              <a:t>If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have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-105" dirty="0">
                <a:latin typeface="Gill Sans MT"/>
                <a:cs typeface="Gill Sans MT"/>
              </a:rPr>
              <a:t>N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95" dirty="0">
                <a:latin typeface="Gill Sans MT"/>
                <a:cs typeface="Gill Sans MT"/>
              </a:rPr>
              <a:t>data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points,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loss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110" dirty="0">
                <a:latin typeface="Gill Sans MT"/>
                <a:cs typeface="Gill Sans MT"/>
              </a:rPr>
              <a:t>can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be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expressed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145" dirty="0">
                <a:latin typeface="Gill Sans MT"/>
                <a:cs typeface="Gill Sans MT"/>
              </a:rPr>
              <a:t>as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0955" y="1604772"/>
            <a:ext cx="8342630" cy="3031490"/>
            <a:chOff x="790955" y="1604772"/>
            <a:chExt cx="8342630" cy="30314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20" y="4267200"/>
              <a:ext cx="3067812" cy="3688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0955" y="1604772"/>
              <a:ext cx="812292" cy="3688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39697" y="1712722"/>
              <a:ext cx="1741805" cy="1132205"/>
            </a:xfrm>
            <a:custGeom>
              <a:avLst/>
              <a:gdLst/>
              <a:ahLst/>
              <a:cxnLst/>
              <a:rect l="l" t="t" r="r" b="b"/>
              <a:pathLst>
                <a:path w="1741804" h="1132205">
                  <a:moveTo>
                    <a:pt x="1686813" y="1100864"/>
                  </a:moveTo>
                  <a:lnTo>
                    <a:pt x="1664715" y="1132204"/>
                  </a:lnTo>
                  <a:lnTo>
                    <a:pt x="1731218" y="1101089"/>
                  </a:lnTo>
                  <a:lnTo>
                    <a:pt x="1690751" y="1101089"/>
                  </a:lnTo>
                  <a:lnTo>
                    <a:pt x="1686813" y="1100864"/>
                  </a:lnTo>
                  <a:close/>
                </a:path>
                <a:path w="1741804" h="1132205">
                  <a:moveTo>
                    <a:pt x="1691131" y="1094740"/>
                  </a:moveTo>
                  <a:lnTo>
                    <a:pt x="1686813" y="1100864"/>
                  </a:lnTo>
                  <a:lnTo>
                    <a:pt x="1690751" y="1101089"/>
                  </a:lnTo>
                  <a:lnTo>
                    <a:pt x="1691131" y="1094740"/>
                  </a:lnTo>
                  <a:close/>
                </a:path>
                <a:path w="1741804" h="1132205">
                  <a:moveTo>
                    <a:pt x="1666748" y="1056004"/>
                  </a:moveTo>
                  <a:lnTo>
                    <a:pt x="1686968" y="1088126"/>
                  </a:lnTo>
                  <a:lnTo>
                    <a:pt x="1691513" y="1088389"/>
                  </a:lnTo>
                  <a:lnTo>
                    <a:pt x="1690751" y="1101089"/>
                  </a:lnTo>
                  <a:lnTo>
                    <a:pt x="1731218" y="1101089"/>
                  </a:lnTo>
                  <a:lnTo>
                    <a:pt x="1741804" y="1096136"/>
                  </a:lnTo>
                  <a:lnTo>
                    <a:pt x="1666748" y="1056004"/>
                  </a:lnTo>
                  <a:close/>
                </a:path>
                <a:path w="1741804" h="1132205">
                  <a:moveTo>
                    <a:pt x="253" y="0"/>
                  </a:moveTo>
                  <a:lnTo>
                    <a:pt x="0" y="12700"/>
                  </a:lnTo>
                  <a:lnTo>
                    <a:pt x="40766" y="13462"/>
                  </a:lnTo>
                  <a:lnTo>
                    <a:pt x="81279" y="15875"/>
                  </a:lnTo>
                  <a:lnTo>
                    <a:pt x="121665" y="19685"/>
                  </a:lnTo>
                  <a:lnTo>
                    <a:pt x="161797" y="24891"/>
                  </a:lnTo>
                  <a:lnTo>
                    <a:pt x="201548" y="31623"/>
                  </a:lnTo>
                  <a:lnTo>
                    <a:pt x="241045" y="39497"/>
                  </a:lnTo>
                  <a:lnTo>
                    <a:pt x="279907" y="48767"/>
                  </a:lnTo>
                  <a:lnTo>
                    <a:pt x="318261" y="59308"/>
                  </a:lnTo>
                  <a:lnTo>
                    <a:pt x="355980" y="70992"/>
                  </a:lnTo>
                  <a:lnTo>
                    <a:pt x="393064" y="83819"/>
                  </a:lnTo>
                  <a:lnTo>
                    <a:pt x="429259" y="97789"/>
                  </a:lnTo>
                  <a:lnTo>
                    <a:pt x="464565" y="112775"/>
                  </a:lnTo>
                  <a:lnTo>
                    <a:pt x="532383" y="145668"/>
                  </a:lnTo>
                  <a:lnTo>
                    <a:pt x="595629" y="182117"/>
                  </a:lnTo>
                  <a:lnTo>
                    <a:pt x="653922" y="221614"/>
                  </a:lnTo>
                  <a:lnTo>
                    <a:pt x="706246" y="264032"/>
                  </a:lnTo>
                  <a:lnTo>
                    <a:pt x="752220" y="308609"/>
                  </a:lnTo>
                  <a:lnTo>
                    <a:pt x="791209" y="355219"/>
                  </a:lnTo>
                  <a:lnTo>
                    <a:pt x="822578" y="403097"/>
                  </a:lnTo>
                  <a:lnTo>
                    <a:pt x="845692" y="452246"/>
                  </a:lnTo>
                  <a:lnTo>
                    <a:pt x="857122" y="489203"/>
                  </a:lnTo>
                  <a:lnTo>
                    <a:pt x="864488" y="539114"/>
                  </a:lnTo>
                  <a:lnTo>
                    <a:pt x="864996" y="564260"/>
                  </a:lnTo>
                  <a:lnTo>
                    <a:pt x="866013" y="577341"/>
                  </a:lnTo>
                  <a:lnTo>
                    <a:pt x="872744" y="616457"/>
                  </a:lnTo>
                  <a:lnTo>
                    <a:pt x="884682" y="655192"/>
                  </a:lnTo>
                  <a:lnTo>
                    <a:pt x="908557" y="705738"/>
                  </a:lnTo>
                  <a:lnTo>
                    <a:pt x="940815" y="755014"/>
                  </a:lnTo>
                  <a:lnTo>
                    <a:pt x="980694" y="802639"/>
                  </a:lnTo>
                  <a:lnTo>
                    <a:pt x="1027429" y="848105"/>
                  </a:lnTo>
                  <a:lnTo>
                    <a:pt x="1080770" y="891158"/>
                  </a:lnTo>
                  <a:lnTo>
                    <a:pt x="1139697" y="931290"/>
                  </a:lnTo>
                  <a:lnTo>
                    <a:pt x="1203833" y="968120"/>
                  </a:lnTo>
                  <a:lnTo>
                    <a:pt x="1272413" y="1001394"/>
                  </a:lnTo>
                  <a:lnTo>
                    <a:pt x="1308100" y="1016507"/>
                  </a:lnTo>
                  <a:lnTo>
                    <a:pt x="1344676" y="1030604"/>
                  </a:lnTo>
                  <a:lnTo>
                    <a:pt x="1382140" y="1043558"/>
                  </a:lnTo>
                  <a:lnTo>
                    <a:pt x="1420240" y="1055370"/>
                  </a:lnTo>
                  <a:lnTo>
                    <a:pt x="1458976" y="1066038"/>
                  </a:lnTo>
                  <a:lnTo>
                    <a:pt x="1498345" y="1075435"/>
                  </a:lnTo>
                  <a:lnTo>
                    <a:pt x="1538223" y="1083436"/>
                  </a:lnTo>
                  <a:lnTo>
                    <a:pt x="1578483" y="1090167"/>
                  </a:lnTo>
                  <a:lnTo>
                    <a:pt x="1618995" y="1095502"/>
                  </a:lnTo>
                  <a:lnTo>
                    <a:pt x="1659763" y="1099311"/>
                  </a:lnTo>
                  <a:lnTo>
                    <a:pt x="1686813" y="1100864"/>
                  </a:lnTo>
                  <a:lnTo>
                    <a:pt x="1691131" y="1094740"/>
                  </a:lnTo>
                  <a:lnTo>
                    <a:pt x="1686968" y="1088126"/>
                  </a:lnTo>
                  <a:lnTo>
                    <a:pt x="1660905" y="1086611"/>
                  </a:lnTo>
                  <a:lnTo>
                    <a:pt x="1620519" y="1082802"/>
                  </a:lnTo>
                  <a:lnTo>
                    <a:pt x="1580514" y="1077595"/>
                  </a:lnTo>
                  <a:lnTo>
                    <a:pt x="1540764" y="1070990"/>
                  </a:lnTo>
                  <a:lnTo>
                    <a:pt x="1501266" y="1063116"/>
                  </a:lnTo>
                  <a:lnTo>
                    <a:pt x="1462404" y="1053845"/>
                  </a:lnTo>
                  <a:lnTo>
                    <a:pt x="1424051" y="1043304"/>
                  </a:lnTo>
                  <a:lnTo>
                    <a:pt x="1386332" y="1031620"/>
                  </a:lnTo>
                  <a:lnTo>
                    <a:pt x="1349247" y="1018794"/>
                  </a:lnTo>
                  <a:lnTo>
                    <a:pt x="1313052" y="1004823"/>
                  </a:lnTo>
                  <a:lnTo>
                    <a:pt x="1277746" y="989838"/>
                  </a:lnTo>
                  <a:lnTo>
                    <a:pt x="1209928" y="956944"/>
                  </a:lnTo>
                  <a:lnTo>
                    <a:pt x="1146683" y="920622"/>
                  </a:lnTo>
                  <a:lnTo>
                    <a:pt x="1088516" y="880998"/>
                  </a:lnTo>
                  <a:lnTo>
                    <a:pt x="1036065" y="838834"/>
                  </a:lnTo>
                  <a:lnTo>
                    <a:pt x="990091" y="794257"/>
                  </a:lnTo>
                  <a:lnTo>
                    <a:pt x="951102" y="747776"/>
                  </a:lnTo>
                  <a:lnTo>
                    <a:pt x="919733" y="699896"/>
                  </a:lnTo>
                  <a:lnTo>
                    <a:pt x="896619" y="650875"/>
                  </a:lnTo>
                  <a:lnTo>
                    <a:pt x="885063" y="613663"/>
                  </a:lnTo>
                  <a:lnTo>
                    <a:pt x="877696" y="564007"/>
                  </a:lnTo>
                  <a:lnTo>
                    <a:pt x="877188" y="538098"/>
                  </a:lnTo>
                  <a:lnTo>
                    <a:pt x="876172" y="525017"/>
                  </a:lnTo>
                  <a:lnTo>
                    <a:pt x="869441" y="486028"/>
                  </a:lnTo>
                  <a:lnTo>
                    <a:pt x="857376" y="447294"/>
                  </a:lnTo>
                  <a:lnTo>
                    <a:pt x="833501" y="396494"/>
                  </a:lnTo>
                  <a:lnTo>
                    <a:pt x="801242" y="347344"/>
                  </a:lnTo>
                  <a:lnTo>
                    <a:pt x="761364" y="299719"/>
                  </a:lnTo>
                  <a:lnTo>
                    <a:pt x="714375" y="254253"/>
                  </a:lnTo>
                  <a:lnTo>
                    <a:pt x="661161" y="211327"/>
                  </a:lnTo>
                  <a:lnTo>
                    <a:pt x="602107" y="171195"/>
                  </a:lnTo>
                  <a:lnTo>
                    <a:pt x="538098" y="134365"/>
                  </a:lnTo>
                  <a:lnTo>
                    <a:pt x="469519" y="101091"/>
                  </a:lnTo>
                  <a:lnTo>
                    <a:pt x="433831" y="85978"/>
                  </a:lnTo>
                  <a:lnTo>
                    <a:pt x="397255" y="71881"/>
                  </a:lnTo>
                  <a:lnTo>
                    <a:pt x="359790" y="58800"/>
                  </a:lnTo>
                  <a:lnTo>
                    <a:pt x="321690" y="47116"/>
                  </a:lnTo>
                  <a:lnTo>
                    <a:pt x="282828" y="36449"/>
                  </a:lnTo>
                  <a:lnTo>
                    <a:pt x="243458" y="27050"/>
                  </a:lnTo>
                  <a:lnTo>
                    <a:pt x="203707" y="19050"/>
                  </a:lnTo>
                  <a:lnTo>
                    <a:pt x="163448" y="12318"/>
                  </a:lnTo>
                  <a:lnTo>
                    <a:pt x="122808" y="6985"/>
                  </a:lnTo>
                  <a:lnTo>
                    <a:pt x="82041" y="3175"/>
                  </a:lnTo>
                  <a:lnTo>
                    <a:pt x="41020" y="762"/>
                  </a:lnTo>
                  <a:lnTo>
                    <a:pt x="253" y="0"/>
                  </a:lnTo>
                  <a:close/>
                </a:path>
                <a:path w="1741804" h="1132205">
                  <a:moveTo>
                    <a:pt x="1686968" y="1088126"/>
                  </a:moveTo>
                  <a:lnTo>
                    <a:pt x="1691131" y="1094740"/>
                  </a:lnTo>
                  <a:lnTo>
                    <a:pt x="1691513" y="1088389"/>
                  </a:lnTo>
                  <a:lnTo>
                    <a:pt x="1686968" y="1088126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84363" y="1647444"/>
              <a:ext cx="758951" cy="3307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51321" y="1777365"/>
              <a:ext cx="1233170" cy="1019810"/>
            </a:xfrm>
            <a:custGeom>
              <a:avLst/>
              <a:gdLst/>
              <a:ahLst/>
              <a:cxnLst/>
              <a:rect l="l" t="t" r="r" b="b"/>
              <a:pathLst>
                <a:path w="1233170" h="1019810">
                  <a:moveTo>
                    <a:pt x="1177927" y="30887"/>
                  </a:moveTo>
                  <a:lnTo>
                    <a:pt x="1116837" y="39370"/>
                  </a:lnTo>
                  <a:lnTo>
                    <a:pt x="1059942" y="52832"/>
                  </a:lnTo>
                  <a:lnTo>
                    <a:pt x="1004570" y="70865"/>
                  </a:lnTo>
                  <a:lnTo>
                    <a:pt x="950849" y="93218"/>
                  </a:lnTo>
                  <a:lnTo>
                    <a:pt x="899413" y="119507"/>
                  </a:lnTo>
                  <a:lnTo>
                    <a:pt x="850773" y="149479"/>
                  </a:lnTo>
                  <a:lnTo>
                    <a:pt x="805306" y="182626"/>
                  </a:lnTo>
                  <a:lnTo>
                    <a:pt x="763397" y="218821"/>
                  </a:lnTo>
                  <a:lnTo>
                    <a:pt x="725677" y="257556"/>
                  </a:lnTo>
                  <a:lnTo>
                    <a:pt x="692403" y="298450"/>
                  </a:lnTo>
                  <a:lnTo>
                    <a:pt x="664082" y="341249"/>
                  </a:lnTo>
                  <a:lnTo>
                    <a:pt x="641223" y="385572"/>
                  </a:lnTo>
                  <a:lnTo>
                    <a:pt x="624331" y="431165"/>
                  </a:lnTo>
                  <a:lnTo>
                    <a:pt x="613918" y="477393"/>
                  </a:lnTo>
                  <a:lnTo>
                    <a:pt x="609473" y="546100"/>
                  </a:lnTo>
                  <a:lnTo>
                    <a:pt x="606932" y="568579"/>
                  </a:lnTo>
                  <a:lnTo>
                    <a:pt x="596773" y="613156"/>
                  </a:lnTo>
                  <a:lnTo>
                    <a:pt x="580517" y="657225"/>
                  </a:lnTo>
                  <a:lnTo>
                    <a:pt x="558292" y="700278"/>
                  </a:lnTo>
                  <a:lnTo>
                    <a:pt x="530859" y="742061"/>
                  </a:lnTo>
                  <a:lnTo>
                    <a:pt x="498221" y="781939"/>
                  </a:lnTo>
                  <a:lnTo>
                    <a:pt x="461263" y="819912"/>
                  </a:lnTo>
                  <a:lnTo>
                    <a:pt x="420115" y="855345"/>
                  </a:lnTo>
                  <a:lnTo>
                    <a:pt x="375538" y="887984"/>
                  </a:lnTo>
                  <a:lnTo>
                    <a:pt x="327786" y="917321"/>
                  </a:lnTo>
                  <a:lnTo>
                    <a:pt x="277240" y="943229"/>
                  </a:lnTo>
                  <a:lnTo>
                    <a:pt x="224408" y="965200"/>
                  </a:lnTo>
                  <a:lnTo>
                    <a:pt x="169925" y="982980"/>
                  </a:lnTo>
                  <a:lnTo>
                    <a:pt x="114173" y="996061"/>
                  </a:lnTo>
                  <a:lnTo>
                    <a:pt x="57403" y="1004189"/>
                  </a:lnTo>
                  <a:lnTo>
                    <a:pt x="0" y="1006983"/>
                  </a:lnTo>
                  <a:lnTo>
                    <a:pt x="253" y="1019556"/>
                  </a:lnTo>
                  <a:lnTo>
                    <a:pt x="58292" y="1016889"/>
                  </a:lnTo>
                  <a:lnTo>
                    <a:pt x="116204" y="1008634"/>
                  </a:lnTo>
                  <a:lnTo>
                    <a:pt x="173100" y="995172"/>
                  </a:lnTo>
                  <a:lnTo>
                    <a:pt x="228600" y="977265"/>
                  </a:lnTo>
                  <a:lnTo>
                    <a:pt x="282321" y="954913"/>
                  </a:lnTo>
                  <a:lnTo>
                    <a:pt x="333755" y="928624"/>
                  </a:lnTo>
                  <a:lnTo>
                    <a:pt x="382397" y="898525"/>
                  </a:lnTo>
                  <a:lnTo>
                    <a:pt x="427862" y="865505"/>
                  </a:lnTo>
                  <a:lnTo>
                    <a:pt x="469773" y="829310"/>
                  </a:lnTo>
                  <a:lnTo>
                    <a:pt x="507492" y="790575"/>
                  </a:lnTo>
                  <a:lnTo>
                    <a:pt x="540765" y="749808"/>
                  </a:lnTo>
                  <a:lnTo>
                    <a:pt x="569086" y="707009"/>
                  </a:lnTo>
                  <a:lnTo>
                    <a:pt x="591947" y="662686"/>
                  </a:lnTo>
                  <a:lnTo>
                    <a:pt x="608837" y="617220"/>
                  </a:lnTo>
                  <a:lnTo>
                    <a:pt x="619378" y="570992"/>
                  </a:lnTo>
                  <a:lnTo>
                    <a:pt x="623061" y="524256"/>
                  </a:lnTo>
                  <a:lnTo>
                    <a:pt x="623824" y="501269"/>
                  </a:lnTo>
                  <a:lnTo>
                    <a:pt x="626490" y="478917"/>
                  </a:lnTo>
                  <a:lnTo>
                    <a:pt x="636651" y="434340"/>
                  </a:lnTo>
                  <a:lnTo>
                    <a:pt x="653033" y="390398"/>
                  </a:lnTo>
                  <a:lnTo>
                    <a:pt x="675258" y="347345"/>
                  </a:lnTo>
                  <a:lnTo>
                    <a:pt x="702690" y="305816"/>
                  </a:lnTo>
                  <a:lnTo>
                    <a:pt x="735329" y="265811"/>
                  </a:lnTo>
                  <a:lnTo>
                    <a:pt x="772286" y="227837"/>
                  </a:lnTo>
                  <a:lnTo>
                    <a:pt x="813434" y="192405"/>
                  </a:lnTo>
                  <a:lnTo>
                    <a:pt x="858011" y="159893"/>
                  </a:lnTo>
                  <a:lnTo>
                    <a:pt x="905890" y="130429"/>
                  </a:lnTo>
                  <a:lnTo>
                    <a:pt x="956309" y="104521"/>
                  </a:lnTo>
                  <a:lnTo>
                    <a:pt x="1009142" y="82676"/>
                  </a:lnTo>
                  <a:lnTo>
                    <a:pt x="1063625" y="64897"/>
                  </a:lnTo>
                  <a:lnTo>
                    <a:pt x="1119504" y="51815"/>
                  </a:lnTo>
                  <a:lnTo>
                    <a:pt x="1176147" y="43687"/>
                  </a:lnTo>
                  <a:lnTo>
                    <a:pt x="1178381" y="43561"/>
                  </a:lnTo>
                  <a:lnTo>
                    <a:pt x="1182370" y="36957"/>
                  </a:lnTo>
                  <a:lnTo>
                    <a:pt x="1177927" y="30887"/>
                  </a:lnTo>
                  <a:close/>
                </a:path>
                <a:path w="1233170" h="1019810">
                  <a:moveTo>
                    <a:pt x="1224044" y="30607"/>
                  </a:moveTo>
                  <a:lnTo>
                    <a:pt x="1181988" y="30607"/>
                  </a:lnTo>
                  <a:lnTo>
                    <a:pt x="1182877" y="43307"/>
                  </a:lnTo>
                  <a:lnTo>
                    <a:pt x="1178381" y="43561"/>
                  </a:lnTo>
                  <a:lnTo>
                    <a:pt x="1158748" y="76073"/>
                  </a:lnTo>
                  <a:lnTo>
                    <a:pt x="1233170" y="34671"/>
                  </a:lnTo>
                  <a:lnTo>
                    <a:pt x="1224044" y="30607"/>
                  </a:lnTo>
                  <a:close/>
                </a:path>
                <a:path w="1233170" h="1019810">
                  <a:moveTo>
                    <a:pt x="1181988" y="30607"/>
                  </a:moveTo>
                  <a:lnTo>
                    <a:pt x="1177927" y="30887"/>
                  </a:lnTo>
                  <a:lnTo>
                    <a:pt x="1182370" y="36957"/>
                  </a:lnTo>
                  <a:lnTo>
                    <a:pt x="1178381" y="43561"/>
                  </a:lnTo>
                  <a:lnTo>
                    <a:pt x="1182877" y="43307"/>
                  </a:lnTo>
                  <a:lnTo>
                    <a:pt x="1181988" y="30607"/>
                  </a:lnTo>
                  <a:close/>
                </a:path>
                <a:path w="1233170" h="1019810">
                  <a:moveTo>
                    <a:pt x="1155319" y="0"/>
                  </a:moveTo>
                  <a:lnTo>
                    <a:pt x="1177927" y="30887"/>
                  </a:lnTo>
                  <a:lnTo>
                    <a:pt x="1181988" y="30607"/>
                  </a:lnTo>
                  <a:lnTo>
                    <a:pt x="1224044" y="30607"/>
                  </a:lnTo>
                  <a:lnTo>
                    <a:pt x="1155319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727" y="2737104"/>
              <a:ext cx="812291" cy="3688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4363" y="2699004"/>
              <a:ext cx="758951" cy="3307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84019" y="2921508"/>
              <a:ext cx="1741805" cy="0"/>
            </a:xfrm>
            <a:custGeom>
              <a:avLst/>
              <a:gdLst/>
              <a:ahLst/>
              <a:cxnLst/>
              <a:rect l="l" t="t" r="r" b="b"/>
              <a:pathLst>
                <a:path w="1741804">
                  <a:moveTo>
                    <a:pt x="0" y="0"/>
                  </a:moveTo>
                  <a:lnTo>
                    <a:pt x="1741805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18503" y="2752344"/>
              <a:ext cx="1097280" cy="76200"/>
            </a:xfrm>
            <a:custGeom>
              <a:avLst/>
              <a:gdLst/>
              <a:ahLst/>
              <a:cxnLst/>
              <a:rect l="l" t="t" r="r" b="b"/>
              <a:pathLst>
                <a:path w="1097279" h="76200">
                  <a:moveTo>
                    <a:pt x="1045972" y="38100"/>
                  </a:moveTo>
                  <a:lnTo>
                    <a:pt x="1020572" y="76200"/>
                  </a:lnTo>
                  <a:lnTo>
                    <a:pt x="1084072" y="44450"/>
                  </a:lnTo>
                  <a:lnTo>
                    <a:pt x="1045972" y="44450"/>
                  </a:lnTo>
                  <a:lnTo>
                    <a:pt x="1045972" y="38100"/>
                  </a:lnTo>
                  <a:close/>
                </a:path>
                <a:path w="1097279" h="76200">
                  <a:moveTo>
                    <a:pt x="104173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041738" y="44450"/>
                  </a:lnTo>
                  <a:lnTo>
                    <a:pt x="1045972" y="38100"/>
                  </a:lnTo>
                  <a:lnTo>
                    <a:pt x="1041738" y="31750"/>
                  </a:lnTo>
                  <a:close/>
                </a:path>
                <a:path w="1097279" h="76200">
                  <a:moveTo>
                    <a:pt x="1084072" y="31750"/>
                  </a:moveTo>
                  <a:lnTo>
                    <a:pt x="1045972" y="31750"/>
                  </a:lnTo>
                  <a:lnTo>
                    <a:pt x="1045972" y="44450"/>
                  </a:lnTo>
                  <a:lnTo>
                    <a:pt x="1084072" y="44450"/>
                  </a:lnTo>
                  <a:lnTo>
                    <a:pt x="1096772" y="38100"/>
                  </a:lnTo>
                  <a:lnTo>
                    <a:pt x="1084072" y="31750"/>
                  </a:lnTo>
                  <a:close/>
                </a:path>
                <a:path w="1097279" h="76200">
                  <a:moveTo>
                    <a:pt x="1020572" y="0"/>
                  </a:moveTo>
                  <a:lnTo>
                    <a:pt x="1045972" y="38100"/>
                  </a:lnTo>
                  <a:lnTo>
                    <a:pt x="1045972" y="31750"/>
                  </a:lnTo>
                  <a:lnTo>
                    <a:pt x="1084072" y="31750"/>
                  </a:lnTo>
                  <a:lnTo>
                    <a:pt x="102057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3027" y="3774948"/>
              <a:ext cx="542544" cy="3672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9575" y="3761232"/>
              <a:ext cx="504444" cy="36880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84019" y="2855975"/>
              <a:ext cx="1741805" cy="1089660"/>
            </a:xfrm>
            <a:custGeom>
              <a:avLst/>
              <a:gdLst/>
              <a:ahLst/>
              <a:cxnLst/>
              <a:rect l="l" t="t" r="r" b="b"/>
              <a:pathLst>
                <a:path w="1741804" h="1089660">
                  <a:moveTo>
                    <a:pt x="0" y="1089596"/>
                  </a:moveTo>
                  <a:lnTo>
                    <a:pt x="54403" y="1088197"/>
                  </a:lnTo>
                  <a:lnTo>
                    <a:pt x="108616" y="1084080"/>
                  </a:lnTo>
                  <a:lnTo>
                    <a:pt x="162450" y="1077361"/>
                  </a:lnTo>
                  <a:lnTo>
                    <a:pt x="215715" y="1068161"/>
                  </a:lnTo>
                  <a:lnTo>
                    <a:pt x="268224" y="1056596"/>
                  </a:lnTo>
                  <a:lnTo>
                    <a:pt x="319787" y="1042785"/>
                  </a:lnTo>
                  <a:lnTo>
                    <a:pt x="370216" y="1026846"/>
                  </a:lnTo>
                  <a:lnTo>
                    <a:pt x="419321" y="1008897"/>
                  </a:lnTo>
                  <a:lnTo>
                    <a:pt x="466913" y="989057"/>
                  </a:lnTo>
                  <a:lnTo>
                    <a:pt x="512804" y="967443"/>
                  </a:lnTo>
                  <a:lnTo>
                    <a:pt x="556804" y="944174"/>
                  </a:lnTo>
                  <a:lnTo>
                    <a:pt x="598725" y="919368"/>
                  </a:lnTo>
                  <a:lnTo>
                    <a:pt x="638378" y="893144"/>
                  </a:lnTo>
                  <a:lnTo>
                    <a:pt x="675574" y="865618"/>
                  </a:lnTo>
                  <a:lnTo>
                    <a:pt x="710124" y="836911"/>
                  </a:lnTo>
                  <a:lnTo>
                    <a:pt x="741839" y="807139"/>
                  </a:lnTo>
                  <a:lnTo>
                    <a:pt x="770531" y="776420"/>
                  </a:lnTo>
                  <a:lnTo>
                    <a:pt x="796010" y="744874"/>
                  </a:lnTo>
                  <a:lnTo>
                    <a:pt x="818087" y="712619"/>
                  </a:lnTo>
                  <a:lnTo>
                    <a:pt x="851281" y="646450"/>
                  </a:lnTo>
                  <a:lnTo>
                    <a:pt x="868603" y="578861"/>
                  </a:lnTo>
                  <a:lnTo>
                    <a:pt x="870838" y="544830"/>
                  </a:lnTo>
                  <a:lnTo>
                    <a:pt x="873075" y="510797"/>
                  </a:lnTo>
                  <a:lnTo>
                    <a:pt x="890401" y="443206"/>
                  </a:lnTo>
                  <a:lnTo>
                    <a:pt x="923604" y="377033"/>
                  </a:lnTo>
                  <a:lnTo>
                    <a:pt x="945687" y="344775"/>
                  </a:lnTo>
                  <a:lnTo>
                    <a:pt x="971172" y="313226"/>
                  </a:lnTo>
                  <a:lnTo>
                    <a:pt x="999871" y="282504"/>
                  </a:lnTo>
                  <a:lnTo>
                    <a:pt x="1031593" y="252728"/>
                  </a:lnTo>
                  <a:lnTo>
                    <a:pt x="1066151" y="224017"/>
                  </a:lnTo>
                  <a:lnTo>
                    <a:pt x="1103354" y="196487"/>
                  </a:lnTo>
                  <a:lnTo>
                    <a:pt x="1143015" y="170259"/>
                  </a:lnTo>
                  <a:lnTo>
                    <a:pt x="1184944" y="145449"/>
                  </a:lnTo>
                  <a:lnTo>
                    <a:pt x="1228953" y="122176"/>
                  </a:lnTo>
                  <a:lnTo>
                    <a:pt x="1274851" y="100559"/>
                  </a:lnTo>
                  <a:lnTo>
                    <a:pt x="1322451" y="80715"/>
                  </a:lnTo>
                  <a:lnTo>
                    <a:pt x="1371562" y="62763"/>
                  </a:lnTo>
                  <a:lnTo>
                    <a:pt x="1421997" y="46821"/>
                  </a:lnTo>
                  <a:lnTo>
                    <a:pt x="1473565" y="33007"/>
                  </a:lnTo>
                  <a:lnTo>
                    <a:pt x="1526079" y="21440"/>
                  </a:lnTo>
                  <a:lnTo>
                    <a:pt x="1579349" y="12237"/>
                  </a:lnTo>
                  <a:lnTo>
                    <a:pt x="1633186" y="5517"/>
                  </a:lnTo>
                  <a:lnTo>
                    <a:pt x="1687401" y="1399"/>
                  </a:lnTo>
                  <a:lnTo>
                    <a:pt x="1741805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51194" y="2784094"/>
              <a:ext cx="1212850" cy="1208405"/>
            </a:xfrm>
            <a:custGeom>
              <a:avLst/>
              <a:gdLst/>
              <a:ahLst/>
              <a:cxnLst/>
              <a:rect l="l" t="t" r="r" b="b"/>
              <a:pathLst>
                <a:path w="1212850" h="1208404">
                  <a:moveTo>
                    <a:pt x="1157694" y="1177193"/>
                  </a:moveTo>
                  <a:lnTo>
                    <a:pt x="1134745" y="1207846"/>
                  </a:lnTo>
                  <a:lnTo>
                    <a:pt x="1204699" y="1177544"/>
                  </a:lnTo>
                  <a:lnTo>
                    <a:pt x="1161669" y="1177544"/>
                  </a:lnTo>
                  <a:lnTo>
                    <a:pt x="1157694" y="1177193"/>
                  </a:lnTo>
                  <a:close/>
                </a:path>
                <a:path w="1212850" h="1208404">
                  <a:moveTo>
                    <a:pt x="1158227" y="1164505"/>
                  </a:moveTo>
                  <a:lnTo>
                    <a:pt x="1162177" y="1171206"/>
                  </a:lnTo>
                  <a:lnTo>
                    <a:pt x="1157694" y="1177193"/>
                  </a:lnTo>
                  <a:lnTo>
                    <a:pt x="1161669" y="1177544"/>
                  </a:lnTo>
                  <a:lnTo>
                    <a:pt x="1162684" y="1164882"/>
                  </a:lnTo>
                  <a:lnTo>
                    <a:pt x="1158227" y="1164505"/>
                  </a:lnTo>
                  <a:close/>
                </a:path>
                <a:path w="1212850" h="1208404">
                  <a:moveTo>
                    <a:pt x="1138935" y="1131773"/>
                  </a:moveTo>
                  <a:lnTo>
                    <a:pt x="1158227" y="1164505"/>
                  </a:lnTo>
                  <a:lnTo>
                    <a:pt x="1162684" y="1164882"/>
                  </a:lnTo>
                  <a:lnTo>
                    <a:pt x="1161669" y="1177544"/>
                  </a:lnTo>
                  <a:lnTo>
                    <a:pt x="1204699" y="1177544"/>
                  </a:lnTo>
                  <a:lnTo>
                    <a:pt x="1212850" y="1174013"/>
                  </a:lnTo>
                  <a:lnTo>
                    <a:pt x="1138935" y="1131773"/>
                  </a:lnTo>
                  <a:close/>
                </a:path>
                <a:path w="1212850" h="1208404">
                  <a:moveTo>
                    <a:pt x="507" y="0"/>
                  </a:moveTo>
                  <a:lnTo>
                    <a:pt x="0" y="12700"/>
                  </a:lnTo>
                  <a:lnTo>
                    <a:pt x="28447" y="13588"/>
                  </a:lnTo>
                  <a:lnTo>
                    <a:pt x="56514" y="16001"/>
                  </a:lnTo>
                  <a:lnTo>
                    <a:pt x="112013" y="25654"/>
                  </a:lnTo>
                  <a:lnTo>
                    <a:pt x="166877" y="41275"/>
                  </a:lnTo>
                  <a:lnTo>
                    <a:pt x="220471" y="62356"/>
                  </a:lnTo>
                  <a:lnTo>
                    <a:pt x="272287" y="88518"/>
                  </a:lnTo>
                  <a:lnTo>
                    <a:pt x="321817" y="119380"/>
                  </a:lnTo>
                  <a:lnTo>
                    <a:pt x="368934" y="154558"/>
                  </a:lnTo>
                  <a:lnTo>
                    <a:pt x="412876" y="193548"/>
                  </a:lnTo>
                  <a:lnTo>
                    <a:pt x="453262" y="235838"/>
                  </a:lnTo>
                  <a:lnTo>
                    <a:pt x="489711" y="281050"/>
                  </a:lnTo>
                  <a:lnTo>
                    <a:pt x="521588" y="328803"/>
                  </a:lnTo>
                  <a:lnTo>
                    <a:pt x="548894" y="378713"/>
                  </a:lnTo>
                  <a:lnTo>
                    <a:pt x="570737" y="430275"/>
                  </a:lnTo>
                  <a:lnTo>
                    <a:pt x="586866" y="482981"/>
                  </a:lnTo>
                  <a:lnTo>
                    <a:pt x="596773" y="536575"/>
                  </a:lnTo>
                  <a:lnTo>
                    <a:pt x="600328" y="590423"/>
                  </a:lnTo>
                  <a:lnTo>
                    <a:pt x="601090" y="617728"/>
                  </a:lnTo>
                  <a:lnTo>
                    <a:pt x="603757" y="645541"/>
                  </a:lnTo>
                  <a:lnTo>
                    <a:pt x="614045" y="700405"/>
                  </a:lnTo>
                  <a:lnTo>
                    <a:pt x="630554" y="754507"/>
                  </a:lnTo>
                  <a:lnTo>
                    <a:pt x="652906" y="807212"/>
                  </a:lnTo>
                  <a:lnTo>
                    <a:pt x="680592" y="858139"/>
                  </a:lnTo>
                  <a:lnTo>
                    <a:pt x="713358" y="906907"/>
                  </a:lnTo>
                  <a:lnTo>
                    <a:pt x="750442" y="952881"/>
                  </a:lnTo>
                  <a:lnTo>
                    <a:pt x="791590" y="996061"/>
                  </a:lnTo>
                  <a:lnTo>
                    <a:pt x="836295" y="1035685"/>
                  </a:lnTo>
                  <a:lnTo>
                    <a:pt x="884174" y="1071499"/>
                  </a:lnTo>
                  <a:lnTo>
                    <a:pt x="934720" y="1102893"/>
                  </a:lnTo>
                  <a:lnTo>
                    <a:pt x="987551" y="1129550"/>
                  </a:lnTo>
                  <a:lnTo>
                    <a:pt x="1042161" y="1151115"/>
                  </a:lnTo>
                  <a:lnTo>
                    <a:pt x="1098296" y="1167028"/>
                  </a:lnTo>
                  <a:lnTo>
                    <a:pt x="1155191" y="1176972"/>
                  </a:lnTo>
                  <a:lnTo>
                    <a:pt x="1157694" y="1177193"/>
                  </a:lnTo>
                  <a:lnTo>
                    <a:pt x="1162177" y="1171206"/>
                  </a:lnTo>
                  <a:lnTo>
                    <a:pt x="1158227" y="1164505"/>
                  </a:lnTo>
                  <a:lnTo>
                    <a:pt x="1156970" y="1164399"/>
                  </a:lnTo>
                  <a:lnTo>
                    <a:pt x="1129156" y="1160360"/>
                  </a:lnTo>
                  <a:lnTo>
                    <a:pt x="1073784" y="1147673"/>
                  </a:lnTo>
                  <a:lnTo>
                    <a:pt x="1019555" y="1129309"/>
                  </a:lnTo>
                  <a:lnTo>
                    <a:pt x="966851" y="1105649"/>
                  </a:lnTo>
                  <a:lnTo>
                    <a:pt x="916051" y="1077087"/>
                  </a:lnTo>
                  <a:lnTo>
                    <a:pt x="867663" y="1044067"/>
                  </a:lnTo>
                  <a:lnTo>
                    <a:pt x="822198" y="1006983"/>
                  </a:lnTo>
                  <a:lnTo>
                    <a:pt x="779906" y="966343"/>
                  </a:lnTo>
                  <a:lnTo>
                    <a:pt x="741426" y="922528"/>
                  </a:lnTo>
                  <a:lnTo>
                    <a:pt x="707135" y="876046"/>
                  </a:lnTo>
                  <a:lnTo>
                    <a:pt x="677545" y="827024"/>
                  </a:lnTo>
                  <a:lnTo>
                    <a:pt x="652906" y="776351"/>
                  </a:lnTo>
                  <a:lnTo>
                    <a:pt x="633729" y="724281"/>
                  </a:lnTo>
                  <a:lnTo>
                    <a:pt x="620649" y="671068"/>
                  </a:lnTo>
                  <a:lnTo>
                    <a:pt x="613790" y="617347"/>
                  </a:lnTo>
                  <a:lnTo>
                    <a:pt x="612012" y="562229"/>
                  </a:lnTo>
                  <a:lnTo>
                    <a:pt x="609346" y="534543"/>
                  </a:lnTo>
                  <a:lnTo>
                    <a:pt x="599058" y="479551"/>
                  </a:lnTo>
                  <a:lnTo>
                    <a:pt x="582549" y="425576"/>
                  </a:lnTo>
                  <a:lnTo>
                    <a:pt x="560197" y="372872"/>
                  </a:lnTo>
                  <a:lnTo>
                    <a:pt x="532383" y="322072"/>
                  </a:lnTo>
                  <a:lnTo>
                    <a:pt x="499745" y="273304"/>
                  </a:lnTo>
                  <a:lnTo>
                    <a:pt x="462660" y="227203"/>
                  </a:lnTo>
                  <a:lnTo>
                    <a:pt x="421512" y="184150"/>
                  </a:lnTo>
                  <a:lnTo>
                    <a:pt x="376681" y="144525"/>
                  </a:lnTo>
                  <a:lnTo>
                    <a:pt x="328802" y="108712"/>
                  </a:lnTo>
                  <a:lnTo>
                    <a:pt x="278256" y="77343"/>
                  </a:lnTo>
                  <a:lnTo>
                    <a:pt x="225425" y="50673"/>
                  </a:lnTo>
                  <a:lnTo>
                    <a:pt x="170687" y="29210"/>
                  </a:lnTo>
                  <a:lnTo>
                    <a:pt x="114553" y="13335"/>
                  </a:lnTo>
                  <a:lnTo>
                    <a:pt x="57530" y="3301"/>
                  </a:lnTo>
                  <a:lnTo>
                    <a:pt x="28828" y="888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288791" y="1676400"/>
              <a:ext cx="2962910" cy="2228215"/>
            </a:xfrm>
            <a:custGeom>
              <a:avLst/>
              <a:gdLst/>
              <a:ahLst/>
              <a:cxnLst/>
              <a:rect l="l" t="t" r="r" b="b"/>
              <a:pathLst>
                <a:path w="2962910" h="2228215">
                  <a:moveTo>
                    <a:pt x="2591308" y="0"/>
                  </a:moveTo>
                  <a:lnTo>
                    <a:pt x="371348" y="0"/>
                  </a:lnTo>
                  <a:lnTo>
                    <a:pt x="324763" y="2893"/>
                  </a:lnTo>
                  <a:lnTo>
                    <a:pt x="279907" y="11340"/>
                  </a:lnTo>
                  <a:lnTo>
                    <a:pt x="237126" y="24994"/>
                  </a:lnTo>
                  <a:lnTo>
                    <a:pt x="196768" y="43506"/>
                  </a:lnTo>
                  <a:lnTo>
                    <a:pt x="159182" y="66529"/>
                  </a:lnTo>
                  <a:lnTo>
                    <a:pt x="124714" y="93714"/>
                  </a:lnTo>
                  <a:lnTo>
                    <a:pt x="93714" y="124714"/>
                  </a:lnTo>
                  <a:lnTo>
                    <a:pt x="66529" y="159182"/>
                  </a:lnTo>
                  <a:lnTo>
                    <a:pt x="43506" y="196768"/>
                  </a:lnTo>
                  <a:lnTo>
                    <a:pt x="24994" y="237126"/>
                  </a:lnTo>
                  <a:lnTo>
                    <a:pt x="11340" y="279907"/>
                  </a:lnTo>
                  <a:lnTo>
                    <a:pt x="2893" y="324763"/>
                  </a:lnTo>
                  <a:lnTo>
                    <a:pt x="0" y="371348"/>
                  </a:lnTo>
                  <a:lnTo>
                    <a:pt x="0" y="1856739"/>
                  </a:lnTo>
                  <a:lnTo>
                    <a:pt x="2893" y="1903324"/>
                  </a:lnTo>
                  <a:lnTo>
                    <a:pt x="11340" y="1948180"/>
                  </a:lnTo>
                  <a:lnTo>
                    <a:pt x="24994" y="1990961"/>
                  </a:lnTo>
                  <a:lnTo>
                    <a:pt x="43506" y="2031319"/>
                  </a:lnTo>
                  <a:lnTo>
                    <a:pt x="66529" y="2068905"/>
                  </a:lnTo>
                  <a:lnTo>
                    <a:pt x="93714" y="2103373"/>
                  </a:lnTo>
                  <a:lnTo>
                    <a:pt x="124714" y="2134373"/>
                  </a:lnTo>
                  <a:lnTo>
                    <a:pt x="159182" y="2161558"/>
                  </a:lnTo>
                  <a:lnTo>
                    <a:pt x="196768" y="2184581"/>
                  </a:lnTo>
                  <a:lnTo>
                    <a:pt x="237126" y="2203093"/>
                  </a:lnTo>
                  <a:lnTo>
                    <a:pt x="279907" y="2216747"/>
                  </a:lnTo>
                  <a:lnTo>
                    <a:pt x="324763" y="2225194"/>
                  </a:lnTo>
                  <a:lnTo>
                    <a:pt x="371348" y="2228088"/>
                  </a:lnTo>
                  <a:lnTo>
                    <a:pt x="2591308" y="2228088"/>
                  </a:lnTo>
                  <a:lnTo>
                    <a:pt x="2637892" y="2225194"/>
                  </a:lnTo>
                  <a:lnTo>
                    <a:pt x="2682748" y="2216747"/>
                  </a:lnTo>
                  <a:lnTo>
                    <a:pt x="2725529" y="2203093"/>
                  </a:lnTo>
                  <a:lnTo>
                    <a:pt x="2765887" y="2184581"/>
                  </a:lnTo>
                  <a:lnTo>
                    <a:pt x="2803473" y="2161558"/>
                  </a:lnTo>
                  <a:lnTo>
                    <a:pt x="2837941" y="2134373"/>
                  </a:lnTo>
                  <a:lnTo>
                    <a:pt x="2868941" y="2103373"/>
                  </a:lnTo>
                  <a:lnTo>
                    <a:pt x="2896126" y="2068905"/>
                  </a:lnTo>
                  <a:lnTo>
                    <a:pt x="2919149" y="2031319"/>
                  </a:lnTo>
                  <a:lnTo>
                    <a:pt x="2937661" y="1990961"/>
                  </a:lnTo>
                  <a:lnTo>
                    <a:pt x="2951315" y="1948180"/>
                  </a:lnTo>
                  <a:lnTo>
                    <a:pt x="2959762" y="1903324"/>
                  </a:lnTo>
                  <a:lnTo>
                    <a:pt x="2962656" y="1856739"/>
                  </a:lnTo>
                  <a:lnTo>
                    <a:pt x="2962656" y="371348"/>
                  </a:lnTo>
                  <a:lnTo>
                    <a:pt x="2959762" y="324763"/>
                  </a:lnTo>
                  <a:lnTo>
                    <a:pt x="2951315" y="279907"/>
                  </a:lnTo>
                  <a:lnTo>
                    <a:pt x="2937661" y="237126"/>
                  </a:lnTo>
                  <a:lnTo>
                    <a:pt x="2919149" y="196768"/>
                  </a:lnTo>
                  <a:lnTo>
                    <a:pt x="2896126" y="159182"/>
                  </a:lnTo>
                  <a:lnTo>
                    <a:pt x="2868941" y="124714"/>
                  </a:lnTo>
                  <a:lnTo>
                    <a:pt x="2837941" y="93714"/>
                  </a:lnTo>
                  <a:lnTo>
                    <a:pt x="2803473" y="66529"/>
                  </a:lnTo>
                  <a:lnTo>
                    <a:pt x="2765887" y="43506"/>
                  </a:lnTo>
                  <a:lnTo>
                    <a:pt x="2725529" y="24994"/>
                  </a:lnTo>
                  <a:lnTo>
                    <a:pt x="2682748" y="11340"/>
                  </a:lnTo>
                  <a:lnTo>
                    <a:pt x="2637892" y="2893"/>
                  </a:lnTo>
                  <a:lnTo>
                    <a:pt x="2591308" y="0"/>
                  </a:lnTo>
                  <a:close/>
                </a:path>
              </a:pathLst>
            </a:custGeom>
            <a:solidFill>
              <a:srgbClr val="0A77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288791" y="1676400"/>
              <a:ext cx="2962910" cy="2228215"/>
            </a:xfrm>
            <a:custGeom>
              <a:avLst/>
              <a:gdLst/>
              <a:ahLst/>
              <a:cxnLst/>
              <a:rect l="l" t="t" r="r" b="b"/>
              <a:pathLst>
                <a:path w="2962910" h="2228215">
                  <a:moveTo>
                    <a:pt x="0" y="371348"/>
                  </a:moveTo>
                  <a:lnTo>
                    <a:pt x="2893" y="324763"/>
                  </a:lnTo>
                  <a:lnTo>
                    <a:pt x="11340" y="279907"/>
                  </a:lnTo>
                  <a:lnTo>
                    <a:pt x="24994" y="237126"/>
                  </a:lnTo>
                  <a:lnTo>
                    <a:pt x="43506" y="196768"/>
                  </a:lnTo>
                  <a:lnTo>
                    <a:pt x="66529" y="159182"/>
                  </a:lnTo>
                  <a:lnTo>
                    <a:pt x="93714" y="124714"/>
                  </a:lnTo>
                  <a:lnTo>
                    <a:pt x="124714" y="93714"/>
                  </a:lnTo>
                  <a:lnTo>
                    <a:pt x="159182" y="66529"/>
                  </a:lnTo>
                  <a:lnTo>
                    <a:pt x="196768" y="43506"/>
                  </a:lnTo>
                  <a:lnTo>
                    <a:pt x="237126" y="24994"/>
                  </a:lnTo>
                  <a:lnTo>
                    <a:pt x="279907" y="11340"/>
                  </a:lnTo>
                  <a:lnTo>
                    <a:pt x="324763" y="2893"/>
                  </a:lnTo>
                  <a:lnTo>
                    <a:pt x="371348" y="0"/>
                  </a:lnTo>
                  <a:lnTo>
                    <a:pt x="2591308" y="0"/>
                  </a:lnTo>
                  <a:lnTo>
                    <a:pt x="2637892" y="2893"/>
                  </a:lnTo>
                  <a:lnTo>
                    <a:pt x="2682748" y="11340"/>
                  </a:lnTo>
                  <a:lnTo>
                    <a:pt x="2725529" y="24994"/>
                  </a:lnTo>
                  <a:lnTo>
                    <a:pt x="2765887" y="43506"/>
                  </a:lnTo>
                  <a:lnTo>
                    <a:pt x="2803473" y="66529"/>
                  </a:lnTo>
                  <a:lnTo>
                    <a:pt x="2837941" y="93714"/>
                  </a:lnTo>
                  <a:lnTo>
                    <a:pt x="2868941" y="124714"/>
                  </a:lnTo>
                  <a:lnTo>
                    <a:pt x="2896126" y="159182"/>
                  </a:lnTo>
                  <a:lnTo>
                    <a:pt x="2919149" y="196768"/>
                  </a:lnTo>
                  <a:lnTo>
                    <a:pt x="2937661" y="237126"/>
                  </a:lnTo>
                  <a:lnTo>
                    <a:pt x="2951315" y="279907"/>
                  </a:lnTo>
                  <a:lnTo>
                    <a:pt x="2959762" y="324763"/>
                  </a:lnTo>
                  <a:lnTo>
                    <a:pt x="2962656" y="371348"/>
                  </a:lnTo>
                  <a:lnTo>
                    <a:pt x="2962656" y="1856739"/>
                  </a:lnTo>
                  <a:lnTo>
                    <a:pt x="2959762" y="1903324"/>
                  </a:lnTo>
                  <a:lnTo>
                    <a:pt x="2951315" y="1948180"/>
                  </a:lnTo>
                  <a:lnTo>
                    <a:pt x="2937661" y="1990961"/>
                  </a:lnTo>
                  <a:lnTo>
                    <a:pt x="2919149" y="2031319"/>
                  </a:lnTo>
                  <a:lnTo>
                    <a:pt x="2896126" y="2068905"/>
                  </a:lnTo>
                  <a:lnTo>
                    <a:pt x="2868941" y="2103373"/>
                  </a:lnTo>
                  <a:lnTo>
                    <a:pt x="2837941" y="2134373"/>
                  </a:lnTo>
                  <a:lnTo>
                    <a:pt x="2803473" y="2161558"/>
                  </a:lnTo>
                  <a:lnTo>
                    <a:pt x="2765887" y="2184581"/>
                  </a:lnTo>
                  <a:lnTo>
                    <a:pt x="2725529" y="2203093"/>
                  </a:lnTo>
                  <a:lnTo>
                    <a:pt x="2682748" y="2216747"/>
                  </a:lnTo>
                  <a:lnTo>
                    <a:pt x="2637892" y="2225194"/>
                  </a:lnTo>
                  <a:lnTo>
                    <a:pt x="2591308" y="2228088"/>
                  </a:lnTo>
                  <a:lnTo>
                    <a:pt x="371348" y="2228088"/>
                  </a:lnTo>
                  <a:lnTo>
                    <a:pt x="324763" y="2225194"/>
                  </a:lnTo>
                  <a:lnTo>
                    <a:pt x="279907" y="2216747"/>
                  </a:lnTo>
                  <a:lnTo>
                    <a:pt x="237126" y="2203093"/>
                  </a:lnTo>
                  <a:lnTo>
                    <a:pt x="196768" y="2184581"/>
                  </a:lnTo>
                  <a:lnTo>
                    <a:pt x="159182" y="2161558"/>
                  </a:lnTo>
                  <a:lnTo>
                    <a:pt x="124714" y="2134373"/>
                  </a:lnTo>
                  <a:lnTo>
                    <a:pt x="93714" y="2103373"/>
                  </a:lnTo>
                  <a:lnTo>
                    <a:pt x="66529" y="2068905"/>
                  </a:lnTo>
                  <a:lnTo>
                    <a:pt x="43506" y="2031319"/>
                  </a:lnTo>
                  <a:lnTo>
                    <a:pt x="24994" y="1990961"/>
                  </a:lnTo>
                  <a:lnTo>
                    <a:pt x="11340" y="1948180"/>
                  </a:lnTo>
                  <a:lnTo>
                    <a:pt x="2893" y="1903324"/>
                  </a:lnTo>
                  <a:lnTo>
                    <a:pt x="0" y="1856739"/>
                  </a:lnTo>
                  <a:lnTo>
                    <a:pt x="0" y="371348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653154" y="2436113"/>
            <a:ext cx="22313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Arial"/>
                <a:cs typeface="Arial"/>
              </a:rPr>
              <a:t>Networks</a:t>
            </a:r>
            <a:endParaRPr sz="2200">
              <a:latin typeface="Arial"/>
              <a:cs typeface="Arial"/>
            </a:endParaRPr>
          </a:p>
          <a:p>
            <a:pPr marL="5080" algn="ctr">
              <a:lnSpc>
                <a:spcPct val="100000"/>
              </a:lnSpc>
            </a:pPr>
            <a:r>
              <a:rPr sz="2200" b="1" spc="-50" dirty="0">
                <a:solidFill>
                  <a:srgbClr val="FFFFFF"/>
                </a:solidFill>
                <a:latin typeface="Cambria Math"/>
                <a:cs typeface="Cambria Math"/>
              </a:rPr>
              <a:t>𝛳</a:t>
            </a:r>
            <a:endParaRPr sz="22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3243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>
                <a:solidFill>
                  <a:srgbClr val="171616"/>
                </a:solidFill>
              </a:rPr>
              <a:t>Overall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60" dirty="0">
                <a:solidFill>
                  <a:srgbClr val="171616"/>
                </a:solidFill>
              </a:rPr>
              <a:t>Learning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80" dirty="0">
                <a:solidFill>
                  <a:srgbClr val="171616"/>
                </a:solidFill>
              </a:rPr>
              <a:t>Framework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28350" y="1304544"/>
            <a:ext cx="4343400" cy="3345179"/>
            <a:chOff x="4328350" y="1304544"/>
            <a:chExt cx="4343400" cy="33451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3420" y="1304544"/>
              <a:ext cx="3418331" cy="33451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22920" y="2718816"/>
              <a:ext cx="548640" cy="516890"/>
            </a:xfrm>
            <a:custGeom>
              <a:avLst/>
              <a:gdLst/>
              <a:ahLst/>
              <a:cxnLst/>
              <a:rect l="l" t="t" r="r" b="b"/>
              <a:pathLst>
                <a:path w="548640" h="516889">
                  <a:moveTo>
                    <a:pt x="548640" y="0"/>
                  </a:moveTo>
                  <a:lnTo>
                    <a:pt x="0" y="0"/>
                  </a:lnTo>
                  <a:lnTo>
                    <a:pt x="0" y="516636"/>
                  </a:lnTo>
                  <a:lnTo>
                    <a:pt x="548640" y="516636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C8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42638" y="1332738"/>
              <a:ext cx="0" cy="3288665"/>
            </a:xfrm>
            <a:custGeom>
              <a:avLst/>
              <a:gdLst/>
              <a:ahLst/>
              <a:cxnLst/>
              <a:rect l="l" t="t" r="r" b="b"/>
              <a:pathLst>
                <a:path h="3288665">
                  <a:moveTo>
                    <a:pt x="0" y="0"/>
                  </a:moveTo>
                  <a:lnTo>
                    <a:pt x="0" y="328860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3423" y="2839211"/>
              <a:ext cx="266700" cy="2758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2752" y="2881883"/>
              <a:ext cx="190500" cy="1889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4824" y="899286"/>
            <a:ext cx="3126105" cy="7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latin typeface="Gill Sans MT"/>
                <a:cs typeface="Gill Sans MT"/>
              </a:rPr>
              <a:t>Network</a:t>
            </a:r>
            <a:r>
              <a:rPr sz="1800" b="1" spc="-50" dirty="0">
                <a:latin typeface="Gill Sans MT"/>
                <a:cs typeface="Gill Sans MT"/>
              </a:rPr>
              <a:t> </a:t>
            </a:r>
            <a:r>
              <a:rPr sz="1800" b="1" spc="-20" dirty="0">
                <a:latin typeface="Gill Sans MT"/>
                <a:cs typeface="Gill Sans MT"/>
              </a:rPr>
              <a:t>for</a:t>
            </a:r>
            <a:r>
              <a:rPr sz="1800" b="1" spc="-70" dirty="0">
                <a:latin typeface="Gill Sans MT"/>
                <a:cs typeface="Gill Sans MT"/>
              </a:rPr>
              <a:t> </a:t>
            </a:r>
            <a:r>
              <a:rPr sz="1800" b="1" spc="-10" dirty="0">
                <a:latin typeface="Gill Sans MT"/>
                <a:cs typeface="Gill Sans MT"/>
              </a:rPr>
              <a:t>regression</a:t>
            </a:r>
            <a:r>
              <a:rPr sz="1800" b="1" spc="-50" dirty="0">
                <a:latin typeface="Gill Sans MT"/>
                <a:cs typeface="Gill Sans MT"/>
              </a:rPr>
              <a:t> </a:t>
            </a:r>
            <a:r>
              <a:rPr sz="1800" b="1" spc="-40" dirty="0">
                <a:latin typeface="Gill Sans MT"/>
                <a:cs typeface="Gill Sans MT"/>
              </a:rPr>
              <a:t>output</a:t>
            </a:r>
            <a:endParaRPr sz="18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400" spc="100" dirty="0">
                <a:latin typeface="Gill Sans MT"/>
                <a:cs typeface="Gill Sans MT"/>
              </a:rPr>
              <a:t>Mean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Square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spc="-25" dirty="0">
                <a:latin typeface="Gill Sans MT"/>
                <a:cs typeface="Gill Sans MT"/>
              </a:rPr>
              <a:t>Error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(MSE)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41869" y="2475738"/>
            <a:ext cx="1490980" cy="864235"/>
          </a:xfrm>
          <a:prstGeom prst="rect">
            <a:avLst/>
          </a:prstGeom>
          <a:ln w="28575">
            <a:solidFill>
              <a:srgbClr val="FF99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832485"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latin typeface="Times New Roman"/>
                <a:cs typeface="Times New Roman"/>
              </a:rPr>
              <a:t>Label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824" y="3139287"/>
            <a:ext cx="2033270" cy="100711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b="1" spc="-10" dirty="0">
                <a:latin typeface="Gill Sans MT"/>
                <a:cs typeface="Gill Sans MT"/>
              </a:rPr>
              <a:t>Where: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400" spc="-105" dirty="0">
                <a:latin typeface="Gill Sans MT"/>
                <a:cs typeface="Gill Sans MT"/>
              </a:rPr>
              <a:t>N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: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number</a:t>
            </a:r>
            <a:r>
              <a:rPr sz="1400" spc="-6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95" dirty="0">
                <a:latin typeface="Gill Sans MT"/>
                <a:cs typeface="Gill Sans MT"/>
              </a:rPr>
              <a:t>data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points</a:t>
            </a:r>
            <a:endParaRPr sz="1400">
              <a:latin typeface="Gill Sans MT"/>
              <a:cs typeface="Gill Sans MT"/>
            </a:endParaRPr>
          </a:p>
          <a:p>
            <a:pPr marL="190500">
              <a:lnSpc>
                <a:spcPct val="100000"/>
              </a:lnSpc>
              <a:spcBef>
                <a:spcPts val="254"/>
              </a:spcBef>
            </a:pPr>
            <a:r>
              <a:rPr sz="1400" dirty="0">
                <a:latin typeface="Gill Sans MT"/>
                <a:cs typeface="Gill Sans MT"/>
              </a:rPr>
              <a:t>:</a:t>
            </a:r>
            <a:r>
              <a:rPr sz="1400" spc="16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predicted</a:t>
            </a:r>
            <a:r>
              <a:rPr sz="1400" spc="15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value</a:t>
            </a:r>
            <a:endParaRPr sz="1400">
              <a:latin typeface="Gill Sans MT"/>
              <a:cs typeface="Gill Sans MT"/>
            </a:endParaRPr>
          </a:p>
          <a:p>
            <a:pPr marL="19050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latin typeface="Gill Sans MT"/>
                <a:cs typeface="Gill Sans MT"/>
              </a:rPr>
              <a:t>: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actual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value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(label)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9787" y="1202626"/>
            <a:ext cx="8388350" cy="3674110"/>
            <a:chOff x="589787" y="1202626"/>
            <a:chExt cx="8388350" cy="367411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99" y="3924299"/>
              <a:ext cx="170687" cy="1889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787" y="3677412"/>
              <a:ext cx="190500" cy="21793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481316" y="3383280"/>
              <a:ext cx="1492250" cy="190500"/>
            </a:xfrm>
            <a:custGeom>
              <a:avLst/>
              <a:gdLst/>
              <a:ahLst/>
              <a:cxnLst/>
              <a:rect l="l" t="t" r="r" b="b"/>
              <a:pathLst>
                <a:path w="1492250" h="190500">
                  <a:moveTo>
                    <a:pt x="1491995" y="0"/>
                  </a:moveTo>
                  <a:lnTo>
                    <a:pt x="1490747" y="37064"/>
                  </a:lnTo>
                  <a:lnTo>
                    <a:pt x="1487344" y="67341"/>
                  </a:lnTo>
                  <a:lnTo>
                    <a:pt x="1482298" y="87760"/>
                  </a:lnTo>
                  <a:lnTo>
                    <a:pt x="1476120" y="95250"/>
                  </a:lnTo>
                  <a:lnTo>
                    <a:pt x="781557" y="95250"/>
                  </a:lnTo>
                  <a:lnTo>
                    <a:pt x="775380" y="102739"/>
                  </a:lnTo>
                  <a:lnTo>
                    <a:pt x="770334" y="123158"/>
                  </a:lnTo>
                  <a:lnTo>
                    <a:pt x="766931" y="153435"/>
                  </a:lnTo>
                  <a:lnTo>
                    <a:pt x="765682" y="190500"/>
                  </a:lnTo>
                  <a:lnTo>
                    <a:pt x="764434" y="153435"/>
                  </a:lnTo>
                  <a:lnTo>
                    <a:pt x="761031" y="123158"/>
                  </a:lnTo>
                  <a:lnTo>
                    <a:pt x="755985" y="102739"/>
                  </a:lnTo>
                  <a:lnTo>
                    <a:pt x="749807" y="95250"/>
                  </a:lnTo>
                  <a:lnTo>
                    <a:pt x="15875" y="95250"/>
                  </a:lnTo>
                  <a:lnTo>
                    <a:pt x="9697" y="87760"/>
                  </a:lnTo>
                  <a:lnTo>
                    <a:pt x="4651" y="67341"/>
                  </a:lnTo>
                  <a:lnTo>
                    <a:pt x="1248" y="37064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1546" y="1216913"/>
              <a:ext cx="1417320" cy="3645535"/>
            </a:xfrm>
            <a:custGeom>
              <a:avLst/>
              <a:gdLst/>
              <a:ahLst/>
              <a:cxnLst/>
              <a:rect l="l" t="t" r="r" b="b"/>
              <a:pathLst>
                <a:path w="1417320" h="3645535">
                  <a:moveTo>
                    <a:pt x="0" y="3645408"/>
                  </a:moveTo>
                  <a:lnTo>
                    <a:pt x="1417320" y="3645408"/>
                  </a:lnTo>
                  <a:lnTo>
                    <a:pt x="1417320" y="0"/>
                  </a:lnTo>
                  <a:lnTo>
                    <a:pt x="0" y="0"/>
                  </a:lnTo>
                  <a:lnTo>
                    <a:pt x="0" y="3645408"/>
                  </a:lnTo>
                  <a:close/>
                </a:path>
              </a:pathLst>
            </a:custGeom>
            <a:ln w="285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29505" y="1216913"/>
              <a:ext cx="698500" cy="3645535"/>
            </a:xfrm>
            <a:custGeom>
              <a:avLst/>
              <a:gdLst/>
              <a:ahLst/>
              <a:cxnLst/>
              <a:rect l="l" t="t" r="r" b="b"/>
              <a:pathLst>
                <a:path w="698500" h="3645535">
                  <a:moveTo>
                    <a:pt x="0" y="3645408"/>
                  </a:moveTo>
                  <a:lnTo>
                    <a:pt x="697991" y="3645408"/>
                  </a:lnTo>
                  <a:lnTo>
                    <a:pt x="697991" y="0"/>
                  </a:lnTo>
                  <a:lnTo>
                    <a:pt x="0" y="0"/>
                  </a:lnTo>
                  <a:lnTo>
                    <a:pt x="0" y="3645408"/>
                  </a:lnTo>
                  <a:close/>
                </a:path>
              </a:pathLst>
            </a:custGeom>
            <a:ln w="28575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599" y="1705355"/>
              <a:ext cx="2106168" cy="57912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059928" y="3687267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Loss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92288" y="2224277"/>
            <a:ext cx="391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9900"/>
                </a:solidFill>
                <a:latin typeface="Gill Sans MT"/>
                <a:cs typeface="Gill Sans MT"/>
              </a:rPr>
              <a:t>MSE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64453" y="857250"/>
            <a:ext cx="10344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solidFill>
                  <a:srgbClr val="C0504D"/>
                </a:solidFill>
                <a:latin typeface="Gill Sans MT"/>
                <a:cs typeface="Gill Sans MT"/>
              </a:rPr>
              <a:t>Hidden </a:t>
            </a:r>
            <a:r>
              <a:rPr sz="1400" b="1" spc="-10" dirty="0">
                <a:solidFill>
                  <a:srgbClr val="C0504D"/>
                </a:solidFill>
                <a:latin typeface="Gill Sans MT"/>
                <a:cs typeface="Gill Sans MT"/>
              </a:rPr>
              <a:t>layer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3243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>
                <a:solidFill>
                  <a:srgbClr val="171616"/>
                </a:solidFill>
              </a:rPr>
              <a:t>Overall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60" dirty="0">
                <a:solidFill>
                  <a:srgbClr val="171616"/>
                </a:solidFill>
              </a:rPr>
              <a:t>Learning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80" dirty="0">
                <a:solidFill>
                  <a:srgbClr val="171616"/>
                </a:solidFill>
              </a:rPr>
              <a:t>Framework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28350" y="1304544"/>
            <a:ext cx="4343400" cy="3345179"/>
            <a:chOff x="4328350" y="1304544"/>
            <a:chExt cx="4343400" cy="33451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3420" y="1304544"/>
              <a:ext cx="3418331" cy="33451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22920" y="2718816"/>
              <a:ext cx="548640" cy="516890"/>
            </a:xfrm>
            <a:custGeom>
              <a:avLst/>
              <a:gdLst/>
              <a:ahLst/>
              <a:cxnLst/>
              <a:rect l="l" t="t" r="r" b="b"/>
              <a:pathLst>
                <a:path w="548640" h="516889">
                  <a:moveTo>
                    <a:pt x="548640" y="0"/>
                  </a:moveTo>
                  <a:lnTo>
                    <a:pt x="0" y="0"/>
                  </a:lnTo>
                  <a:lnTo>
                    <a:pt x="0" y="516636"/>
                  </a:lnTo>
                  <a:lnTo>
                    <a:pt x="548640" y="516636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C8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42638" y="1332738"/>
              <a:ext cx="0" cy="3288665"/>
            </a:xfrm>
            <a:custGeom>
              <a:avLst/>
              <a:gdLst/>
              <a:ahLst/>
              <a:cxnLst/>
              <a:rect l="l" t="t" r="r" b="b"/>
              <a:pathLst>
                <a:path h="3288665">
                  <a:moveTo>
                    <a:pt x="0" y="0"/>
                  </a:moveTo>
                  <a:lnTo>
                    <a:pt x="0" y="328860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3423" y="2839211"/>
              <a:ext cx="266700" cy="2758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2752" y="2881883"/>
              <a:ext cx="190500" cy="1889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4824" y="899286"/>
            <a:ext cx="3373754" cy="7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latin typeface="Gill Sans MT"/>
                <a:cs typeface="Gill Sans MT"/>
              </a:rPr>
              <a:t>Network</a:t>
            </a:r>
            <a:r>
              <a:rPr sz="1800" b="1" spc="-50" dirty="0">
                <a:latin typeface="Gill Sans MT"/>
                <a:cs typeface="Gill Sans MT"/>
              </a:rPr>
              <a:t> </a:t>
            </a:r>
            <a:r>
              <a:rPr sz="1800" b="1" spc="-20" dirty="0">
                <a:latin typeface="Gill Sans MT"/>
                <a:cs typeface="Gill Sans MT"/>
              </a:rPr>
              <a:t>for</a:t>
            </a:r>
            <a:r>
              <a:rPr sz="1800" b="1" spc="-80" dirty="0">
                <a:latin typeface="Gill Sans MT"/>
                <a:cs typeface="Gill Sans MT"/>
              </a:rPr>
              <a:t> </a:t>
            </a:r>
            <a:r>
              <a:rPr sz="1800" b="1" spc="-40" dirty="0">
                <a:latin typeface="Gill Sans MT"/>
                <a:cs typeface="Gill Sans MT"/>
              </a:rPr>
              <a:t>binary</a:t>
            </a:r>
            <a:r>
              <a:rPr sz="1800" b="1" spc="-55" dirty="0">
                <a:latin typeface="Gill Sans MT"/>
                <a:cs typeface="Gill Sans MT"/>
              </a:rPr>
              <a:t> </a:t>
            </a:r>
            <a:r>
              <a:rPr sz="1800" b="1" spc="-10" dirty="0">
                <a:latin typeface="Gill Sans MT"/>
                <a:cs typeface="Gill Sans MT"/>
              </a:rPr>
              <a:t>classification</a:t>
            </a:r>
            <a:endParaRPr sz="18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1400" spc="50" dirty="0">
                <a:latin typeface="Gill Sans MT"/>
                <a:cs typeface="Gill Sans MT"/>
              </a:rPr>
              <a:t>Binary</a:t>
            </a:r>
            <a:r>
              <a:rPr sz="1400" spc="9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Cross</a:t>
            </a:r>
            <a:r>
              <a:rPr sz="1400" spc="1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Entropy</a:t>
            </a:r>
            <a:r>
              <a:rPr sz="1400" spc="9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(BCE)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4824" y="3139287"/>
            <a:ext cx="2033270" cy="100711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b="1" spc="-10" dirty="0">
                <a:latin typeface="Gill Sans MT"/>
                <a:cs typeface="Gill Sans MT"/>
              </a:rPr>
              <a:t>Where: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400" spc="-105" dirty="0">
                <a:latin typeface="Gill Sans MT"/>
                <a:cs typeface="Gill Sans MT"/>
              </a:rPr>
              <a:t>N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: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number</a:t>
            </a:r>
            <a:r>
              <a:rPr sz="1400" spc="-6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95" dirty="0">
                <a:latin typeface="Gill Sans MT"/>
                <a:cs typeface="Gill Sans MT"/>
              </a:rPr>
              <a:t>data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points</a:t>
            </a:r>
            <a:endParaRPr sz="1400">
              <a:latin typeface="Gill Sans MT"/>
              <a:cs typeface="Gill Sans MT"/>
            </a:endParaRPr>
          </a:p>
          <a:p>
            <a:pPr marL="190500">
              <a:lnSpc>
                <a:spcPct val="100000"/>
              </a:lnSpc>
              <a:spcBef>
                <a:spcPts val="254"/>
              </a:spcBef>
            </a:pPr>
            <a:r>
              <a:rPr sz="1400" dirty="0">
                <a:latin typeface="Gill Sans MT"/>
                <a:cs typeface="Gill Sans MT"/>
              </a:rPr>
              <a:t>:</a:t>
            </a:r>
            <a:r>
              <a:rPr sz="1400" spc="16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predicted</a:t>
            </a:r>
            <a:r>
              <a:rPr sz="1400" spc="15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value</a:t>
            </a:r>
            <a:endParaRPr sz="1400">
              <a:latin typeface="Gill Sans MT"/>
              <a:cs typeface="Gill Sans MT"/>
            </a:endParaRPr>
          </a:p>
          <a:p>
            <a:pPr marL="19050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latin typeface="Gill Sans MT"/>
                <a:cs typeface="Gill Sans MT"/>
              </a:rPr>
              <a:t>: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actual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value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(label)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8931" y="1202626"/>
            <a:ext cx="8379459" cy="3674110"/>
            <a:chOff x="598931" y="1202626"/>
            <a:chExt cx="8379459" cy="367411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99" y="3936491"/>
              <a:ext cx="170687" cy="1889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931" y="3671315"/>
              <a:ext cx="192023" cy="2179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481315" y="3383280"/>
              <a:ext cx="1492250" cy="190500"/>
            </a:xfrm>
            <a:custGeom>
              <a:avLst/>
              <a:gdLst/>
              <a:ahLst/>
              <a:cxnLst/>
              <a:rect l="l" t="t" r="r" b="b"/>
              <a:pathLst>
                <a:path w="1492250" h="190500">
                  <a:moveTo>
                    <a:pt x="1491995" y="0"/>
                  </a:moveTo>
                  <a:lnTo>
                    <a:pt x="1490747" y="37064"/>
                  </a:lnTo>
                  <a:lnTo>
                    <a:pt x="1487344" y="67341"/>
                  </a:lnTo>
                  <a:lnTo>
                    <a:pt x="1482298" y="87760"/>
                  </a:lnTo>
                  <a:lnTo>
                    <a:pt x="1476120" y="95250"/>
                  </a:lnTo>
                  <a:lnTo>
                    <a:pt x="781557" y="95250"/>
                  </a:lnTo>
                  <a:lnTo>
                    <a:pt x="775380" y="102739"/>
                  </a:lnTo>
                  <a:lnTo>
                    <a:pt x="770334" y="123158"/>
                  </a:lnTo>
                  <a:lnTo>
                    <a:pt x="766931" y="153435"/>
                  </a:lnTo>
                  <a:lnTo>
                    <a:pt x="765682" y="190500"/>
                  </a:lnTo>
                  <a:lnTo>
                    <a:pt x="764434" y="153435"/>
                  </a:lnTo>
                  <a:lnTo>
                    <a:pt x="761031" y="123158"/>
                  </a:lnTo>
                  <a:lnTo>
                    <a:pt x="755985" y="102739"/>
                  </a:lnTo>
                  <a:lnTo>
                    <a:pt x="749807" y="95250"/>
                  </a:lnTo>
                  <a:lnTo>
                    <a:pt x="15875" y="95250"/>
                  </a:lnTo>
                  <a:lnTo>
                    <a:pt x="9697" y="87760"/>
                  </a:lnTo>
                  <a:lnTo>
                    <a:pt x="4651" y="67341"/>
                  </a:lnTo>
                  <a:lnTo>
                    <a:pt x="1248" y="37064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41870" y="2475738"/>
              <a:ext cx="1490980" cy="864235"/>
            </a:xfrm>
            <a:custGeom>
              <a:avLst/>
              <a:gdLst/>
              <a:ahLst/>
              <a:cxnLst/>
              <a:rect l="l" t="t" r="r" b="b"/>
              <a:pathLst>
                <a:path w="1490979" h="864235">
                  <a:moveTo>
                    <a:pt x="0" y="864107"/>
                  </a:moveTo>
                  <a:lnTo>
                    <a:pt x="1490472" y="864107"/>
                  </a:lnTo>
                  <a:lnTo>
                    <a:pt x="1490472" y="0"/>
                  </a:lnTo>
                  <a:lnTo>
                    <a:pt x="0" y="0"/>
                  </a:lnTo>
                  <a:lnTo>
                    <a:pt x="0" y="864107"/>
                  </a:lnTo>
                  <a:close/>
                </a:path>
              </a:pathLst>
            </a:custGeom>
            <a:ln w="28575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1546" y="1216913"/>
              <a:ext cx="1417320" cy="3645535"/>
            </a:xfrm>
            <a:custGeom>
              <a:avLst/>
              <a:gdLst/>
              <a:ahLst/>
              <a:cxnLst/>
              <a:rect l="l" t="t" r="r" b="b"/>
              <a:pathLst>
                <a:path w="1417320" h="3645535">
                  <a:moveTo>
                    <a:pt x="0" y="3645408"/>
                  </a:moveTo>
                  <a:lnTo>
                    <a:pt x="1417320" y="3645408"/>
                  </a:lnTo>
                  <a:lnTo>
                    <a:pt x="1417320" y="0"/>
                  </a:lnTo>
                  <a:lnTo>
                    <a:pt x="0" y="0"/>
                  </a:lnTo>
                  <a:lnTo>
                    <a:pt x="0" y="3645408"/>
                  </a:lnTo>
                  <a:close/>
                </a:path>
              </a:pathLst>
            </a:custGeom>
            <a:ln w="285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29505" y="1216913"/>
              <a:ext cx="698500" cy="3645535"/>
            </a:xfrm>
            <a:custGeom>
              <a:avLst/>
              <a:gdLst/>
              <a:ahLst/>
              <a:cxnLst/>
              <a:rect l="l" t="t" r="r" b="b"/>
              <a:pathLst>
                <a:path w="698500" h="3645535">
                  <a:moveTo>
                    <a:pt x="0" y="3645408"/>
                  </a:moveTo>
                  <a:lnTo>
                    <a:pt x="697991" y="3645408"/>
                  </a:lnTo>
                  <a:lnTo>
                    <a:pt x="697991" y="0"/>
                  </a:lnTo>
                  <a:lnTo>
                    <a:pt x="0" y="0"/>
                  </a:lnTo>
                  <a:lnTo>
                    <a:pt x="0" y="3645408"/>
                  </a:lnTo>
                  <a:close/>
                </a:path>
              </a:pathLst>
            </a:custGeom>
            <a:ln w="28575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059928" y="3687267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Loss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09052" y="2182596"/>
            <a:ext cx="684530" cy="53721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400" b="1" spc="-25" dirty="0">
                <a:solidFill>
                  <a:srgbClr val="FF9900"/>
                </a:solidFill>
                <a:latin typeface="Gill Sans MT"/>
                <a:cs typeface="Gill Sans MT"/>
              </a:rPr>
              <a:t>BCE</a:t>
            </a:r>
            <a:endParaRPr sz="1400">
              <a:latin typeface="Gill Sans MT"/>
              <a:cs typeface="Gill Sans MT"/>
            </a:endParaRPr>
          </a:p>
          <a:p>
            <a:pPr marL="265430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Label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64453" y="857250"/>
            <a:ext cx="10344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solidFill>
                  <a:srgbClr val="C0504D"/>
                </a:solidFill>
                <a:latin typeface="Gill Sans MT"/>
                <a:cs typeface="Gill Sans MT"/>
              </a:rPr>
              <a:t>Hidden </a:t>
            </a:r>
            <a:r>
              <a:rPr sz="1400" b="1" spc="-10" dirty="0">
                <a:solidFill>
                  <a:srgbClr val="C0504D"/>
                </a:solidFill>
                <a:latin typeface="Gill Sans MT"/>
                <a:cs typeface="Gill Sans MT"/>
              </a:rPr>
              <a:t>layer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05612" y="1731264"/>
            <a:ext cx="7130415" cy="1217930"/>
            <a:chOff x="705612" y="1731264"/>
            <a:chExt cx="7130415" cy="121793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612" y="1731264"/>
              <a:ext cx="3322320" cy="44348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738491" y="1897380"/>
              <a:ext cx="97790" cy="1052195"/>
            </a:xfrm>
            <a:custGeom>
              <a:avLst/>
              <a:gdLst/>
              <a:ahLst/>
              <a:cxnLst/>
              <a:rect l="l" t="t" r="r" b="b"/>
              <a:pathLst>
                <a:path w="97790" h="1052195">
                  <a:moveTo>
                    <a:pt x="44375" y="75734"/>
                  </a:moveTo>
                  <a:lnTo>
                    <a:pt x="31677" y="76412"/>
                  </a:lnTo>
                  <a:lnTo>
                    <a:pt x="84835" y="1051814"/>
                  </a:lnTo>
                  <a:lnTo>
                    <a:pt x="97535" y="1051178"/>
                  </a:lnTo>
                  <a:lnTo>
                    <a:pt x="44375" y="75734"/>
                  </a:lnTo>
                  <a:close/>
                </a:path>
                <a:path w="97790" h="1052195">
                  <a:moveTo>
                    <a:pt x="33908" y="0"/>
                  </a:moveTo>
                  <a:lnTo>
                    <a:pt x="0" y="78105"/>
                  </a:lnTo>
                  <a:lnTo>
                    <a:pt x="31677" y="76412"/>
                  </a:lnTo>
                  <a:lnTo>
                    <a:pt x="30987" y="63753"/>
                  </a:lnTo>
                  <a:lnTo>
                    <a:pt x="43687" y="63118"/>
                  </a:lnTo>
                  <a:lnTo>
                    <a:pt x="69853" y="63118"/>
                  </a:lnTo>
                  <a:lnTo>
                    <a:pt x="33908" y="0"/>
                  </a:lnTo>
                  <a:close/>
                </a:path>
                <a:path w="97790" h="1052195">
                  <a:moveTo>
                    <a:pt x="43687" y="63118"/>
                  </a:moveTo>
                  <a:lnTo>
                    <a:pt x="30987" y="63753"/>
                  </a:lnTo>
                  <a:lnTo>
                    <a:pt x="31677" y="76412"/>
                  </a:lnTo>
                  <a:lnTo>
                    <a:pt x="44375" y="75734"/>
                  </a:lnTo>
                  <a:lnTo>
                    <a:pt x="43687" y="63118"/>
                  </a:lnTo>
                  <a:close/>
                </a:path>
                <a:path w="97790" h="1052195">
                  <a:moveTo>
                    <a:pt x="69853" y="63118"/>
                  </a:moveTo>
                  <a:lnTo>
                    <a:pt x="43687" y="63118"/>
                  </a:lnTo>
                  <a:lnTo>
                    <a:pt x="44375" y="75734"/>
                  </a:lnTo>
                  <a:lnTo>
                    <a:pt x="76073" y="74040"/>
                  </a:lnTo>
                  <a:lnTo>
                    <a:pt x="69853" y="6311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435722" y="1629918"/>
            <a:ext cx="6877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solidFill>
                  <a:srgbClr val="0000FF"/>
                </a:solidFill>
                <a:latin typeface="Gill Sans MT"/>
                <a:cs typeface="Gill Sans MT"/>
              </a:rPr>
              <a:t>Sigmoid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707" y="240919"/>
            <a:ext cx="1513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14" dirty="0">
                <a:solidFill>
                  <a:srgbClr val="171616"/>
                </a:solidFill>
              </a:rPr>
              <a:t>Human</a:t>
            </a:r>
            <a:r>
              <a:rPr spc="-30" dirty="0">
                <a:solidFill>
                  <a:srgbClr val="171616"/>
                </a:solidFill>
              </a:rPr>
              <a:t> </a:t>
            </a:r>
            <a:r>
              <a:rPr spc="-55" dirty="0">
                <a:solidFill>
                  <a:srgbClr val="171616"/>
                </a:solidFill>
              </a:rPr>
              <a:t>Brain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975" y="1280871"/>
            <a:ext cx="713232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-80" dirty="0">
                <a:latin typeface="Gill Sans MT"/>
                <a:cs typeface="Gill Sans MT"/>
              </a:rPr>
              <a:t>Our</a:t>
            </a:r>
            <a:r>
              <a:rPr sz="1400" spc="1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brain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is</a:t>
            </a:r>
            <a:r>
              <a:rPr sz="1400" spc="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most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complex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thing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</a:t>
            </a:r>
            <a:r>
              <a:rPr sz="1400" spc="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our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known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universe.</a:t>
            </a:r>
            <a:endParaRPr sz="1400">
              <a:latin typeface="Gill Sans MT"/>
              <a:cs typeface="Gill Sans MT"/>
            </a:endParaRPr>
          </a:p>
          <a:p>
            <a:pPr marL="329565" indent="-317500">
              <a:lnSpc>
                <a:spcPct val="100000"/>
              </a:lnSpc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Gill Sans MT"/>
                <a:cs typeface="Gill Sans MT"/>
              </a:rPr>
              <a:t>It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consists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hundreds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billions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neurons.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spc="105" dirty="0">
                <a:latin typeface="Gill Sans MT"/>
                <a:cs typeface="Gill Sans MT"/>
              </a:rPr>
              <a:t>Each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neuron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is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connected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each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other.</a:t>
            </a:r>
            <a:endParaRPr sz="1400">
              <a:latin typeface="Gill Sans MT"/>
              <a:cs typeface="Gill Sans MT"/>
            </a:endParaRPr>
          </a:p>
          <a:p>
            <a:pPr marL="329565" indent="-317500">
              <a:lnSpc>
                <a:spcPct val="100000"/>
              </a:lnSpc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Gill Sans MT"/>
                <a:cs typeface="Gill Sans MT"/>
              </a:rPr>
              <a:t>All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neurons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fire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and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communicate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with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electrical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114" dirty="0">
                <a:latin typeface="Gill Sans MT"/>
                <a:cs typeface="Gill Sans MT"/>
              </a:rPr>
              <a:t>signals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each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other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when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think.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6111" y="2218944"/>
            <a:ext cx="7351776" cy="21991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6504" y="4854955"/>
            <a:ext cx="13982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Gill Sans MT"/>
                <a:cs typeface="Gill Sans MT"/>
              </a:rPr>
              <a:t>Source</a:t>
            </a:r>
            <a:r>
              <a:rPr sz="900" dirty="0">
                <a:latin typeface="MS Gothic"/>
                <a:cs typeface="MS Gothic"/>
              </a:rPr>
              <a:t>：</a:t>
            </a:r>
            <a:r>
              <a:rPr sz="900" spc="-114" dirty="0">
                <a:latin typeface="MS Gothic"/>
                <a:cs typeface="MS Gothic"/>
              </a:rPr>
              <a:t> </a:t>
            </a:r>
            <a:r>
              <a:rPr sz="900" dirty="0">
                <a:latin typeface="Gill Sans MT"/>
                <a:cs typeface="Gill Sans MT"/>
              </a:rPr>
              <a:t>GIPHY,</a:t>
            </a:r>
            <a:r>
              <a:rPr sz="900" spc="90" dirty="0">
                <a:latin typeface="Gill Sans MT"/>
                <a:cs typeface="Gill Sans MT"/>
              </a:rPr>
              <a:t> </a:t>
            </a:r>
            <a:r>
              <a:rPr sz="900" spc="-10" dirty="0">
                <a:latin typeface="Gill Sans MT"/>
                <a:cs typeface="Gill Sans MT"/>
              </a:rPr>
              <a:t>Wikipedia</a:t>
            </a:r>
            <a:endParaRPr sz="9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32435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>
                <a:solidFill>
                  <a:srgbClr val="171616"/>
                </a:solidFill>
              </a:rPr>
              <a:t>Overall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60" dirty="0">
                <a:solidFill>
                  <a:srgbClr val="171616"/>
                </a:solidFill>
              </a:rPr>
              <a:t>Learning</a:t>
            </a:r>
            <a:r>
              <a:rPr spc="-20" dirty="0">
                <a:solidFill>
                  <a:srgbClr val="171616"/>
                </a:solidFill>
              </a:rPr>
              <a:t> </a:t>
            </a:r>
            <a:r>
              <a:rPr spc="-80" dirty="0">
                <a:solidFill>
                  <a:srgbClr val="171616"/>
                </a:solidFill>
              </a:rPr>
              <a:t>Framework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21708" y="1331975"/>
            <a:ext cx="4241800" cy="3412490"/>
            <a:chOff x="4521708" y="1331975"/>
            <a:chExt cx="4241800" cy="34124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1708" y="1331975"/>
              <a:ext cx="3378708" cy="341223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14360" y="1978151"/>
              <a:ext cx="548640" cy="2072639"/>
            </a:xfrm>
            <a:custGeom>
              <a:avLst/>
              <a:gdLst/>
              <a:ahLst/>
              <a:cxnLst/>
              <a:rect l="l" t="t" r="r" b="b"/>
              <a:pathLst>
                <a:path w="548640" h="2072639">
                  <a:moveTo>
                    <a:pt x="548640" y="1557528"/>
                  </a:moveTo>
                  <a:lnTo>
                    <a:pt x="0" y="1557528"/>
                  </a:lnTo>
                  <a:lnTo>
                    <a:pt x="0" y="2072640"/>
                  </a:lnTo>
                  <a:lnTo>
                    <a:pt x="548640" y="2072640"/>
                  </a:lnTo>
                  <a:lnTo>
                    <a:pt x="548640" y="1557528"/>
                  </a:lnTo>
                  <a:close/>
                </a:path>
                <a:path w="548640" h="2072639">
                  <a:moveTo>
                    <a:pt x="548640" y="0"/>
                  </a:moveTo>
                  <a:lnTo>
                    <a:pt x="0" y="0"/>
                  </a:lnTo>
                  <a:lnTo>
                    <a:pt x="0" y="515112"/>
                  </a:lnTo>
                  <a:lnTo>
                    <a:pt x="548640" y="515112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C8DA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4824" y="899286"/>
            <a:ext cx="3886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0" dirty="0">
                <a:latin typeface="Gill Sans MT"/>
                <a:cs typeface="Gill Sans MT"/>
              </a:rPr>
              <a:t>Network</a:t>
            </a:r>
            <a:r>
              <a:rPr sz="1800" b="1" spc="-40" dirty="0">
                <a:latin typeface="Gill Sans MT"/>
                <a:cs typeface="Gill Sans MT"/>
              </a:rPr>
              <a:t> </a:t>
            </a:r>
            <a:r>
              <a:rPr sz="1800" b="1" spc="-20" dirty="0">
                <a:latin typeface="Gill Sans MT"/>
                <a:cs typeface="Gill Sans MT"/>
              </a:rPr>
              <a:t>for</a:t>
            </a:r>
            <a:r>
              <a:rPr sz="1800" b="1" spc="-40" dirty="0">
                <a:latin typeface="Gill Sans MT"/>
                <a:cs typeface="Gill Sans MT"/>
              </a:rPr>
              <a:t> </a:t>
            </a:r>
            <a:r>
              <a:rPr sz="1800" b="1" spc="-50" dirty="0">
                <a:latin typeface="Gill Sans MT"/>
                <a:cs typeface="Gill Sans MT"/>
              </a:rPr>
              <a:t>multi-</a:t>
            </a:r>
            <a:r>
              <a:rPr sz="1800" b="1" spc="65" dirty="0">
                <a:latin typeface="Gill Sans MT"/>
                <a:cs typeface="Gill Sans MT"/>
              </a:rPr>
              <a:t>class</a:t>
            </a:r>
            <a:r>
              <a:rPr sz="1800" b="1" spc="-40" dirty="0">
                <a:latin typeface="Gill Sans MT"/>
                <a:cs typeface="Gill Sans MT"/>
              </a:rPr>
              <a:t> </a:t>
            </a:r>
            <a:r>
              <a:rPr sz="1800" b="1" spc="-10" dirty="0">
                <a:latin typeface="Gill Sans MT"/>
                <a:cs typeface="Gill Sans MT"/>
              </a:rPr>
              <a:t>classification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824" y="3139287"/>
            <a:ext cx="2033270" cy="14979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400" b="1" spc="-10" dirty="0">
                <a:latin typeface="Gill Sans MT"/>
                <a:cs typeface="Gill Sans MT"/>
              </a:rPr>
              <a:t>Where:</a:t>
            </a:r>
            <a:endParaRPr sz="1400">
              <a:latin typeface="Gill Sans MT"/>
              <a:cs typeface="Gill Sans MT"/>
            </a:endParaRPr>
          </a:p>
          <a:p>
            <a:pPr marL="12700" marR="5080">
              <a:lnSpc>
                <a:spcPct val="114999"/>
              </a:lnSpc>
            </a:pPr>
            <a:r>
              <a:rPr sz="1400" spc="-105" dirty="0">
                <a:latin typeface="Gill Sans MT"/>
                <a:cs typeface="Gill Sans MT"/>
              </a:rPr>
              <a:t>N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: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number</a:t>
            </a:r>
            <a:r>
              <a:rPr sz="1400" spc="-6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95" dirty="0">
                <a:latin typeface="Gill Sans MT"/>
                <a:cs typeface="Gill Sans MT"/>
              </a:rPr>
              <a:t>data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points </a:t>
            </a:r>
            <a:r>
              <a:rPr sz="1400" spc="130" dirty="0">
                <a:latin typeface="Gill Sans MT"/>
                <a:cs typeface="Gill Sans MT"/>
              </a:rPr>
              <a:t>M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: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number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65" dirty="0">
                <a:latin typeface="Gill Sans MT"/>
                <a:cs typeface="Gill Sans MT"/>
              </a:rPr>
              <a:t> </a:t>
            </a:r>
            <a:r>
              <a:rPr sz="1400" spc="110" dirty="0">
                <a:latin typeface="Gill Sans MT"/>
                <a:cs typeface="Gill Sans MT"/>
              </a:rPr>
              <a:t>class</a:t>
            </a:r>
            <a:endParaRPr sz="1400">
              <a:latin typeface="Gill Sans MT"/>
              <a:cs typeface="Gill Sans MT"/>
            </a:endParaRPr>
          </a:p>
          <a:p>
            <a:pPr marL="190500">
              <a:lnSpc>
                <a:spcPct val="100000"/>
              </a:lnSpc>
              <a:spcBef>
                <a:spcPts val="250"/>
              </a:spcBef>
            </a:pPr>
            <a:r>
              <a:rPr sz="1400" dirty="0">
                <a:latin typeface="Gill Sans MT"/>
                <a:cs typeface="Gill Sans MT"/>
              </a:rPr>
              <a:t>: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predicted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value</a:t>
            </a:r>
            <a:endParaRPr sz="1400">
              <a:latin typeface="Gill Sans MT"/>
              <a:cs typeface="Gill Sans MT"/>
            </a:endParaRPr>
          </a:p>
          <a:p>
            <a:pPr marL="12700" marR="254000" indent="177800">
              <a:lnSpc>
                <a:spcPct val="114999"/>
              </a:lnSpc>
              <a:spcBef>
                <a:spcPts val="5"/>
              </a:spcBef>
            </a:pPr>
            <a:r>
              <a:rPr sz="1400" dirty="0">
                <a:latin typeface="Gill Sans MT"/>
                <a:cs typeface="Gill Sans MT"/>
              </a:rPr>
              <a:t>: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actual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value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(label) </a:t>
            </a:r>
            <a:r>
              <a:rPr sz="1400" spc="180" dirty="0">
                <a:latin typeface="Gill Sans MT"/>
                <a:cs typeface="Gill Sans MT"/>
              </a:rPr>
              <a:t>s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: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softmax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function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5216" y="1318450"/>
            <a:ext cx="8307705" cy="3317240"/>
            <a:chOff x="585216" y="1318450"/>
            <a:chExt cx="8307705" cy="33172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884" y="4204716"/>
              <a:ext cx="170687" cy="188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216" y="3896867"/>
              <a:ext cx="192023" cy="2179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42637" y="1332738"/>
              <a:ext cx="0" cy="3288665"/>
            </a:xfrm>
            <a:custGeom>
              <a:avLst/>
              <a:gdLst/>
              <a:ahLst/>
              <a:cxnLst/>
              <a:rect l="l" t="t" r="r" b="b"/>
              <a:pathLst>
                <a:path h="3288665">
                  <a:moveTo>
                    <a:pt x="0" y="0"/>
                  </a:moveTo>
                  <a:lnTo>
                    <a:pt x="0" y="3288601"/>
                  </a:lnTo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7704" y="2180844"/>
              <a:ext cx="266700" cy="2758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7704" y="3675888"/>
              <a:ext cx="266700" cy="2773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2668" y="2141220"/>
              <a:ext cx="192024" cy="1889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2668" y="3698748"/>
              <a:ext cx="192024" cy="1889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395972" y="4158995"/>
              <a:ext cx="1492250" cy="190500"/>
            </a:xfrm>
            <a:custGeom>
              <a:avLst/>
              <a:gdLst/>
              <a:ahLst/>
              <a:cxnLst/>
              <a:rect l="l" t="t" r="r" b="b"/>
              <a:pathLst>
                <a:path w="1492250" h="190500">
                  <a:moveTo>
                    <a:pt x="1491996" y="0"/>
                  </a:moveTo>
                  <a:lnTo>
                    <a:pt x="1490747" y="37074"/>
                  </a:lnTo>
                  <a:lnTo>
                    <a:pt x="1487344" y="67351"/>
                  </a:lnTo>
                  <a:lnTo>
                    <a:pt x="1482298" y="87764"/>
                  </a:lnTo>
                  <a:lnTo>
                    <a:pt x="1476121" y="95249"/>
                  </a:lnTo>
                  <a:lnTo>
                    <a:pt x="781557" y="95249"/>
                  </a:lnTo>
                  <a:lnTo>
                    <a:pt x="775380" y="102735"/>
                  </a:lnTo>
                  <a:lnTo>
                    <a:pt x="770334" y="123148"/>
                  </a:lnTo>
                  <a:lnTo>
                    <a:pt x="766931" y="153425"/>
                  </a:lnTo>
                  <a:lnTo>
                    <a:pt x="765682" y="190499"/>
                  </a:lnTo>
                  <a:lnTo>
                    <a:pt x="764434" y="153425"/>
                  </a:lnTo>
                  <a:lnTo>
                    <a:pt x="761031" y="123148"/>
                  </a:lnTo>
                  <a:lnTo>
                    <a:pt x="755985" y="102735"/>
                  </a:lnTo>
                  <a:lnTo>
                    <a:pt x="749807" y="95249"/>
                  </a:lnTo>
                  <a:lnTo>
                    <a:pt x="15875" y="95249"/>
                  </a:lnTo>
                  <a:lnTo>
                    <a:pt x="9697" y="87764"/>
                  </a:lnTo>
                  <a:lnTo>
                    <a:pt x="4651" y="67351"/>
                  </a:lnTo>
                  <a:lnTo>
                    <a:pt x="1248" y="37074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341869" y="1706117"/>
            <a:ext cx="1490980" cy="2409825"/>
          </a:xfrm>
          <a:prstGeom prst="rect">
            <a:avLst/>
          </a:prstGeom>
          <a:ln w="28575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3290">
              <a:lnSpc>
                <a:spcPts val="1595"/>
              </a:lnSpc>
            </a:pPr>
            <a:r>
              <a:rPr sz="1400" spc="-20" dirty="0">
                <a:latin typeface="Times New Roman"/>
                <a:cs typeface="Times New Roman"/>
              </a:rPr>
              <a:t>Label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974838" y="4463288"/>
            <a:ext cx="334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Loss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11033" y="1396364"/>
            <a:ext cx="11525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solidFill>
                  <a:srgbClr val="FF9900"/>
                </a:solidFill>
                <a:latin typeface="Gill Sans MT"/>
                <a:cs typeface="Gill Sans MT"/>
              </a:rPr>
              <a:t>Cross</a:t>
            </a:r>
            <a:r>
              <a:rPr sz="1400" b="1" spc="-40" dirty="0">
                <a:solidFill>
                  <a:srgbClr val="FF9900"/>
                </a:solidFill>
                <a:latin typeface="Gill Sans MT"/>
                <a:cs typeface="Gill Sans MT"/>
              </a:rPr>
              <a:t> </a:t>
            </a:r>
            <a:r>
              <a:rPr sz="1400" b="1" spc="-55" dirty="0">
                <a:solidFill>
                  <a:srgbClr val="FF9900"/>
                </a:solidFill>
                <a:latin typeface="Gill Sans MT"/>
                <a:cs typeface="Gill Sans MT"/>
              </a:rPr>
              <a:t>Entropy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4824" y="1336675"/>
            <a:ext cx="15621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Gill Sans MT"/>
                <a:cs typeface="Gill Sans MT"/>
              </a:rPr>
              <a:t>Cross</a:t>
            </a:r>
            <a:r>
              <a:rPr sz="1400" spc="18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Entropy</a:t>
            </a:r>
            <a:r>
              <a:rPr sz="1400" spc="160" dirty="0">
                <a:latin typeface="Gill Sans MT"/>
                <a:cs typeface="Gill Sans MT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Loss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18871" y="1202626"/>
            <a:ext cx="6824345" cy="3811904"/>
            <a:chOff x="118871" y="1202626"/>
            <a:chExt cx="6824345" cy="3811904"/>
          </a:xfrm>
        </p:grpSpPr>
        <p:sp>
          <p:nvSpPr>
            <p:cNvPr id="22" name="object 22"/>
            <p:cNvSpPr/>
            <p:nvPr/>
          </p:nvSpPr>
          <p:spPr>
            <a:xfrm>
              <a:off x="5511545" y="1216913"/>
              <a:ext cx="1417320" cy="3645535"/>
            </a:xfrm>
            <a:custGeom>
              <a:avLst/>
              <a:gdLst/>
              <a:ahLst/>
              <a:cxnLst/>
              <a:rect l="l" t="t" r="r" b="b"/>
              <a:pathLst>
                <a:path w="1417320" h="3645535">
                  <a:moveTo>
                    <a:pt x="0" y="3645408"/>
                  </a:moveTo>
                  <a:lnTo>
                    <a:pt x="1417320" y="3645408"/>
                  </a:lnTo>
                  <a:lnTo>
                    <a:pt x="1417320" y="0"/>
                  </a:lnTo>
                  <a:lnTo>
                    <a:pt x="0" y="0"/>
                  </a:lnTo>
                  <a:lnTo>
                    <a:pt x="0" y="3645408"/>
                  </a:lnTo>
                  <a:close/>
                </a:path>
              </a:pathLst>
            </a:custGeom>
            <a:ln w="28575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429506" y="1216913"/>
              <a:ext cx="698500" cy="3645535"/>
            </a:xfrm>
            <a:custGeom>
              <a:avLst/>
              <a:gdLst/>
              <a:ahLst/>
              <a:cxnLst/>
              <a:rect l="l" t="t" r="r" b="b"/>
              <a:pathLst>
                <a:path w="698500" h="3645535">
                  <a:moveTo>
                    <a:pt x="0" y="3645408"/>
                  </a:moveTo>
                  <a:lnTo>
                    <a:pt x="697991" y="3645408"/>
                  </a:lnTo>
                  <a:lnTo>
                    <a:pt x="697991" y="0"/>
                  </a:lnTo>
                  <a:lnTo>
                    <a:pt x="0" y="0"/>
                  </a:lnTo>
                  <a:lnTo>
                    <a:pt x="0" y="3645408"/>
                  </a:lnTo>
                  <a:close/>
                </a:path>
              </a:pathLst>
            </a:custGeom>
            <a:ln w="28575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3420" y="1705355"/>
              <a:ext cx="1147572" cy="4572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871" y="4991099"/>
              <a:ext cx="33528" cy="228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420" y="2298191"/>
              <a:ext cx="2770632" cy="65074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5664453" y="857250"/>
            <a:ext cx="10344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solidFill>
                  <a:srgbClr val="C0504D"/>
                </a:solidFill>
                <a:latin typeface="Gill Sans MT"/>
                <a:cs typeface="Gill Sans MT"/>
              </a:rPr>
              <a:t>Hidden </a:t>
            </a:r>
            <a:r>
              <a:rPr sz="1400" b="1" spc="-10" dirty="0">
                <a:solidFill>
                  <a:srgbClr val="C0504D"/>
                </a:solidFill>
                <a:latin typeface="Gill Sans MT"/>
                <a:cs typeface="Gill Sans MT"/>
              </a:rPr>
              <a:t>layer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1005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>
                <a:solidFill>
                  <a:srgbClr val="171616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424" y="2290699"/>
            <a:ext cx="24072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latin typeface="Gill Sans MT"/>
                <a:cs typeface="Gill Sans MT"/>
              </a:rPr>
              <a:t>Example,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output</a:t>
            </a:r>
            <a:r>
              <a:rPr sz="1400" spc="6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from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network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5954" y="2290699"/>
            <a:ext cx="9594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0" dirty="0">
                <a:latin typeface="Gill Sans MT"/>
                <a:cs typeface="Gill Sans MT"/>
              </a:rPr>
              <a:t>is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[4,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64,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-25" dirty="0">
                <a:latin typeface="Gill Sans MT"/>
                <a:cs typeface="Gill Sans MT"/>
              </a:rPr>
              <a:t>12]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26991" y="2901695"/>
            <a:ext cx="1632585" cy="154559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Times New Roman"/>
              <a:cs typeface="Times New Roman"/>
            </a:endParaRPr>
          </a:p>
          <a:p>
            <a:pPr marL="48895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Softmax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78835" y="1065275"/>
            <a:ext cx="3552190" cy="3195955"/>
            <a:chOff x="2878835" y="1065275"/>
            <a:chExt cx="3552190" cy="31959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1023" y="1065275"/>
              <a:ext cx="1882139" cy="74980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47288" y="3041903"/>
              <a:ext cx="2983865" cy="1219200"/>
            </a:xfrm>
            <a:custGeom>
              <a:avLst/>
              <a:gdLst/>
              <a:ahLst/>
              <a:cxnLst/>
              <a:rect l="l" t="t" r="r" b="b"/>
              <a:pathLst>
                <a:path w="2983865" h="1219200">
                  <a:moveTo>
                    <a:pt x="679450" y="1181100"/>
                  </a:moveTo>
                  <a:lnTo>
                    <a:pt x="666750" y="1174750"/>
                  </a:lnTo>
                  <a:lnTo>
                    <a:pt x="603250" y="1143000"/>
                  </a:lnTo>
                  <a:lnTo>
                    <a:pt x="603250" y="1174750"/>
                  </a:lnTo>
                  <a:lnTo>
                    <a:pt x="0" y="1174750"/>
                  </a:lnTo>
                  <a:lnTo>
                    <a:pt x="0" y="1187450"/>
                  </a:lnTo>
                  <a:lnTo>
                    <a:pt x="603250" y="1187450"/>
                  </a:lnTo>
                  <a:lnTo>
                    <a:pt x="603250" y="1219200"/>
                  </a:lnTo>
                  <a:lnTo>
                    <a:pt x="666750" y="1187450"/>
                  </a:lnTo>
                  <a:lnTo>
                    <a:pt x="679450" y="1181100"/>
                  </a:lnTo>
                  <a:close/>
                </a:path>
                <a:path w="2983865" h="1219200">
                  <a:moveTo>
                    <a:pt x="679450" y="647700"/>
                  </a:moveTo>
                  <a:lnTo>
                    <a:pt x="666750" y="641350"/>
                  </a:lnTo>
                  <a:lnTo>
                    <a:pt x="603250" y="609600"/>
                  </a:lnTo>
                  <a:lnTo>
                    <a:pt x="603250" y="641350"/>
                  </a:lnTo>
                  <a:lnTo>
                    <a:pt x="0" y="641350"/>
                  </a:lnTo>
                  <a:lnTo>
                    <a:pt x="0" y="654050"/>
                  </a:lnTo>
                  <a:lnTo>
                    <a:pt x="603250" y="654050"/>
                  </a:lnTo>
                  <a:lnTo>
                    <a:pt x="603250" y="685800"/>
                  </a:lnTo>
                  <a:lnTo>
                    <a:pt x="666750" y="654050"/>
                  </a:lnTo>
                  <a:lnTo>
                    <a:pt x="679450" y="647700"/>
                  </a:lnTo>
                  <a:close/>
                </a:path>
                <a:path w="2983865" h="1219200">
                  <a:moveTo>
                    <a:pt x="679450" y="38100"/>
                  </a:moveTo>
                  <a:lnTo>
                    <a:pt x="666750" y="31750"/>
                  </a:lnTo>
                  <a:lnTo>
                    <a:pt x="603250" y="0"/>
                  </a:lnTo>
                  <a:lnTo>
                    <a:pt x="603250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603250" y="44450"/>
                  </a:lnTo>
                  <a:lnTo>
                    <a:pt x="603250" y="76200"/>
                  </a:lnTo>
                  <a:lnTo>
                    <a:pt x="666750" y="44450"/>
                  </a:lnTo>
                  <a:lnTo>
                    <a:pt x="679450" y="38100"/>
                  </a:lnTo>
                  <a:close/>
                </a:path>
                <a:path w="2983865" h="1219200">
                  <a:moveTo>
                    <a:pt x="2983738" y="1181100"/>
                  </a:moveTo>
                  <a:lnTo>
                    <a:pt x="2971038" y="1174750"/>
                  </a:lnTo>
                  <a:lnTo>
                    <a:pt x="2907538" y="1143000"/>
                  </a:lnTo>
                  <a:lnTo>
                    <a:pt x="2907538" y="1174750"/>
                  </a:lnTo>
                  <a:lnTo>
                    <a:pt x="2304288" y="1174750"/>
                  </a:lnTo>
                  <a:lnTo>
                    <a:pt x="2304288" y="1187450"/>
                  </a:lnTo>
                  <a:lnTo>
                    <a:pt x="2907538" y="1187450"/>
                  </a:lnTo>
                  <a:lnTo>
                    <a:pt x="2907538" y="1219200"/>
                  </a:lnTo>
                  <a:lnTo>
                    <a:pt x="2971038" y="1187450"/>
                  </a:lnTo>
                  <a:lnTo>
                    <a:pt x="2983738" y="1181100"/>
                  </a:lnTo>
                  <a:close/>
                </a:path>
                <a:path w="2983865" h="1219200">
                  <a:moveTo>
                    <a:pt x="2983738" y="647700"/>
                  </a:moveTo>
                  <a:lnTo>
                    <a:pt x="2971038" y="641350"/>
                  </a:lnTo>
                  <a:lnTo>
                    <a:pt x="2907538" y="609600"/>
                  </a:lnTo>
                  <a:lnTo>
                    <a:pt x="2907538" y="641350"/>
                  </a:lnTo>
                  <a:lnTo>
                    <a:pt x="2304288" y="641350"/>
                  </a:lnTo>
                  <a:lnTo>
                    <a:pt x="2304288" y="654050"/>
                  </a:lnTo>
                  <a:lnTo>
                    <a:pt x="2907538" y="654050"/>
                  </a:lnTo>
                  <a:lnTo>
                    <a:pt x="2907538" y="685800"/>
                  </a:lnTo>
                  <a:lnTo>
                    <a:pt x="2971038" y="654050"/>
                  </a:lnTo>
                  <a:lnTo>
                    <a:pt x="2983738" y="647700"/>
                  </a:lnTo>
                  <a:close/>
                </a:path>
                <a:path w="2983865" h="1219200">
                  <a:moveTo>
                    <a:pt x="2983738" y="38100"/>
                  </a:moveTo>
                  <a:lnTo>
                    <a:pt x="2971038" y="31750"/>
                  </a:lnTo>
                  <a:lnTo>
                    <a:pt x="2907538" y="0"/>
                  </a:lnTo>
                  <a:lnTo>
                    <a:pt x="2907538" y="31750"/>
                  </a:lnTo>
                  <a:lnTo>
                    <a:pt x="2304288" y="31750"/>
                  </a:lnTo>
                  <a:lnTo>
                    <a:pt x="2304288" y="44450"/>
                  </a:lnTo>
                  <a:lnTo>
                    <a:pt x="2907538" y="44450"/>
                  </a:lnTo>
                  <a:lnTo>
                    <a:pt x="2907538" y="76200"/>
                  </a:lnTo>
                  <a:lnTo>
                    <a:pt x="2971038" y="44450"/>
                  </a:lnTo>
                  <a:lnTo>
                    <a:pt x="2983738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8835" y="2286000"/>
              <a:ext cx="307848" cy="27736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254121" y="2974339"/>
            <a:ext cx="895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22117" y="3571747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Calibri"/>
                <a:cs typeface="Calibri"/>
              </a:rPr>
              <a:t>64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22117" y="4126179"/>
            <a:ext cx="1536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Calibri"/>
                <a:cs typeface="Calibri"/>
              </a:rPr>
              <a:t>12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603" y="2974339"/>
            <a:ext cx="250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latin typeface="Calibri"/>
                <a:cs typeface="Calibri"/>
              </a:rPr>
              <a:t>0.05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83858" y="3571747"/>
            <a:ext cx="186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latin typeface="Calibri"/>
                <a:cs typeface="Calibri"/>
              </a:rPr>
              <a:t>0.8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603" y="4126179"/>
            <a:ext cx="2501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latin typeface="Calibri"/>
                <a:cs typeface="Calibri"/>
              </a:rPr>
              <a:t>0.15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1005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>
                <a:solidFill>
                  <a:srgbClr val="171616"/>
                </a:solidFill>
              </a:rPr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04569" y="2935604"/>
            <a:ext cx="1796414" cy="1522095"/>
            <a:chOff x="1504569" y="2935604"/>
            <a:chExt cx="1796414" cy="1522095"/>
          </a:xfrm>
        </p:grpSpPr>
        <p:sp>
          <p:nvSpPr>
            <p:cNvPr id="4" name="object 4"/>
            <p:cNvSpPr/>
            <p:nvPr/>
          </p:nvSpPr>
          <p:spPr>
            <a:xfrm>
              <a:off x="1514094" y="3248405"/>
              <a:ext cx="363220" cy="932815"/>
            </a:xfrm>
            <a:custGeom>
              <a:avLst/>
              <a:gdLst/>
              <a:ahLst/>
              <a:cxnLst/>
              <a:rect l="l" t="t" r="r" b="b"/>
              <a:pathLst>
                <a:path w="363219" h="932814">
                  <a:moveTo>
                    <a:pt x="0" y="181356"/>
                  </a:moveTo>
                  <a:lnTo>
                    <a:pt x="6475" y="133129"/>
                  </a:lnTo>
                  <a:lnTo>
                    <a:pt x="24750" y="89803"/>
                  </a:lnTo>
                  <a:lnTo>
                    <a:pt x="53101" y="53101"/>
                  </a:lnTo>
                  <a:lnTo>
                    <a:pt x="89803" y="24750"/>
                  </a:lnTo>
                  <a:lnTo>
                    <a:pt x="133129" y="6475"/>
                  </a:lnTo>
                  <a:lnTo>
                    <a:pt x="181356" y="0"/>
                  </a:lnTo>
                  <a:lnTo>
                    <a:pt x="229582" y="6475"/>
                  </a:lnTo>
                  <a:lnTo>
                    <a:pt x="272908" y="24750"/>
                  </a:lnTo>
                  <a:lnTo>
                    <a:pt x="309610" y="53101"/>
                  </a:lnTo>
                  <a:lnTo>
                    <a:pt x="337961" y="89803"/>
                  </a:lnTo>
                  <a:lnTo>
                    <a:pt x="356236" y="133129"/>
                  </a:lnTo>
                  <a:lnTo>
                    <a:pt x="362712" y="181356"/>
                  </a:lnTo>
                  <a:lnTo>
                    <a:pt x="356236" y="229582"/>
                  </a:lnTo>
                  <a:lnTo>
                    <a:pt x="337961" y="272908"/>
                  </a:lnTo>
                  <a:lnTo>
                    <a:pt x="309610" y="309610"/>
                  </a:lnTo>
                  <a:lnTo>
                    <a:pt x="272908" y="337961"/>
                  </a:lnTo>
                  <a:lnTo>
                    <a:pt x="229582" y="356236"/>
                  </a:lnTo>
                  <a:lnTo>
                    <a:pt x="181356" y="362712"/>
                  </a:lnTo>
                  <a:lnTo>
                    <a:pt x="133129" y="356236"/>
                  </a:lnTo>
                  <a:lnTo>
                    <a:pt x="89803" y="337961"/>
                  </a:lnTo>
                  <a:lnTo>
                    <a:pt x="53101" y="309610"/>
                  </a:lnTo>
                  <a:lnTo>
                    <a:pt x="24750" y="272908"/>
                  </a:lnTo>
                  <a:lnTo>
                    <a:pt x="6475" y="229582"/>
                  </a:lnTo>
                  <a:lnTo>
                    <a:pt x="0" y="181356"/>
                  </a:lnTo>
                  <a:close/>
                </a:path>
                <a:path w="363219" h="932814">
                  <a:moveTo>
                    <a:pt x="0" y="750569"/>
                  </a:moveTo>
                  <a:lnTo>
                    <a:pt x="6475" y="702154"/>
                  </a:lnTo>
                  <a:lnTo>
                    <a:pt x="24750" y="658650"/>
                  </a:lnTo>
                  <a:lnTo>
                    <a:pt x="53101" y="621792"/>
                  </a:lnTo>
                  <a:lnTo>
                    <a:pt x="89803" y="593315"/>
                  </a:lnTo>
                  <a:lnTo>
                    <a:pt x="133129" y="574957"/>
                  </a:lnTo>
                  <a:lnTo>
                    <a:pt x="181356" y="568452"/>
                  </a:lnTo>
                  <a:lnTo>
                    <a:pt x="229582" y="574957"/>
                  </a:lnTo>
                  <a:lnTo>
                    <a:pt x="272908" y="593315"/>
                  </a:lnTo>
                  <a:lnTo>
                    <a:pt x="309610" y="621792"/>
                  </a:lnTo>
                  <a:lnTo>
                    <a:pt x="337961" y="658650"/>
                  </a:lnTo>
                  <a:lnTo>
                    <a:pt x="356236" y="702154"/>
                  </a:lnTo>
                  <a:lnTo>
                    <a:pt x="362712" y="750569"/>
                  </a:lnTo>
                  <a:lnTo>
                    <a:pt x="356236" y="798985"/>
                  </a:lnTo>
                  <a:lnTo>
                    <a:pt x="337961" y="842489"/>
                  </a:lnTo>
                  <a:lnTo>
                    <a:pt x="309610" y="879347"/>
                  </a:lnTo>
                  <a:lnTo>
                    <a:pt x="272908" y="907824"/>
                  </a:lnTo>
                  <a:lnTo>
                    <a:pt x="229582" y="926182"/>
                  </a:lnTo>
                  <a:lnTo>
                    <a:pt x="181356" y="932688"/>
                  </a:lnTo>
                  <a:lnTo>
                    <a:pt x="133129" y="926182"/>
                  </a:lnTo>
                  <a:lnTo>
                    <a:pt x="89803" y="907824"/>
                  </a:lnTo>
                  <a:lnTo>
                    <a:pt x="53101" y="879347"/>
                  </a:lnTo>
                  <a:lnTo>
                    <a:pt x="24750" y="842489"/>
                  </a:lnTo>
                  <a:lnTo>
                    <a:pt x="6475" y="798985"/>
                  </a:lnTo>
                  <a:lnTo>
                    <a:pt x="0" y="750569"/>
                  </a:lnTo>
                  <a:close/>
                </a:path>
              </a:pathLst>
            </a:custGeom>
            <a:ln w="19050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21230" y="2945129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19" h="364489">
                  <a:moveTo>
                    <a:pt x="181356" y="0"/>
                  </a:moveTo>
                  <a:lnTo>
                    <a:pt x="133129" y="6505"/>
                  </a:lnTo>
                  <a:lnTo>
                    <a:pt x="89803" y="24863"/>
                  </a:lnTo>
                  <a:lnTo>
                    <a:pt x="53101" y="53339"/>
                  </a:lnTo>
                  <a:lnTo>
                    <a:pt x="24750" y="90198"/>
                  </a:lnTo>
                  <a:lnTo>
                    <a:pt x="6475" y="133702"/>
                  </a:lnTo>
                  <a:lnTo>
                    <a:pt x="0" y="182118"/>
                  </a:lnTo>
                  <a:lnTo>
                    <a:pt x="6475" y="230533"/>
                  </a:lnTo>
                  <a:lnTo>
                    <a:pt x="24750" y="274037"/>
                  </a:lnTo>
                  <a:lnTo>
                    <a:pt x="53101" y="310895"/>
                  </a:lnTo>
                  <a:lnTo>
                    <a:pt x="89803" y="339372"/>
                  </a:lnTo>
                  <a:lnTo>
                    <a:pt x="133129" y="357730"/>
                  </a:lnTo>
                  <a:lnTo>
                    <a:pt x="181356" y="364236"/>
                  </a:lnTo>
                  <a:lnTo>
                    <a:pt x="229582" y="357730"/>
                  </a:lnTo>
                  <a:lnTo>
                    <a:pt x="272908" y="339372"/>
                  </a:lnTo>
                  <a:lnTo>
                    <a:pt x="309610" y="310896"/>
                  </a:lnTo>
                  <a:lnTo>
                    <a:pt x="337961" y="274037"/>
                  </a:lnTo>
                  <a:lnTo>
                    <a:pt x="356236" y="230533"/>
                  </a:lnTo>
                  <a:lnTo>
                    <a:pt x="362712" y="182118"/>
                  </a:lnTo>
                  <a:lnTo>
                    <a:pt x="356236" y="133702"/>
                  </a:lnTo>
                  <a:lnTo>
                    <a:pt x="337961" y="90198"/>
                  </a:lnTo>
                  <a:lnTo>
                    <a:pt x="309610" y="53339"/>
                  </a:lnTo>
                  <a:lnTo>
                    <a:pt x="272908" y="24863"/>
                  </a:lnTo>
                  <a:lnTo>
                    <a:pt x="229582" y="6505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92C4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21230" y="2945129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19" h="364489">
                  <a:moveTo>
                    <a:pt x="0" y="182118"/>
                  </a:moveTo>
                  <a:lnTo>
                    <a:pt x="6475" y="133702"/>
                  </a:lnTo>
                  <a:lnTo>
                    <a:pt x="24750" y="90198"/>
                  </a:lnTo>
                  <a:lnTo>
                    <a:pt x="53101" y="53339"/>
                  </a:lnTo>
                  <a:lnTo>
                    <a:pt x="89803" y="24863"/>
                  </a:lnTo>
                  <a:lnTo>
                    <a:pt x="133129" y="6505"/>
                  </a:lnTo>
                  <a:lnTo>
                    <a:pt x="181356" y="0"/>
                  </a:lnTo>
                  <a:lnTo>
                    <a:pt x="229582" y="6505"/>
                  </a:lnTo>
                  <a:lnTo>
                    <a:pt x="272908" y="24863"/>
                  </a:lnTo>
                  <a:lnTo>
                    <a:pt x="309610" y="53339"/>
                  </a:lnTo>
                  <a:lnTo>
                    <a:pt x="337961" y="90198"/>
                  </a:lnTo>
                  <a:lnTo>
                    <a:pt x="356236" y="133702"/>
                  </a:lnTo>
                  <a:lnTo>
                    <a:pt x="362712" y="182118"/>
                  </a:lnTo>
                  <a:lnTo>
                    <a:pt x="356236" y="230533"/>
                  </a:lnTo>
                  <a:lnTo>
                    <a:pt x="337961" y="274037"/>
                  </a:lnTo>
                  <a:lnTo>
                    <a:pt x="309610" y="310896"/>
                  </a:lnTo>
                  <a:lnTo>
                    <a:pt x="272908" y="339372"/>
                  </a:lnTo>
                  <a:lnTo>
                    <a:pt x="229582" y="357730"/>
                  </a:lnTo>
                  <a:lnTo>
                    <a:pt x="181356" y="364236"/>
                  </a:lnTo>
                  <a:lnTo>
                    <a:pt x="133129" y="357730"/>
                  </a:lnTo>
                  <a:lnTo>
                    <a:pt x="89803" y="339372"/>
                  </a:lnTo>
                  <a:lnTo>
                    <a:pt x="53101" y="310895"/>
                  </a:lnTo>
                  <a:lnTo>
                    <a:pt x="24750" y="274037"/>
                  </a:lnTo>
                  <a:lnTo>
                    <a:pt x="6475" y="230533"/>
                  </a:lnTo>
                  <a:lnTo>
                    <a:pt x="0" y="182118"/>
                  </a:lnTo>
                  <a:close/>
                </a:path>
              </a:pathLst>
            </a:custGeom>
            <a:ln w="1905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21230" y="3515105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19" h="364489">
                  <a:moveTo>
                    <a:pt x="181356" y="0"/>
                  </a:moveTo>
                  <a:lnTo>
                    <a:pt x="133129" y="6505"/>
                  </a:lnTo>
                  <a:lnTo>
                    <a:pt x="89803" y="24863"/>
                  </a:lnTo>
                  <a:lnTo>
                    <a:pt x="53101" y="53340"/>
                  </a:lnTo>
                  <a:lnTo>
                    <a:pt x="24750" y="90198"/>
                  </a:lnTo>
                  <a:lnTo>
                    <a:pt x="6475" y="133702"/>
                  </a:lnTo>
                  <a:lnTo>
                    <a:pt x="0" y="182118"/>
                  </a:lnTo>
                  <a:lnTo>
                    <a:pt x="6475" y="230533"/>
                  </a:lnTo>
                  <a:lnTo>
                    <a:pt x="24750" y="274037"/>
                  </a:lnTo>
                  <a:lnTo>
                    <a:pt x="53101" y="310896"/>
                  </a:lnTo>
                  <a:lnTo>
                    <a:pt x="89803" y="339372"/>
                  </a:lnTo>
                  <a:lnTo>
                    <a:pt x="133129" y="357730"/>
                  </a:lnTo>
                  <a:lnTo>
                    <a:pt x="181356" y="364236"/>
                  </a:lnTo>
                  <a:lnTo>
                    <a:pt x="229582" y="357730"/>
                  </a:lnTo>
                  <a:lnTo>
                    <a:pt x="272908" y="339372"/>
                  </a:lnTo>
                  <a:lnTo>
                    <a:pt x="309610" y="310896"/>
                  </a:lnTo>
                  <a:lnTo>
                    <a:pt x="337961" y="274037"/>
                  </a:lnTo>
                  <a:lnTo>
                    <a:pt x="356236" y="230533"/>
                  </a:lnTo>
                  <a:lnTo>
                    <a:pt x="362712" y="182118"/>
                  </a:lnTo>
                  <a:lnTo>
                    <a:pt x="356236" y="133702"/>
                  </a:lnTo>
                  <a:lnTo>
                    <a:pt x="337961" y="90198"/>
                  </a:lnTo>
                  <a:lnTo>
                    <a:pt x="309610" y="53340"/>
                  </a:lnTo>
                  <a:lnTo>
                    <a:pt x="272908" y="24863"/>
                  </a:lnTo>
                  <a:lnTo>
                    <a:pt x="229582" y="6505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92C4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21230" y="3515105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19" h="364489">
                  <a:moveTo>
                    <a:pt x="0" y="182118"/>
                  </a:moveTo>
                  <a:lnTo>
                    <a:pt x="6475" y="133702"/>
                  </a:lnTo>
                  <a:lnTo>
                    <a:pt x="24750" y="90198"/>
                  </a:lnTo>
                  <a:lnTo>
                    <a:pt x="53101" y="53340"/>
                  </a:lnTo>
                  <a:lnTo>
                    <a:pt x="89803" y="24863"/>
                  </a:lnTo>
                  <a:lnTo>
                    <a:pt x="133129" y="6505"/>
                  </a:lnTo>
                  <a:lnTo>
                    <a:pt x="181356" y="0"/>
                  </a:lnTo>
                  <a:lnTo>
                    <a:pt x="229582" y="6505"/>
                  </a:lnTo>
                  <a:lnTo>
                    <a:pt x="272908" y="24863"/>
                  </a:lnTo>
                  <a:lnTo>
                    <a:pt x="309610" y="53340"/>
                  </a:lnTo>
                  <a:lnTo>
                    <a:pt x="337961" y="90198"/>
                  </a:lnTo>
                  <a:lnTo>
                    <a:pt x="356236" y="133702"/>
                  </a:lnTo>
                  <a:lnTo>
                    <a:pt x="362712" y="182118"/>
                  </a:lnTo>
                  <a:lnTo>
                    <a:pt x="356236" y="230533"/>
                  </a:lnTo>
                  <a:lnTo>
                    <a:pt x="337961" y="274037"/>
                  </a:lnTo>
                  <a:lnTo>
                    <a:pt x="309610" y="310896"/>
                  </a:lnTo>
                  <a:lnTo>
                    <a:pt x="272908" y="339372"/>
                  </a:lnTo>
                  <a:lnTo>
                    <a:pt x="229582" y="357730"/>
                  </a:lnTo>
                  <a:lnTo>
                    <a:pt x="181356" y="364236"/>
                  </a:lnTo>
                  <a:lnTo>
                    <a:pt x="133129" y="357730"/>
                  </a:lnTo>
                  <a:lnTo>
                    <a:pt x="89803" y="339372"/>
                  </a:lnTo>
                  <a:lnTo>
                    <a:pt x="53101" y="310896"/>
                  </a:lnTo>
                  <a:lnTo>
                    <a:pt x="24750" y="274037"/>
                  </a:lnTo>
                  <a:lnTo>
                    <a:pt x="6475" y="230533"/>
                  </a:lnTo>
                  <a:lnTo>
                    <a:pt x="0" y="182118"/>
                  </a:lnTo>
                  <a:close/>
                </a:path>
              </a:pathLst>
            </a:custGeom>
            <a:ln w="1905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21230" y="408508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20">
                  <a:moveTo>
                    <a:pt x="181356" y="0"/>
                  </a:moveTo>
                  <a:lnTo>
                    <a:pt x="133129" y="6477"/>
                  </a:lnTo>
                  <a:lnTo>
                    <a:pt x="89803" y="24759"/>
                  </a:lnTo>
                  <a:lnTo>
                    <a:pt x="53101" y="53116"/>
                  </a:lnTo>
                  <a:lnTo>
                    <a:pt x="24750" y="89820"/>
                  </a:lnTo>
                  <a:lnTo>
                    <a:pt x="6475" y="133142"/>
                  </a:lnTo>
                  <a:lnTo>
                    <a:pt x="0" y="181356"/>
                  </a:lnTo>
                  <a:lnTo>
                    <a:pt x="6475" y="229569"/>
                  </a:lnTo>
                  <a:lnTo>
                    <a:pt x="24750" y="272891"/>
                  </a:lnTo>
                  <a:lnTo>
                    <a:pt x="53101" y="309595"/>
                  </a:lnTo>
                  <a:lnTo>
                    <a:pt x="89803" y="337952"/>
                  </a:lnTo>
                  <a:lnTo>
                    <a:pt x="133129" y="356234"/>
                  </a:lnTo>
                  <a:lnTo>
                    <a:pt x="181356" y="362712"/>
                  </a:lnTo>
                  <a:lnTo>
                    <a:pt x="229582" y="356234"/>
                  </a:lnTo>
                  <a:lnTo>
                    <a:pt x="272908" y="337952"/>
                  </a:lnTo>
                  <a:lnTo>
                    <a:pt x="309610" y="309595"/>
                  </a:lnTo>
                  <a:lnTo>
                    <a:pt x="337961" y="272891"/>
                  </a:lnTo>
                  <a:lnTo>
                    <a:pt x="356236" y="229569"/>
                  </a:lnTo>
                  <a:lnTo>
                    <a:pt x="362712" y="181356"/>
                  </a:lnTo>
                  <a:lnTo>
                    <a:pt x="356236" y="133142"/>
                  </a:lnTo>
                  <a:lnTo>
                    <a:pt x="337961" y="89820"/>
                  </a:lnTo>
                  <a:lnTo>
                    <a:pt x="309610" y="53116"/>
                  </a:lnTo>
                  <a:lnTo>
                    <a:pt x="272908" y="24759"/>
                  </a:lnTo>
                  <a:lnTo>
                    <a:pt x="229582" y="647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92C4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21230" y="408508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20">
                  <a:moveTo>
                    <a:pt x="0" y="181356"/>
                  </a:moveTo>
                  <a:lnTo>
                    <a:pt x="6475" y="133142"/>
                  </a:lnTo>
                  <a:lnTo>
                    <a:pt x="24750" y="89820"/>
                  </a:lnTo>
                  <a:lnTo>
                    <a:pt x="53101" y="53116"/>
                  </a:lnTo>
                  <a:lnTo>
                    <a:pt x="89803" y="24759"/>
                  </a:lnTo>
                  <a:lnTo>
                    <a:pt x="133129" y="6477"/>
                  </a:lnTo>
                  <a:lnTo>
                    <a:pt x="181356" y="0"/>
                  </a:lnTo>
                  <a:lnTo>
                    <a:pt x="229582" y="6477"/>
                  </a:lnTo>
                  <a:lnTo>
                    <a:pt x="272908" y="24759"/>
                  </a:lnTo>
                  <a:lnTo>
                    <a:pt x="309610" y="53116"/>
                  </a:lnTo>
                  <a:lnTo>
                    <a:pt x="337961" y="89820"/>
                  </a:lnTo>
                  <a:lnTo>
                    <a:pt x="356236" y="133142"/>
                  </a:lnTo>
                  <a:lnTo>
                    <a:pt x="362712" y="181356"/>
                  </a:lnTo>
                  <a:lnTo>
                    <a:pt x="356236" y="229569"/>
                  </a:lnTo>
                  <a:lnTo>
                    <a:pt x="337961" y="272891"/>
                  </a:lnTo>
                  <a:lnTo>
                    <a:pt x="309610" y="309595"/>
                  </a:lnTo>
                  <a:lnTo>
                    <a:pt x="272908" y="337952"/>
                  </a:lnTo>
                  <a:lnTo>
                    <a:pt x="229582" y="356234"/>
                  </a:lnTo>
                  <a:lnTo>
                    <a:pt x="181356" y="362712"/>
                  </a:lnTo>
                  <a:lnTo>
                    <a:pt x="133129" y="356234"/>
                  </a:lnTo>
                  <a:lnTo>
                    <a:pt x="89803" y="337952"/>
                  </a:lnTo>
                  <a:lnTo>
                    <a:pt x="53101" y="309595"/>
                  </a:lnTo>
                  <a:lnTo>
                    <a:pt x="24750" y="272891"/>
                  </a:lnTo>
                  <a:lnTo>
                    <a:pt x="6475" y="229569"/>
                  </a:lnTo>
                  <a:lnTo>
                    <a:pt x="0" y="181356"/>
                  </a:lnTo>
                  <a:close/>
                </a:path>
              </a:pathLst>
            </a:custGeom>
            <a:ln w="1905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28366" y="3515105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20" h="364489">
                  <a:moveTo>
                    <a:pt x="181356" y="0"/>
                  </a:moveTo>
                  <a:lnTo>
                    <a:pt x="133129" y="6505"/>
                  </a:lnTo>
                  <a:lnTo>
                    <a:pt x="89803" y="24863"/>
                  </a:lnTo>
                  <a:lnTo>
                    <a:pt x="53101" y="53340"/>
                  </a:lnTo>
                  <a:lnTo>
                    <a:pt x="24750" y="90198"/>
                  </a:lnTo>
                  <a:lnTo>
                    <a:pt x="6475" y="133702"/>
                  </a:lnTo>
                  <a:lnTo>
                    <a:pt x="0" y="182118"/>
                  </a:lnTo>
                  <a:lnTo>
                    <a:pt x="6475" y="230533"/>
                  </a:lnTo>
                  <a:lnTo>
                    <a:pt x="24750" y="274037"/>
                  </a:lnTo>
                  <a:lnTo>
                    <a:pt x="53101" y="310896"/>
                  </a:lnTo>
                  <a:lnTo>
                    <a:pt x="89803" y="339372"/>
                  </a:lnTo>
                  <a:lnTo>
                    <a:pt x="133129" y="357730"/>
                  </a:lnTo>
                  <a:lnTo>
                    <a:pt x="181356" y="364236"/>
                  </a:lnTo>
                  <a:lnTo>
                    <a:pt x="229582" y="357730"/>
                  </a:lnTo>
                  <a:lnTo>
                    <a:pt x="272908" y="339372"/>
                  </a:lnTo>
                  <a:lnTo>
                    <a:pt x="309610" y="310896"/>
                  </a:lnTo>
                  <a:lnTo>
                    <a:pt x="337961" y="274037"/>
                  </a:lnTo>
                  <a:lnTo>
                    <a:pt x="356236" y="230533"/>
                  </a:lnTo>
                  <a:lnTo>
                    <a:pt x="362711" y="182118"/>
                  </a:lnTo>
                  <a:lnTo>
                    <a:pt x="356236" y="133702"/>
                  </a:lnTo>
                  <a:lnTo>
                    <a:pt x="337961" y="90198"/>
                  </a:lnTo>
                  <a:lnTo>
                    <a:pt x="309610" y="53340"/>
                  </a:lnTo>
                  <a:lnTo>
                    <a:pt x="272908" y="24863"/>
                  </a:lnTo>
                  <a:lnTo>
                    <a:pt x="229582" y="6505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28366" y="3515105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20" h="364489">
                  <a:moveTo>
                    <a:pt x="0" y="182118"/>
                  </a:moveTo>
                  <a:lnTo>
                    <a:pt x="6475" y="133702"/>
                  </a:lnTo>
                  <a:lnTo>
                    <a:pt x="24750" y="90198"/>
                  </a:lnTo>
                  <a:lnTo>
                    <a:pt x="53101" y="53340"/>
                  </a:lnTo>
                  <a:lnTo>
                    <a:pt x="89803" y="24863"/>
                  </a:lnTo>
                  <a:lnTo>
                    <a:pt x="133129" y="6505"/>
                  </a:lnTo>
                  <a:lnTo>
                    <a:pt x="181356" y="0"/>
                  </a:lnTo>
                  <a:lnTo>
                    <a:pt x="229582" y="6505"/>
                  </a:lnTo>
                  <a:lnTo>
                    <a:pt x="272908" y="24863"/>
                  </a:lnTo>
                  <a:lnTo>
                    <a:pt x="309610" y="53340"/>
                  </a:lnTo>
                  <a:lnTo>
                    <a:pt x="337961" y="90198"/>
                  </a:lnTo>
                  <a:lnTo>
                    <a:pt x="356236" y="133702"/>
                  </a:lnTo>
                  <a:lnTo>
                    <a:pt x="362711" y="182118"/>
                  </a:lnTo>
                  <a:lnTo>
                    <a:pt x="356236" y="230533"/>
                  </a:lnTo>
                  <a:lnTo>
                    <a:pt x="337961" y="274037"/>
                  </a:lnTo>
                  <a:lnTo>
                    <a:pt x="309610" y="310896"/>
                  </a:lnTo>
                  <a:lnTo>
                    <a:pt x="272908" y="339372"/>
                  </a:lnTo>
                  <a:lnTo>
                    <a:pt x="229582" y="357730"/>
                  </a:lnTo>
                  <a:lnTo>
                    <a:pt x="181356" y="364236"/>
                  </a:lnTo>
                  <a:lnTo>
                    <a:pt x="133129" y="357730"/>
                  </a:lnTo>
                  <a:lnTo>
                    <a:pt x="89803" y="339372"/>
                  </a:lnTo>
                  <a:lnTo>
                    <a:pt x="53101" y="310896"/>
                  </a:lnTo>
                  <a:lnTo>
                    <a:pt x="24750" y="274037"/>
                  </a:lnTo>
                  <a:lnTo>
                    <a:pt x="6475" y="230533"/>
                  </a:lnTo>
                  <a:lnTo>
                    <a:pt x="0" y="182118"/>
                  </a:lnTo>
                  <a:close/>
                </a:path>
              </a:pathLst>
            </a:custGeom>
            <a:ln w="19050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76044" y="3127247"/>
              <a:ext cx="396875" cy="1139190"/>
            </a:xfrm>
            <a:custGeom>
              <a:avLst/>
              <a:gdLst/>
              <a:ahLst/>
              <a:cxnLst/>
              <a:rect l="l" t="t" r="r" b="b"/>
              <a:pathLst>
                <a:path w="396875" h="1139189">
                  <a:moveTo>
                    <a:pt x="0" y="302387"/>
                  </a:moveTo>
                  <a:lnTo>
                    <a:pt x="343535" y="0"/>
                  </a:lnTo>
                </a:path>
                <a:path w="396875" h="1139189">
                  <a:moveTo>
                    <a:pt x="0" y="871804"/>
                  </a:moveTo>
                  <a:lnTo>
                    <a:pt x="343535" y="0"/>
                  </a:lnTo>
                </a:path>
                <a:path w="396875" h="1139189">
                  <a:moveTo>
                    <a:pt x="0" y="301751"/>
                  </a:moveTo>
                  <a:lnTo>
                    <a:pt x="343535" y="568705"/>
                  </a:lnTo>
                </a:path>
                <a:path w="396875" h="1139189">
                  <a:moveTo>
                    <a:pt x="0" y="301751"/>
                  </a:moveTo>
                  <a:lnTo>
                    <a:pt x="396875" y="1009446"/>
                  </a:lnTo>
                </a:path>
                <a:path w="396875" h="1139189">
                  <a:moveTo>
                    <a:pt x="0" y="870851"/>
                  </a:moveTo>
                  <a:lnTo>
                    <a:pt x="343535" y="568451"/>
                  </a:lnTo>
                </a:path>
                <a:path w="396875" h="1139189">
                  <a:moveTo>
                    <a:pt x="0" y="871727"/>
                  </a:moveTo>
                  <a:lnTo>
                    <a:pt x="343535" y="1138732"/>
                  </a:lnTo>
                </a:path>
              </a:pathLst>
            </a:custGeom>
            <a:ln w="9525">
              <a:solidFill>
                <a:srgbClr val="92C4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83180" y="3127247"/>
              <a:ext cx="396875" cy="1137920"/>
            </a:xfrm>
            <a:custGeom>
              <a:avLst/>
              <a:gdLst/>
              <a:ahLst/>
              <a:cxnLst/>
              <a:rect l="l" t="t" r="r" b="b"/>
              <a:pathLst>
                <a:path w="396875" h="1137920">
                  <a:moveTo>
                    <a:pt x="0" y="0"/>
                  </a:moveTo>
                  <a:lnTo>
                    <a:pt x="396875" y="440943"/>
                  </a:lnTo>
                </a:path>
                <a:path w="396875" h="1137920">
                  <a:moveTo>
                    <a:pt x="0" y="568451"/>
                  </a:moveTo>
                  <a:lnTo>
                    <a:pt x="343534" y="568451"/>
                  </a:lnTo>
                </a:path>
                <a:path w="396875" h="1137920">
                  <a:moveTo>
                    <a:pt x="0" y="1137462"/>
                  </a:moveTo>
                  <a:lnTo>
                    <a:pt x="396875" y="696467"/>
                  </a:lnTo>
                </a:path>
              </a:pathLst>
            </a:custGeom>
            <a:ln w="9525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28366" y="2945129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20" h="364489">
                  <a:moveTo>
                    <a:pt x="181356" y="0"/>
                  </a:moveTo>
                  <a:lnTo>
                    <a:pt x="133129" y="6505"/>
                  </a:lnTo>
                  <a:lnTo>
                    <a:pt x="89803" y="24863"/>
                  </a:lnTo>
                  <a:lnTo>
                    <a:pt x="53101" y="53339"/>
                  </a:lnTo>
                  <a:lnTo>
                    <a:pt x="24750" y="90198"/>
                  </a:lnTo>
                  <a:lnTo>
                    <a:pt x="6475" y="133702"/>
                  </a:lnTo>
                  <a:lnTo>
                    <a:pt x="0" y="182118"/>
                  </a:lnTo>
                  <a:lnTo>
                    <a:pt x="6475" y="230533"/>
                  </a:lnTo>
                  <a:lnTo>
                    <a:pt x="24750" y="274037"/>
                  </a:lnTo>
                  <a:lnTo>
                    <a:pt x="53101" y="310895"/>
                  </a:lnTo>
                  <a:lnTo>
                    <a:pt x="89803" y="339372"/>
                  </a:lnTo>
                  <a:lnTo>
                    <a:pt x="133129" y="357730"/>
                  </a:lnTo>
                  <a:lnTo>
                    <a:pt x="181356" y="364236"/>
                  </a:lnTo>
                  <a:lnTo>
                    <a:pt x="229582" y="357730"/>
                  </a:lnTo>
                  <a:lnTo>
                    <a:pt x="272908" y="339372"/>
                  </a:lnTo>
                  <a:lnTo>
                    <a:pt x="309610" y="310896"/>
                  </a:lnTo>
                  <a:lnTo>
                    <a:pt x="337961" y="274037"/>
                  </a:lnTo>
                  <a:lnTo>
                    <a:pt x="356236" y="230533"/>
                  </a:lnTo>
                  <a:lnTo>
                    <a:pt x="362711" y="182118"/>
                  </a:lnTo>
                  <a:lnTo>
                    <a:pt x="356236" y="133702"/>
                  </a:lnTo>
                  <a:lnTo>
                    <a:pt x="337961" y="90198"/>
                  </a:lnTo>
                  <a:lnTo>
                    <a:pt x="309610" y="53339"/>
                  </a:lnTo>
                  <a:lnTo>
                    <a:pt x="272908" y="24863"/>
                  </a:lnTo>
                  <a:lnTo>
                    <a:pt x="229582" y="6505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28366" y="2945129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20" h="364489">
                  <a:moveTo>
                    <a:pt x="0" y="182118"/>
                  </a:moveTo>
                  <a:lnTo>
                    <a:pt x="6475" y="133702"/>
                  </a:lnTo>
                  <a:lnTo>
                    <a:pt x="24750" y="90198"/>
                  </a:lnTo>
                  <a:lnTo>
                    <a:pt x="53101" y="53339"/>
                  </a:lnTo>
                  <a:lnTo>
                    <a:pt x="89803" y="24863"/>
                  </a:lnTo>
                  <a:lnTo>
                    <a:pt x="133129" y="6505"/>
                  </a:lnTo>
                  <a:lnTo>
                    <a:pt x="181356" y="0"/>
                  </a:lnTo>
                  <a:lnTo>
                    <a:pt x="229582" y="6505"/>
                  </a:lnTo>
                  <a:lnTo>
                    <a:pt x="272908" y="24863"/>
                  </a:lnTo>
                  <a:lnTo>
                    <a:pt x="309610" y="53339"/>
                  </a:lnTo>
                  <a:lnTo>
                    <a:pt x="337961" y="90198"/>
                  </a:lnTo>
                  <a:lnTo>
                    <a:pt x="356236" y="133702"/>
                  </a:lnTo>
                  <a:lnTo>
                    <a:pt x="362711" y="182118"/>
                  </a:lnTo>
                  <a:lnTo>
                    <a:pt x="356236" y="230533"/>
                  </a:lnTo>
                  <a:lnTo>
                    <a:pt x="337961" y="274037"/>
                  </a:lnTo>
                  <a:lnTo>
                    <a:pt x="309610" y="310896"/>
                  </a:lnTo>
                  <a:lnTo>
                    <a:pt x="272908" y="339372"/>
                  </a:lnTo>
                  <a:lnTo>
                    <a:pt x="229582" y="357730"/>
                  </a:lnTo>
                  <a:lnTo>
                    <a:pt x="181356" y="364236"/>
                  </a:lnTo>
                  <a:lnTo>
                    <a:pt x="133129" y="357730"/>
                  </a:lnTo>
                  <a:lnTo>
                    <a:pt x="89803" y="339372"/>
                  </a:lnTo>
                  <a:lnTo>
                    <a:pt x="53101" y="310895"/>
                  </a:lnTo>
                  <a:lnTo>
                    <a:pt x="24750" y="274037"/>
                  </a:lnTo>
                  <a:lnTo>
                    <a:pt x="6475" y="230533"/>
                  </a:lnTo>
                  <a:lnTo>
                    <a:pt x="0" y="182118"/>
                  </a:lnTo>
                  <a:close/>
                </a:path>
              </a:pathLst>
            </a:custGeom>
            <a:ln w="19050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28366" y="408508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20" h="363220">
                  <a:moveTo>
                    <a:pt x="181356" y="0"/>
                  </a:moveTo>
                  <a:lnTo>
                    <a:pt x="133129" y="6477"/>
                  </a:lnTo>
                  <a:lnTo>
                    <a:pt x="89803" y="24759"/>
                  </a:lnTo>
                  <a:lnTo>
                    <a:pt x="53101" y="53116"/>
                  </a:lnTo>
                  <a:lnTo>
                    <a:pt x="24750" y="89820"/>
                  </a:lnTo>
                  <a:lnTo>
                    <a:pt x="6475" y="133142"/>
                  </a:lnTo>
                  <a:lnTo>
                    <a:pt x="0" y="181356"/>
                  </a:lnTo>
                  <a:lnTo>
                    <a:pt x="6475" y="229569"/>
                  </a:lnTo>
                  <a:lnTo>
                    <a:pt x="24750" y="272891"/>
                  </a:lnTo>
                  <a:lnTo>
                    <a:pt x="53101" y="309595"/>
                  </a:lnTo>
                  <a:lnTo>
                    <a:pt x="89803" y="337952"/>
                  </a:lnTo>
                  <a:lnTo>
                    <a:pt x="133129" y="356234"/>
                  </a:lnTo>
                  <a:lnTo>
                    <a:pt x="181356" y="362712"/>
                  </a:lnTo>
                  <a:lnTo>
                    <a:pt x="229582" y="356234"/>
                  </a:lnTo>
                  <a:lnTo>
                    <a:pt x="272908" y="337952"/>
                  </a:lnTo>
                  <a:lnTo>
                    <a:pt x="309610" y="309595"/>
                  </a:lnTo>
                  <a:lnTo>
                    <a:pt x="337961" y="272891"/>
                  </a:lnTo>
                  <a:lnTo>
                    <a:pt x="356236" y="229569"/>
                  </a:lnTo>
                  <a:lnTo>
                    <a:pt x="362711" y="181356"/>
                  </a:lnTo>
                  <a:lnTo>
                    <a:pt x="356236" y="133142"/>
                  </a:lnTo>
                  <a:lnTo>
                    <a:pt x="337961" y="89820"/>
                  </a:lnTo>
                  <a:lnTo>
                    <a:pt x="309610" y="53116"/>
                  </a:lnTo>
                  <a:lnTo>
                    <a:pt x="272908" y="24759"/>
                  </a:lnTo>
                  <a:lnTo>
                    <a:pt x="229582" y="647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28366" y="408508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20" h="363220">
                  <a:moveTo>
                    <a:pt x="0" y="181356"/>
                  </a:moveTo>
                  <a:lnTo>
                    <a:pt x="6475" y="133142"/>
                  </a:lnTo>
                  <a:lnTo>
                    <a:pt x="24750" y="89820"/>
                  </a:lnTo>
                  <a:lnTo>
                    <a:pt x="53101" y="53116"/>
                  </a:lnTo>
                  <a:lnTo>
                    <a:pt x="89803" y="24759"/>
                  </a:lnTo>
                  <a:lnTo>
                    <a:pt x="133129" y="6477"/>
                  </a:lnTo>
                  <a:lnTo>
                    <a:pt x="181356" y="0"/>
                  </a:lnTo>
                  <a:lnTo>
                    <a:pt x="229582" y="6477"/>
                  </a:lnTo>
                  <a:lnTo>
                    <a:pt x="272908" y="24759"/>
                  </a:lnTo>
                  <a:lnTo>
                    <a:pt x="309610" y="53116"/>
                  </a:lnTo>
                  <a:lnTo>
                    <a:pt x="337961" y="89820"/>
                  </a:lnTo>
                  <a:lnTo>
                    <a:pt x="356236" y="133142"/>
                  </a:lnTo>
                  <a:lnTo>
                    <a:pt x="362711" y="181356"/>
                  </a:lnTo>
                  <a:lnTo>
                    <a:pt x="356236" y="229569"/>
                  </a:lnTo>
                  <a:lnTo>
                    <a:pt x="337961" y="272891"/>
                  </a:lnTo>
                  <a:lnTo>
                    <a:pt x="309610" y="309595"/>
                  </a:lnTo>
                  <a:lnTo>
                    <a:pt x="272908" y="337952"/>
                  </a:lnTo>
                  <a:lnTo>
                    <a:pt x="229582" y="356234"/>
                  </a:lnTo>
                  <a:lnTo>
                    <a:pt x="181356" y="362712"/>
                  </a:lnTo>
                  <a:lnTo>
                    <a:pt x="133129" y="356234"/>
                  </a:lnTo>
                  <a:lnTo>
                    <a:pt x="89803" y="337952"/>
                  </a:lnTo>
                  <a:lnTo>
                    <a:pt x="53101" y="309595"/>
                  </a:lnTo>
                  <a:lnTo>
                    <a:pt x="24750" y="272891"/>
                  </a:lnTo>
                  <a:lnTo>
                    <a:pt x="6475" y="229569"/>
                  </a:lnTo>
                  <a:lnTo>
                    <a:pt x="0" y="181356"/>
                  </a:lnTo>
                  <a:close/>
                </a:path>
              </a:pathLst>
            </a:custGeom>
            <a:ln w="19050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83180" y="3124199"/>
              <a:ext cx="396875" cy="1142365"/>
            </a:xfrm>
            <a:custGeom>
              <a:avLst/>
              <a:gdLst/>
              <a:ahLst/>
              <a:cxnLst/>
              <a:rect l="l" t="t" r="r" b="b"/>
              <a:pathLst>
                <a:path w="396875" h="1142364">
                  <a:moveTo>
                    <a:pt x="0" y="0"/>
                  </a:moveTo>
                  <a:lnTo>
                    <a:pt x="343534" y="2667"/>
                  </a:lnTo>
                </a:path>
                <a:path w="396875" h="1142364">
                  <a:moveTo>
                    <a:pt x="0" y="3048"/>
                  </a:moveTo>
                  <a:lnTo>
                    <a:pt x="396875" y="1013447"/>
                  </a:lnTo>
                </a:path>
                <a:path w="396875" h="1142364">
                  <a:moveTo>
                    <a:pt x="0" y="1141476"/>
                  </a:moveTo>
                  <a:lnTo>
                    <a:pt x="343534" y="1141476"/>
                  </a:lnTo>
                </a:path>
                <a:path w="396875" h="1142364">
                  <a:moveTo>
                    <a:pt x="27431" y="1141844"/>
                  </a:moveTo>
                  <a:lnTo>
                    <a:pt x="344169" y="3048"/>
                  </a:lnTo>
                </a:path>
              </a:pathLst>
            </a:custGeom>
            <a:ln w="9525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370326" y="2969514"/>
            <a:ext cx="342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0.05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70326" y="3566922"/>
            <a:ext cx="342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0.80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70326" y="4120997"/>
            <a:ext cx="3416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0.15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2424" y="2290699"/>
            <a:ext cx="57270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0" dirty="0">
                <a:latin typeface="Gill Sans MT"/>
                <a:cs typeface="Gill Sans MT"/>
              </a:rPr>
              <a:t>Assume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actual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label</a:t>
            </a:r>
            <a:r>
              <a:rPr sz="1400" b="1" spc="-30" dirty="0">
                <a:latin typeface="Gill Sans MT"/>
                <a:cs typeface="Gill Sans MT"/>
              </a:rPr>
              <a:t> </a:t>
            </a:r>
            <a:r>
              <a:rPr sz="1400" b="1" spc="55" dirty="0">
                <a:latin typeface="Gill Sans MT"/>
                <a:cs typeface="Gill Sans MT"/>
              </a:rPr>
              <a:t>is</a:t>
            </a:r>
            <a:r>
              <a:rPr sz="1400" b="1" spc="-20" dirty="0">
                <a:latin typeface="Gill Sans MT"/>
                <a:cs typeface="Gill Sans MT"/>
              </a:rPr>
              <a:t> </a:t>
            </a:r>
            <a:r>
              <a:rPr sz="1400" b="1" dirty="0">
                <a:latin typeface="Gill Sans MT"/>
                <a:cs typeface="Gill Sans MT"/>
              </a:rPr>
              <a:t>2</a:t>
            </a:r>
            <a:r>
              <a:rPr sz="1400" dirty="0">
                <a:latin typeface="Gill Sans MT"/>
                <a:cs typeface="Gill Sans MT"/>
              </a:rPr>
              <a:t>,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so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have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our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one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hot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encoded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spc="170" dirty="0">
                <a:latin typeface="Gill Sans MT"/>
                <a:cs typeface="Gill Sans MT"/>
              </a:rPr>
              <a:t>as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[0,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1,</a:t>
            </a:r>
            <a:r>
              <a:rPr sz="1400" spc="-25" dirty="0">
                <a:latin typeface="Gill Sans MT"/>
                <a:cs typeface="Gill Sans MT"/>
              </a:rPr>
              <a:t> 0]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05071" y="2969514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05071" y="3566922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05071" y="4120997"/>
            <a:ext cx="1162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061716" y="1092708"/>
            <a:ext cx="3020695" cy="3324225"/>
            <a:chOff x="3061716" y="1092708"/>
            <a:chExt cx="3020695" cy="3324225"/>
          </a:xfrm>
        </p:grpSpPr>
        <p:sp>
          <p:nvSpPr>
            <p:cNvPr id="28" name="object 28"/>
            <p:cNvSpPr/>
            <p:nvPr/>
          </p:nvSpPr>
          <p:spPr>
            <a:xfrm>
              <a:off x="4390644" y="2936747"/>
              <a:ext cx="341630" cy="1475740"/>
            </a:xfrm>
            <a:custGeom>
              <a:avLst/>
              <a:gdLst/>
              <a:ahLst/>
              <a:cxnLst/>
              <a:rect l="l" t="t" r="r" b="b"/>
              <a:pathLst>
                <a:path w="341629" h="1475739">
                  <a:moveTo>
                    <a:pt x="0" y="1475232"/>
                  </a:moveTo>
                  <a:lnTo>
                    <a:pt x="341375" y="1475232"/>
                  </a:lnTo>
                  <a:lnTo>
                    <a:pt x="341375" y="0"/>
                  </a:lnTo>
                  <a:lnTo>
                    <a:pt x="0" y="0"/>
                  </a:lnTo>
                  <a:lnTo>
                    <a:pt x="0" y="147523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1716" y="1092708"/>
              <a:ext cx="3020568" cy="81991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278373" y="3059049"/>
            <a:ext cx="3027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=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-(0*log(0.05) +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1*log(0.8)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+</a:t>
            </a:r>
            <a:r>
              <a:rPr sz="1400" spc="-10" dirty="0">
                <a:latin typeface="Calibri"/>
                <a:cs typeface="Calibri"/>
              </a:rPr>
              <a:t> 0*log(0.15))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=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0.223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10052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>
                <a:solidFill>
                  <a:srgbClr val="171616"/>
                </a:solidFill>
              </a:rPr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90644" y="2936748"/>
            <a:ext cx="341630" cy="147574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  <a:spcBef>
                <a:spcPts val="975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04569" y="1092708"/>
            <a:ext cx="4577715" cy="3364865"/>
            <a:chOff x="1504569" y="1092708"/>
            <a:chExt cx="4577715" cy="3364865"/>
          </a:xfrm>
        </p:grpSpPr>
        <p:sp>
          <p:nvSpPr>
            <p:cNvPr id="5" name="object 5"/>
            <p:cNvSpPr/>
            <p:nvPr/>
          </p:nvSpPr>
          <p:spPr>
            <a:xfrm>
              <a:off x="1514094" y="3248406"/>
              <a:ext cx="363220" cy="932815"/>
            </a:xfrm>
            <a:custGeom>
              <a:avLst/>
              <a:gdLst/>
              <a:ahLst/>
              <a:cxnLst/>
              <a:rect l="l" t="t" r="r" b="b"/>
              <a:pathLst>
                <a:path w="363219" h="932814">
                  <a:moveTo>
                    <a:pt x="0" y="181356"/>
                  </a:moveTo>
                  <a:lnTo>
                    <a:pt x="6475" y="133129"/>
                  </a:lnTo>
                  <a:lnTo>
                    <a:pt x="24750" y="89803"/>
                  </a:lnTo>
                  <a:lnTo>
                    <a:pt x="53101" y="53101"/>
                  </a:lnTo>
                  <a:lnTo>
                    <a:pt x="89803" y="24750"/>
                  </a:lnTo>
                  <a:lnTo>
                    <a:pt x="133129" y="6475"/>
                  </a:lnTo>
                  <a:lnTo>
                    <a:pt x="181356" y="0"/>
                  </a:lnTo>
                  <a:lnTo>
                    <a:pt x="229582" y="6475"/>
                  </a:lnTo>
                  <a:lnTo>
                    <a:pt x="272908" y="24750"/>
                  </a:lnTo>
                  <a:lnTo>
                    <a:pt x="309610" y="53101"/>
                  </a:lnTo>
                  <a:lnTo>
                    <a:pt x="337961" y="89803"/>
                  </a:lnTo>
                  <a:lnTo>
                    <a:pt x="356236" y="133129"/>
                  </a:lnTo>
                  <a:lnTo>
                    <a:pt x="362712" y="181356"/>
                  </a:lnTo>
                  <a:lnTo>
                    <a:pt x="356236" y="229582"/>
                  </a:lnTo>
                  <a:lnTo>
                    <a:pt x="337961" y="272908"/>
                  </a:lnTo>
                  <a:lnTo>
                    <a:pt x="309610" y="309610"/>
                  </a:lnTo>
                  <a:lnTo>
                    <a:pt x="272908" y="337961"/>
                  </a:lnTo>
                  <a:lnTo>
                    <a:pt x="229582" y="356236"/>
                  </a:lnTo>
                  <a:lnTo>
                    <a:pt x="181356" y="362712"/>
                  </a:lnTo>
                  <a:lnTo>
                    <a:pt x="133129" y="356236"/>
                  </a:lnTo>
                  <a:lnTo>
                    <a:pt x="89803" y="337961"/>
                  </a:lnTo>
                  <a:lnTo>
                    <a:pt x="53101" y="309610"/>
                  </a:lnTo>
                  <a:lnTo>
                    <a:pt x="24750" y="272908"/>
                  </a:lnTo>
                  <a:lnTo>
                    <a:pt x="6475" y="229582"/>
                  </a:lnTo>
                  <a:lnTo>
                    <a:pt x="0" y="181356"/>
                  </a:lnTo>
                  <a:close/>
                </a:path>
                <a:path w="363219" h="932814">
                  <a:moveTo>
                    <a:pt x="0" y="750569"/>
                  </a:moveTo>
                  <a:lnTo>
                    <a:pt x="6475" y="702154"/>
                  </a:lnTo>
                  <a:lnTo>
                    <a:pt x="24750" y="658650"/>
                  </a:lnTo>
                  <a:lnTo>
                    <a:pt x="53101" y="621792"/>
                  </a:lnTo>
                  <a:lnTo>
                    <a:pt x="89803" y="593315"/>
                  </a:lnTo>
                  <a:lnTo>
                    <a:pt x="133129" y="574957"/>
                  </a:lnTo>
                  <a:lnTo>
                    <a:pt x="181356" y="568452"/>
                  </a:lnTo>
                  <a:lnTo>
                    <a:pt x="229582" y="574957"/>
                  </a:lnTo>
                  <a:lnTo>
                    <a:pt x="272908" y="593315"/>
                  </a:lnTo>
                  <a:lnTo>
                    <a:pt x="309610" y="621792"/>
                  </a:lnTo>
                  <a:lnTo>
                    <a:pt x="337961" y="658650"/>
                  </a:lnTo>
                  <a:lnTo>
                    <a:pt x="356236" y="702154"/>
                  </a:lnTo>
                  <a:lnTo>
                    <a:pt x="362712" y="750569"/>
                  </a:lnTo>
                  <a:lnTo>
                    <a:pt x="356236" y="798985"/>
                  </a:lnTo>
                  <a:lnTo>
                    <a:pt x="337961" y="842489"/>
                  </a:lnTo>
                  <a:lnTo>
                    <a:pt x="309610" y="879347"/>
                  </a:lnTo>
                  <a:lnTo>
                    <a:pt x="272908" y="907824"/>
                  </a:lnTo>
                  <a:lnTo>
                    <a:pt x="229582" y="926182"/>
                  </a:lnTo>
                  <a:lnTo>
                    <a:pt x="181356" y="932688"/>
                  </a:lnTo>
                  <a:lnTo>
                    <a:pt x="133129" y="926182"/>
                  </a:lnTo>
                  <a:lnTo>
                    <a:pt x="89803" y="907824"/>
                  </a:lnTo>
                  <a:lnTo>
                    <a:pt x="53101" y="879347"/>
                  </a:lnTo>
                  <a:lnTo>
                    <a:pt x="24750" y="842489"/>
                  </a:lnTo>
                  <a:lnTo>
                    <a:pt x="6475" y="798985"/>
                  </a:lnTo>
                  <a:lnTo>
                    <a:pt x="0" y="750569"/>
                  </a:lnTo>
                  <a:close/>
                </a:path>
              </a:pathLst>
            </a:custGeom>
            <a:ln w="19050">
              <a:solidFill>
                <a:srgbClr val="4985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21230" y="2945130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19" h="364489">
                  <a:moveTo>
                    <a:pt x="181356" y="0"/>
                  </a:moveTo>
                  <a:lnTo>
                    <a:pt x="133129" y="6505"/>
                  </a:lnTo>
                  <a:lnTo>
                    <a:pt x="89803" y="24863"/>
                  </a:lnTo>
                  <a:lnTo>
                    <a:pt x="53101" y="53339"/>
                  </a:lnTo>
                  <a:lnTo>
                    <a:pt x="24750" y="90198"/>
                  </a:lnTo>
                  <a:lnTo>
                    <a:pt x="6475" y="133702"/>
                  </a:lnTo>
                  <a:lnTo>
                    <a:pt x="0" y="182118"/>
                  </a:lnTo>
                  <a:lnTo>
                    <a:pt x="6475" y="230533"/>
                  </a:lnTo>
                  <a:lnTo>
                    <a:pt x="24750" y="274037"/>
                  </a:lnTo>
                  <a:lnTo>
                    <a:pt x="53101" y="310895"/>
                  </a:lnTo>
                  <a:lnTo>
                    <a:pt x="89803" y="339372"/>
                  </a:lnTo>
                  <a:lnTo>
                    <a:pt x="133129" y="357730"/>
                  </a:lnTo>
                  <a:lnTo>
                    <a:pt x="181356" y="364236"/>
                  </a:lnTo>
                  <a:lnTo>
                    <a:pt x="229582" y="357730"/>
                  </a:lnTo>
                  <a:lnTo>
                    <a:pt x="272908" y="339372"/>
                  </a:lnTo>
                  <a:lnTo>
                    <a:pt x="309610" y="310896"/>
                  </a:lnTo>
                  <a:lnTo>
                    <a:pt x="337961" y="274037"/>
                  </a:lnTo>
                  <a:lnTo>
                    <a:pt x="356236" y="230533"/>
                  </a:lnTo>
                  <a:lnTo>
                    <a:pt x="362712" y="182118"/>
                  </a:lnTo>
                  <a:lnTo>
                    <a:pt x="356236" y="133702"/>
                  </a:lnTo>
                  <a:lnTo>
                    <a:pt x="337961" y="90198"/>
                  </a:lnTo>
                  <a:lnTo>
                    <a:pt x="309610" y="53339"/>
                  </a:lnTo>
                  <a:lnTo>
                    <a:pt x="272908" y="24863"/>
                  </a:lnTo>
                  <a:lnTo>
                    <a:pt x="229582" y="6505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92C4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21230" y="2945130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19" h="364489">
                  <a:moveTo>
                    <a:pt x="0" y="182118"/>
                  </a:moveTo>
                  <a:lnTo>
                    <a:pt x="6475" y="133702"/>
                  </a:lnTo>
                  <a:lnTo>
                    <a:pt x="24750" y="90198"/>
                  </a:lnTo>
                  <a:lnTo>
                    <a:pt x="53101" y="53339"/>
                  </a:lnTo>
                  <a:lnTo>
                    <a:pt x="89803" y="24863"/>
                  </a:lnTo>
                  <a:lnTo>
                    <a:pt x="133129" y="6505"/>
                  </a:lnTo>
                  <a:lnTo>
                    <a:pt x="181356" y="0"/>
                  </a:lnTo>
                  <a:lnTo>
                    <a:pt x="229582" y="6505"/>
                  </a:lnTo>
                  <a:lnTo>
                    <a:pt x="272908" y="24863"/>
                  </a:lnTo>
                  <a:lnTo>
                    <a:pt x="309610" y="53339"/>
                  </a:lnTo>
                  <a:lnTo>
                    <a:pt x="337961" y="90198"/>
                  </a:lnTo>
                  <a:lnTo>
                    <a:pt x="356236" y="133702"/>
                  </a:lnTo>
                  <a:lnTo>
                    <a:pt x="362712" y="182118"/>
                  </a:lnTo>
                  <a:lnTo>
                    <a:pt x="356236" y="230533"/>
                  </a:lnTo>
                  <a:lnTo>
                    <a:pt x="337961" y="274037"/>
                  </a:lnTo>
                  <a:lnTo>
                    <a:pt x="309610" y="310896"/>
                  </a:lnTo>
                  <a:lnTo>
                    <a:pt x="272908" y="339372"/>
                  </a:lnTo>
                  <a:lnTo>
                    <a:pt x="229582" y="357730"/>
                  </a:lnTo>
                  <a:lnTo>
                    <a:pt x="181356" y="364236"/>
                  </a:lnTo>
                  <a:lnTo>
                    <a:pt x="133129" y="357730"/>
                  </a:lnTo>
                  <a:lnTo>
                    <a:pt x="89803" y="339372"/>
                  </a:lnTo>
                  <a:lnTo>
                    <a:pt x="53101" y="310895"/>
                  </a:lnTo>
                  <a:lnTo>
                    <a:pt x="24750" y="274037"/>
                  </a:lnTo>
                  <a:lnTo>
                    <a:pt x="6475" y="230533"/>
                  </a:lnTo>
                  <a:lnTo>
                    <a:pt x="0" y="182118"/>
                  </a:lnTo>
                  <a:close/>
                </a:path>
              </a:pathLst>
            </a:custGeom>
            <a:ln w="1905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21230" y="3515106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19" h="364489">
                  <a:moveTo>
                    <a:pt x="181356" y="0"/>
                  </a:moveTo>
                  <a:lnTo>
                    <a:pt x="133129" y="6505"/>
                  </a:lnTo>
                  <a:lnTo>
                    <a:pt x="89803" y="24863"/>
                  </a:lnTo>
                  <a:lnTo>
                    <a:pt x="53101" y="53340"/>
                  </a:lnTo>
                  <a:lnTo>
                    <a:pt x="24750" y="90198"/>
                  </a:lnTo>
                  <a:lnTo>
                    <a:pt x="6475" y="133702"/>
                  </a:lnTo>
                  <a:lnTo>
                    <a:pt x="0" y="182118"/>
                  </a:lnTo>
                  <a:lnTo>
                    <a:pt x="6475" y="230533"/>
                  </a:lnTo>
                  <a:lnTo>
                    <a:pt x="24750" y="274037"/>
                  </a:lnTo>
                  <a:lnTo>
                    <a:pt x="53101" y="310896"/>
                  </a:lnTo>
                  <a:lnTo>
                    <a:pt x="89803" y="339372"/>
                  </a:lnTo>
                  <a:lnTo>
                    <a:pt x="133129" y="357730"/>
                  </a:lnTo>
                  <a:lnTo>
                    <a:pt x="181356" y="364236"/>
                  </a:lnTo>
                  <a:lnTo>
                    <a:pt x="229582" y="357730"/>
                  </a:lnTo>
                  <a:lnTo>
                    <a:pt x="272908" y="339372"/>
                  </a:lnTo>
                  <a:lnTo>
                    <a:pt x="309610" y="310896"/>
                  </a:lnTo>
                  <a:lnTo>
                    <a:pt x="337961" y="274037"/>
                  </a:lnTo>
                  <a:lnTo>
                    <a:pt x="356236" y="230533"/>
                  </a:lnTo>
                  <a:lnTo>
                    <a:pt x="362712" y="182118"/>
                  </a:lnTo>
                  <a:lnTo>
                    <a:pt x="356236" y="133702"/>
                  </a:lnTo>
                  <a:lnTo>
                    <a:pt x="337961" y="90198"/>
                  </a:lnTo>
                  <a:lnTo>
                    <a:pt x="309610" y="53340"/>
                  </a:lnTo>
                  <a:lnTo>
                    <a:pt x="272908" y="24863"/>
                  </a:lnTo>
                  <a:lnTo>
                    <a:pt x="229582" y="6505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92C4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21230" y="3515106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19" h="364489">
                  <a:moveTo>
                    <a:pt x="0" y="182118"/>
                  </a:moveTo>
                  <a:lnTo>
                    <a:pt x="6475" y="133702"/>
                  </a:lnTo>
                  <a:lnTo>
                    <a:pt x="24750" y="90198"/>
                  </a:lnTo>
                  <a:lnTo>
                    <a:pt x="53101" y="53340"/>
                  </a:lnTo>
                  <a:lnTo>
                    <a:pt x="89803" y="24863"/>
                  </a:lnTo>
                  <a:lnTo>
                    <a:pt x="133129" y="6505"/>
                  </a:lnTo>
                  <a:lnTo>
                    <a:pt x="181356" y="0"/>
                  </a:lnTo>
                  <a:lnTo>
                    <a:pt x="229582" y="6505"/>
                  </a:lnTo>
                  <a:lnTo>
                    <a:pt x="272908" y="24863"/>
                  </a:lnTo>
                  <a:lnTo>
                    <a:pt x="309610" y="53340"/>
                  </a:lnTo>
                  <a:lnTo>
                    <a:pt x="337961" y="90198"/>
                  </a:lnTo>
                  <a:lnTo>
                    <a:pt x="356236" y="133702"/>
                  </a:lnTo>
                  <a:lnTo>
                    <a:pt x="362712" y="182118"/>
                  </a:lnTo>
                  <a:lnTo>
                    <a:pt x="356236" y="230533"/>
                  </a:lnTo>
                  <a:lnTo>
                    <a:pt x="337961" y="274037"/>
                  </a:lnTo>
                  <a:lnTo>
                    <a:pt x="309610" y="310896"/>
                  </a:lnTo>
                  <a:lnTo>
                    <a:pt x="272908" y="339372"/>
                  </a:lnTo>
                  <a:lnTo>
                    <a:pt x="229582" y="357730"/>
                  </a:lnTo>
                  <a:lnTo>
                    <a:pt x="181356" y="364236"/>
                  </a:lnTo>
                  <a:lnTo>
                    <a:pt x="133129" y="357730"/>
                  </a:lnTo>
                  <a:lnTo>
                    <a:pt x="89803" y="339372"/>
                  </a:lnTo>
                  <a:lnTo>
                    <a:pt x="53101" y="310896"/>
                  </a:lnTo>
                  <a:lnTo>
                    <a:pt x="24750" y="274037"/>
                  </a:lnTo>
                  <a:lnTo>
                    <a:pt x="6475" y="230533"/>
                  </a:lnTo>
                  <a:lnTo>
                    <a:pt x="0" y="182118"/>
                  </a:lnTo>
                  <a:close/>
                </a:path>
              </a:pathLst>
            </a:custGeom>
            <a:ln w="1905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21230" y="408508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20">
                  <a:moveTo>
                    <a:pt x="181356" y="0"/>
                  </a:moveTo>
                  <a:lnTo>
                    <a:pt x="133129" y="6477"/>
                  </a:lnTo>
                  <a:lnTo>
                    <a:pt x="89803" y="24759"/>
                  </a:lnTo>
                  <a:lnTo>
                    <a:pt x="53101" y="53116"/>
                  </a:lnTo>
                  <a:lnTo>
                    <a:pt x="24750" y="89820"/>
                  </a:lnTo>
                  <a:lnTo>
                    <a:pt x="6475" y="133142"/>
                  </a:lnTo>
                  <a:lnTo>
                    <a:pt x="0" y="181356"/>
                  </a:lnTo>
                  <a:lnTo>
                    <a:pt x="6475" y="229569"/>
                  </a:lnTo>
                  <a:lnTo>
                    <a:pt x="24750" y="272891"/>
                  </a:lnTo>
                  <a:lnTo>
                    <a:pt x="53101" y="309595"/>
                  </a:lnTo>
                  <a:lnTo>
                    <a:pt x="89803" y="337952"/>
                  </a:lnTo>
                  <a:lnTo>
                    <a:pt x="133129" y="356234"/>
                  </a:lnTo>
                  <a:lnTo>
                    <a:pt x="181356" y="362712"/>
                  </a:lnTo>
                  <a:lnTo>
                    <a:pt x="229582" y="356234"/>
                  </a:lnTo>
                  <a:lnTo>
                    <a:pt x="272908" y="337952"/>
                  </a:lnTo>
                  <a:lnTo>
                    <a:pt x="309610" y="309595"/>
                  </a:lnTo>
                  <a:lnTo>
                    <a:pt x="337961" y="272891"/>
                  </a:lnTo>
                  <a:lnTo>
                    <a:pt x="356236" y="229569"/>
                  </a:lnTo>
                  <a:lnTo>
                    <a:pt x="362712" y="181356"/>
                  </a:lnTo>
                  <a:lnTo>
                    <a:pt x="356236" y="133142"/>
                  </a:lnTo>
                  <a:lnTo>
                    <a:pt x="337961" y="89820"/>
                  </a:lnTo>
                  <a:lnTo>
                    <a:pt x="309610" y="53116"/>
                  </a:lnTo>
                  <a:lnTo>
                    <a:pt x="272908" y="24759"/>
                  </a:lnTo>
                  <a:lnTo>
                    <a:pt x="229582" y="647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92C4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21230" y="408508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19" h="363220">
                  <a:moveTo>
                    <a:pt x="0" y="181356"/>
                  </a:moveTo>
                  <a:lnTo>
                    <a:pt x="6475" y="133142"/>
                  </a:lnTo>
                  <a:lnTo>
                    <a:pt x="24750" y="89820"/>
                  </a:lnTo>
                  <a:lnTo>
                    <a:pt x="53101" y="53116"/>
                  </a:lnTo>
                  <a:lnTo>
                    <a:pt x="89803" y="24759"/>
                  </a:lnTo>
                  <a:lnTo>
                    <a:pt x="133129" y="6477"/>
                  </a:lnTo>
                  <a:lnTo>
                    <a:pt x="181356" y="0"/>
                  </a:lnTo>
                  <a:lnTo>
                    <a:pt x="229582" y="6477"/>
                  </a:lnTo>
                  <a:lnTo>
                    <a:pt x="272908" y="24759"/>
                  </a:lnTo>
                  <a:lnTo>
                    <a:pt x="309610" y="53116"/>
                  </a:lnTo>
                  <a:lnTo>
                    <a:pt x="337961" y="89820"/>
                  </a:lnTo>
                  <a:lnTo>
                    <a:pt x="356236" y="133142"/>
                  </a:lnTo>
                  <a:lnTo>
                    <a:pt x="362712" y="181356"/>
                  </a:lnTo>
                  <a:lnTo>
                    <a:pt x="356236" y="229569"/>
                  </a:lnTo>
                  <a:lnTo>
                    <a:pt x="337961" y="272891"/>
                  </a:lnTo>
                  <a:lnTo>
                    <a:pt x="309610" y="309595"/>
                  </a:lnTo>
                  <a:lnTo>
                    <a:pt x="272908" y="337952"/>
                  </a:lnTo>
                  <a:lnTo>
                    <a:pt x="229582" y="356234"/>
                  </a:lnTo>
                  <a:lnTo>
                    <a:pt x="181356" y="362712"/>
                  </a:lnTo>
                  <a:lnTo>
                    <a:pt x="133129" y="356234"/>
                  </a:lnTo>
                  <a:lnTo>
                    <a:pt x="89803" y="337952"/>
                  </a:lnTo>
                  <a:lnTo>
                    <a:pt x="53101" y="309595"/>
                  </a:lnTo>
                  <a:lnTo>
                    <a:pt x="24750" y="272891"/>
                  </a:lnTo>
                  <a:lnTo>
                    <a:pt x="6475" y="229569"/>
                  </a:lnTo>
                  <a:lnTo>
                    <a:pt x="0" y="181356"/>
                  </a:lnTo>
                  <a:close/>
                </a:path>
              </a:pathLst>
            </a:custGeom>
            <a:ln w="19050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28366" y="3515106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20" h="364489">
                  <a:moveTo>
                    <a:pt x="181356" y="0"/>
                  </a:moveTo>
                  <a:lnTo>
                    <a:pt x="133129" y="6505"/>
                  </a:lnTo>
                  <a:lnTo>
                    <a:pt x="89803" y="24863"/>
                  </a:lnTo>
                  <a:lnTo>
                    <a:pt x="53101" y="53340"/>
                  </a:lnTo>
                  <a:lnTo>
                    <a:pt x="24750" y="90198"/>
                  </a:lnTo>
                  <a:lnTo>
                    <a:pt x="6475" y="133702"/>
                  </a:lnTo>
                  <a:lnTo>
                    <a:pt x="0" y="182118"/>
                  </a:lnTo>
                  <a:lnTo>
                    <a:pt x="6475" y="230533"/>
                  </a:lnTo>
                  <a:lnTo>
                    <a:pt x="24750" y="274037"/>
                  </a:lnTo>
                  <a:lnTo>
                    <a:pt x="53101" y="310896"/>
                  </a:lnTo>
                  <a:lnTo>
                    <a:pt x="89803" y="339372"/>
                  </a:lnTo>
                  <a:lnTo>
                    <a:pt x="133129" y="357730"/>
                  </a:lnTo>
                  <a:lnTo>
                    <a:pt x="181356" y="364236"/>
                  </a:lnTo>
                  <a:lnTo>
                    <a:pt x="229582" y="357730"/>
                  </a:lnTo>
                  <a:lnTo>
                    <a:pt x="272908" y="339372"/>
                  </a:lnTo>
                  <a:lnTo>
                    <a:pt x="309610" y="310896"/>
                  </a:lnTo>
                  <a:lnTo>
                    <a:pt x="337961" y="274037"/>
                  </a:lnTo>
                  <a:lnTo>
                    <a:pt x="356236" y="230533"/>
                  </a:lnTo>
                  <a:lnTo>
                    <a:pt x="362711" y="182118"/>
                  </a:lnTo>
                  <a:lnTo>
                    <a:pt x="356236" y="133702"/>
                  </a:lnTo>
                  <a:lnTo>
                    <a:pt x="337961" y="90198"/>
                  </a:lnTo>
                  <a:lnTo>
                    <a:pt x="309610" y="53340"/>
                  </a:lnTo>
                  <a:lnTo>
                    <a:pt x="272908" y="24863"/>
                  </a:lnTo>
                  <a:lnTo>
                    <a:pt x="229582" y="6505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28366" y="3515106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20" h="364489">
                  <a:moveTo>
                    <a:pt x="0" y="182118"/>
                  </a:moveTo>
                  <a:lnTo>
                    <a:pt x="6475" y="133702"/>
                  </a:lnTo>
                  <a:lnTo>
                    <a:pt x="24750" y="90198"/>
                  </a:lnTo>
                  <a:lnTo>
                    <a:pt x="53101" y="53340"/>
                  </a:lnTo>
                  <a:lnTo>
                    <a:pt x="89803" y="24863"/>
                  </a:lnTo>
                  <a:lnTo>
                    <a:pt x="133129" y="6505"/>
                  </a:lnTo>
                  <a:lnTo>
                    <a:pt x="181356" y="0"/>
                  </a:lnTo>
                  <a:lnTo>
                    <a:pt x="229582" y="6505"/>
                  </a:lnTo>
                  <a:lnTo>
                    <a:pt x="272908" y="24863"/>
                  </a:lnTo>
                  <a:lnTo>
                    <a:pt x="309610" y="53340"/>
                  </a:lnTo>
                  <a:lnTo>
                    <a:pt x="337961" y="90198"/>
                  </a:lnTo>
                  <a:lnTo>
                    <a:pt x="356236" y="133702"/>
                  </a:lnTo>
                  <a:lnTo>
                    <a:pt x="362711" y="182118"/>
                  </a:lnTo>
                  <a:lnTo>
                    <a:pt x="356236" y="230533"/>
                  </a:lnTo>
                  <a:lnTo>
                    <a:pt x="337961" y="274037"/>
                  </a:lnTo>
                  <a:lnTo>
                    <a:pt x="309610" y="310896"/>
                  </a:lnTo>
                  <a:lnTo>
                    <a:pt x="272908" y="339372"/>
                  </a:lnTo>
                  <a:lnTo>
                    <a:pt x="229582" y="357730"/>
                  </a:lnTo>
                  <a:lnTo>
                    <a:pt x="181356" y="364236"/>
                  </a:lnTo>
                  <a:lnTo>
                    <a:pt x="133129" y="357730"/>
                  </a:lnTo>
                  <a:lnTo>
                    <a:pt x="89803" y="339372"/>
                  </a:lnTo>
                  <a:lnTo>
                    <a:pt x="53101" y="310896"/>
                  </a:lnTo>
                  <a:lnTo>
                    <a:pt x="24750" y="274037"/>
                  </a:lnTo>
                  <a:lnTo>
                    <a:pt x="6475" y="230533"/>
                  </a:lnTo>
                  <a:lnTo>
                    <a:pt x="0" y="182118"/>
                  </a:lnTo>
                  <a:close/>
                </a:path>
              </a:pathLst>
            </a:custGeom>
            <a:ln w="19050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76044" y="3127247"/>
              <a:ext cx="396875" cy="1139190"/>
            </a:xfrm>
            <a:custGeom>
              <a:avLst/>
              <a:gdLst/>
              <a:ahLst/>
              <a:cxnLst/>
              <a:rect l="l" t="t" r="r" b="b"/>
              <a:pathLst>
                <a:path w="396875" h="1139189">
                  <a:moveTo>
                    <a:pt x="0" y="302387"/>
                  </a:moveTo>
                  <a:lnTo>
                    <a:pt x="343535" y="0"/>
                  </a:lnTo>
                </a:path>
                <a:path w="396875" h="1139189">
                  <a:moveTo>
                    <a:pt x="0" y="871804"/>
                  </a:moveTo>
                  <a:lnTo>
                    <a:pt x="343535" y="0"/>
                  </a:lnTo>
                </a:path>
                <a:path w="396875" h="1139189">
                  <a:moveTo>
                    <a:pt x="0" y="301751"/>
                  </a:moveTo>
                  <a:lnTo>
                    <a:pt x="343535" y="568705"/>
                  </a:lnTo>
                </a:path>
                <a:path w="396875" h="1139189">
                  <a:moveTo>
                    <a:pt x="0" y="301751"/>
                  </a:moveTo>
                  <a:lnTo>
                    <a:pt x="396875" y="1009446"/>
                  </a:lnTo>
                </a:path>
                <a:path w="396875" h="1139189">
                  <a:moveTo>
                    <a:pt x="0" y="870851"/>
                  </a:moveTo>
                  <a:lnTo>
                    <a:pt x="343535" y="568451"/>
                  </a:lnTo>
                </a:path>
                <a:path w="396875" h="1139189">
                  <a:moveTo>
                    <a:pt x="0" y="871727"/>
                  </a:moveTo>
                  <a:lnTo>
                    <a:pt x="343535" y="1138732"/>
                  </a:lnTo>
                </a:path>
              </a:pathLst>
            </a:custGeom>
            <a:ln w="9525">
              <a:solidFill>
                <a:srgbClr val="92C4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83180" y="3127247"/>
              <a:ext cx="396875" cy="1137920"/>
            </a:xfrm>
            <a:custGeom>
              <a:avLst/>
              <a:gdLst/>
              <a:ahLst/>
              <a:cxnLst/>
              <a:rect l="l" t="t" r="r" b="b"/>
              <a:pathLst>
                <a:path w="396875" h="1137920">
                  <a:moveTo>
                    <a:pt x="0" y="0"/>
                  </a:moveTo>
                  <a:lnTo>
                    <a:pt x="396875" y="440943"/>
                  </a:lnTo>
                </a:path>
                <a:path w="396875" h="1137920">
                  <a:moveTo>
                    <a:pt x="0" y="568451"/>
                  </a:moveTo>
                  <a:lnTo>
                    <a:pt x="343534" y="568451"/>
                  </a:lnTo>
                </a:path>
                <a:path w="396875" h="1137920">
                  <a:moveTo>
                    <a:pt x="0" y="1137462"/>
                  </a:moveTo>
                  <a:lnTo>
                    <a:pt x="396875" y="696467"/>
                  </a:lnTo>
                </a:path>
              </a:pathLst>
            </a:custGeom>
            <a:ln w="9525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28366" y="2945130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20" h="364489">
                  <a:moveTo>
                    <a:pt x="181356" y="0"/>
                  </a:moveTo>
                  <a:lnTo>
                    <a:pt x="133129" y="6505"/>
                  </a:lnTo>
                  <a:lnTo>
                    <a:pt x="89803" y="24863"/>
                  </a:lnTo>
                  <a:lnTo>
                    <a:pt x="53101" y="53339"/>
                  </a:lnTo>
                  <a:lnTo>
                    <a:pt x="24750" y="90198"/>
                  </a:lnTo>
                  <a:lnTo>
                    <a:pt x="6475" y="133702"/>
                  </a:lnTo>
                  <a:lnTo>
                    <a:pt x="0" y="182118"/>
                  </a:lnTo>
                  <a:lnTo>
                    <a:pt x="6475" y="230533"/>
                  </a:lnTo>
                  <a:lnTo>
                    <a:pt x="24750" y="274037"/>
                  </a:lnTo>
                  <a:lnTo>
                    <a:pt x="53101" y="310895"/>
                  </a:lnTo>
                  <a:lnTo>
                    <a:pt x="89803" y="339372"/>
                  </a:lnTo>
                  <a:lnTo>
                    <a:pt x="133129" y="357730"/>
                  </a:lnTo>
                  <a:lnTo>
                    <a:pt x="181356" y="364236"/>
                  </a:lnTo>
                  <a:lnTo>
                    <a:pt x="229582" y="357730"/>
                  </a:lnTo>
                  <a:lnTo>
                    <a:pt x="272908" y="339372"/>
                  </a:lnTo>
                  <a:lnTo>
                    <a:pt x="309610" y="310896"/>
                  </a:lnTo>
                  <a:lnTo>
                    <a:pt x="337961" y="274037"/>
                  </a:lnTo>
                  <a:lnTo>
                    <a:pt x="356236" y="230533"/>
                  </a:lnTo>
                  <a:lnTo>
                    <a:pt x="362711" y="182118"/>
                  </a:lnTo>
                  <a:lnTo>
                    <a:pt x="356236" y="133702"/>
                  </a:lnTo>
                  <a:lnTo>
                    <a:pt x="337961" y="90198"/>
                  </a:lnTo>
                  <a:lnTo>
                    <a:pt x="309610" y="53339"/>
                  </a:lnTo>
                  <a:lnTo>
                    <a:pt x="272908" y="24863"/>
                  </a:lnTo>
                  <a:lnTo>
                    <a:pt x="229582" y="6505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28366" y="2945130"/>
              <a:ext cx="363220" cy="364490"/>
            </a:xfrm>
            <a:custGeom>
              <a:avLst/>
              <a:gdLst/>
              <a:ahLst/>
              <a:cxnLst/>
              <a:rect l="l" t="t" r="r" b="b"/>
              <a:pathLst>
                <a:path w="363220" h="364489">
                  <a:moveTo>
                    <a:pt x="0" y="182118"/>
                  </a:moveTo>
                  <a:lnTo>
                    <a:pt x="6475" y="133702"/>
                  </a:lnTo>
                  <a:lnTo>
                    <a:pt x="24750" y="90198"/>
                  </a:lnTo>
                  <a:lnTo>
                    <a:pt x="53101" y="53339"/>
                  </a:lnTo>
                  <a:lnTo>
                    <a:pt x="89803" y="24863"/>
                  </a:lnTo>
                  <a:lnTo>
                    <a:pt x="133129" y="6505"/>
                  </a:lnTo>
                  <a:lnTo>
                    <a:pt x="181356" y="0"/>
                  </a:lnTo>
                  <a:lnTo>
                    <a:pt x="229582" y="6505"/>
                  </a:lnTo>
                  <a:lnTo>
                    <a:pt x="272908" y="24863"/>
                  </a:lnTo>
                  <a:lnTo>
                    <a:pt x="309610" y="53339"/>
                  </a:lnTo>
                  <a:lnTo>
                    <a:pt x="337961" y="90198"/>
                  </a:lnTo>
                  <a:lnTo>
                    <a:pt x="356236" y="133702"/>
                  </a:lnTo>
                  <a:lnTo>
                    <a:pt x="362711" y="182118"/>
                  </a:lnTo>
                  <a:lnTo>
                    <a:pt x="356236" y="230533"/>
                  </a:lnTo>
                  <a:lnTo>
                    <a:pt x="337961" y="274037"/>
                  </a:lnTo>
                  <a:lnTo>
                    <a:pt x="309610" y="310896"/>
                  </a:lnTo>
                  <a:lnTo>
                    <a:pt x="272908" y="339372"/>
                  </a:lnTo>
                  <a:lnTo>
                    <a:pt x="229582" y="357730"/>
                  </a:lnTo>
                  <a:lnTo>
                    <a:pt x="181356" y="364236"/>
                  </a:lnTo>
                  <a:lnTo>
                    <a:pt x="133129" y="357730"/>
                  </a:lnTo>
                  <a:lnTo>
                    <a:pt x="89803" y="339372"/>
                  </a:lnTo>
                  <a:lnTo>
                    <a:pt x="53101" y="310895"/>
                  </a:lnTo>
                  <a:lnTo>
                    <a:pt x="24750" y="274037"/>
                  </a:lnTo>
                  <a:lnTo>
                    <a:pt x="6475" y="230533"/>
                  </a:lnTo>
                  <a:lnTo>
                    <a:pt x="0" y="182118"/>
                  </a:lnTo>
                  <a:close/>
                </a:path>
              </a:pathLst>
            </a:custGeom>
            <a:ln w="19050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28366" y="408508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20" h="363220">
                  <a:moveTo>
                    <a:pt x="181356" y="0"/>
                  </a:moveTo>
                  <a:lnTo>
                    <a:pt x="133129" y="6477"/>
                  </a:lnTo>
                  <a:lnTo>
                    <a:pt x="89803" y="24759"/>
                  </a:lnTo>
                  <a:lnTo>
                    <a:pt x="53101" y="53116"/>
                  </a:lnTo>
                  <a:lnTo>
                    <a:pt x="24750" y="89820"/>
                  </a:lnTo>
                  <a:lnTo>
                    <a:pt x="6475" y="133142"/>
                  </a:lnTo>
                  <a:lnTo>
                    <a:pt x="0" y="181356"/>
                  </a:lnTo>
                  <a:lnTo>
                    <a:pt x="6475" y="229569"/>
                  </a:lnTo>
                  <a:lnTo>
                    <a:pt x="24750" y="272891"/>
                  </a:lnTo>
                  <a:lnTo>
                    <a:pt x="53101" y="309595"/>
                  </a:lnTo>
                  <a:lnTo>
                    <a:pt x="89803" y="337952"/>
                  </a:lnTo>
                  <a:lnTo>
                    <a:pt x="133129" y="356234"/>
                  </a:lnTo>
                  <a:lnTo>
                    <a:pt x="181356" y="362712"/>
                  </a:lnTo>
                  <a:lnTo>
                    <a:pt x="229582" y="356234"/>
                  </a:lnTo>
                  <a:lnTo>
                    <a:pt x="272908" y="337952"/>
                  </a:lnTo>
                  <a:lnTo>
                    <a:pt x="309610" y="309595"/>
                  </a:lnTo>
                  <a:lnTo>
                    <a:pt x="337961" y="272891"/>
                  </a:lnTo>
                  <a:lnTo>
                    <a:pt x="356236" y="229569"/>
                  </a:lnTo>
                  <a:lnTo>
                    <a:pt x="362711" y="181356"/>
                  </a:lnTo>
                  <a:lnTo>
                    <a:pt x="356236" y="133142"/>
                  </a:lnTo>
                  <a:lnTo>
                    <a:pt x="337961" y="89820"/>
                  </a:lnTo>
                  <a:lnTo>
                    <a:pt x="309610" y="53116"/>
                  </a:lnTo>
                  <a:lnTo>
                    <a:pt x="272908" y="24759"/>
                  </a:lnTo>
                  <a:lnTo>
                    <a:pt x="229582" y="6477"/>
                  </a:lnTo>
                  <a:lnTo>
                    <a:pt x="181356" y="0"/>
                  </a:lnTo>
                  <a:close/>
                </a:path>
              </a:pathLst>
            </a:custGeom>
            <a:solidFill>
              <a:srgbClr val="FFE4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28366" y="4085081"/>
              <a:ext cx="363220" cy="363220"/>
            </a:xfrm>
            <a:custGeom>
              <a:avLst/>
              <a:gdLst/>
              <a:ahLst/>
              <a:cxnLst/>
              <a:rect l="l" t="t" r="r" b="b"/>
              <a:pathLst>
                <a:path w="363220" h="363220">
                  <a:moveTo>
                    <a:pt x="0" y="181356"/>
                  </a:moveTo>
                  <a:lnTo>
                    <a:pt x="6475" y="133142"/>
                  </a:lnTo>
                  <a:lnTo>
                    <a:pt x="24750" y="89820"/>
                  </a:lnTo>
                  <a:lnTo>
                    <a:pt x="53101" y="53116"/>
                  </a:lnTo>
                  <a:lnTo>
                    <a:pt x="89803" y="24759"/>
                  </a:lnTo>
                  <a:lnTo>
                    <a:pt x="133129" y="6477"/>
                  </a:lnTo>
                  <a:lnTo>
                    <a:pt x="181356" y="0"/>
                  </a:lnTo>
                  <a:lnTo>
                    <a:pt x="229582" y="6477"/>
                  </a:lnTo>
                  <a:lnTo>
                    <a:pt x="272908" y="24759"/>
                  </a:lnTo>
                  <a:lnTo>
                    <a:pt x="309610" y="53116"/>
                  </a:lnTo>
                  <a:lnTo>
                    <a:pt x="337961" y="89820"/>
                  </a:lnTo>
                  <a:lnTo>
                    <a:pt x="356236" y="133142"/>
                  </a:lnTo>
                  <a:lnTo>
                    <a:pt x="362711" y="181356"/>
                  </a:lnTo>
                  <a:lnTo>
                    <a:pt x="356236" y="229569"/>
                  </a:lnTo>
                  <a:lnTo>
                    <a:pt x="337961" y="272891"/>
                  </a:lnTo>
                  <a:lnTo>
                    <a:pt x="309610" y="309595"/>
                  </a:lnTo>
                  <a:lnTo>
                    <a:pt x="272908" y="337952"/>
                  </a:lnTo>
                  <a:lnTo>
                    <a:pt x="229582" y="356234"/>
                  </a:lnTo>
                  <a:lnTo>
                    <a:pt x="181356" y="362712"/>
                  </a:lnTo>
                  <a:lnTo>
                    <a:pt x="133129" y="356234"/>
                  </a:lnTo>
                  <a:lnTo>
                    <a:pt x="89803" y="337952"/>
                  </a:lnTo>
                  <a:lnTo>
                    <a:pt x="53101" y="309595"/>
                  </a:lnTo>
                  <a:lnTo>
                    <a:pt x="24750" y="272891"/>
                  </a:lnTo>
                  <a:lnTo>
                    <a:pt x="6475" y="229569"/>
                  </a:lnTo>
                  <a:lnTo>
                    <a:pt x="0" y="181356"/>
                  </a:lnTo>
                  <a:close/>
                </a:path>
              </a:pathLst>
            </a:custGeom>
            <a:ln w="19050">
              <a:solidFill>
                <a:srgbClr val="F0C2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83180" y="3124200"/>
              <a:ext cx="396875" cy="1142365"/>
            </a:xfrm>
            <a:custGeom>
              <a:avLst/>
              <a:gdLst/>
              <a:ahLst/>
              <a:cxnLst/>
              <a:rect l="l" t="t" r="r" b="b"/>
              <a:pathLst>
                <a:path w="396875" h="1142364">
                  <a:moveTo>
                    <a:pt x="0" y="0"/>
                  </a:moveTo>
                  <a:lnTo>
                    <a:pt x="343534" y="2667"/>
                  </a:lnTo>
                </a:path>
                <a:path w="396875" h="1142364">
                  <a:moveTo>
                    <a:pt x="0" y="3048"/>
                  </a:moveTo>
                  <a:lnTo>
                    <a:pt x="396875" y="1013447"/>
                  </a:lnTo>
                </a:path>
                <a:path w="396875" h="1142364">
                  <a:moveTo>
                    <a:pt x="0" y="1141476"/>
                  </a:moveTo>
                  <a:lnTo>
                    <a:pt x="343534" y="1141476"/>
                  </a:lnTo>
                </a:path>
                <a:path w="396875" h="1142364">
                  <a:moveTo>
                    <a:pt x="27431" y="1141844"/>
                  </a:moveTo>
                  <a:lnTo>
                    <a:pt x="344169" y="3048"/>
                  </a:lnTo>
                </a:path>
              </a:pathLst>
            </a:custGeom>
            <a:ln w="9525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1716" y="1092708"/>
              <a:ext cx="3020568" cy="81991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370326" y="2969514"/>
            <a:ext cx="342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0.05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70326" y="3566922"/>
            <a:ext cx="342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Calibri"/>
                <a:cs typeface="Calibri"/>
              </a:rPr>
              <a:t>0.80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70326" y="4120997"/>
            <a:ext cx="3416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Calibri"/>
                <a:cs typeface="Calibri"/>
              </a:rPr>
              <a:t>0.15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2424" y="2287651"/>
            <a:ext cx="52749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Assume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actual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label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is 1</a:t>
            </a:r>
            <a:r>
              <a:rPr sz="1400" dirty="0">
                <a:latin typeface="Calibri"/>
                <a:cs typeface="Calibri"/>
              </a:rPr>
              <a:t>,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have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our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hot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encoded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[1,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0,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0]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78373" y="3059049"/>
            <a:ext cx="3027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=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-(1*log(0.05) +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0*log(0.8)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+</a:t>
            </a:r>
            <a:r>
              <a:rPr sz="1400" spc="-10" dirty="0">
                <a:latin typeface="Calibri"/>
                <a:cs typeface="Calibri"/>
              </a:rPr>
              <a:t> 0*log(0.15))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=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3.0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707" y="298195"/>
            <a:ext cx="31146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>
                <a:solidFill>
                  <a:srgbClr val="171616"/>
                </a:solidFill>
              </a:rPr>
              <a:t>Training</a:t>
            </a:r>
            <a:r>
              <a:rPr spc="-30" dirty="0">
                <a:solidFill>
                  <a:srgbClr val="171616"/>
                </a:solidFill>
              </a:rPr>
              <a:t> </a:t>
            </a:r>
            <a:r>
              <a:rPr dirty="0">
                <a:solidFill>
                  <a:srgbClr val="171616"/>
                </a:solidFill>
              </a:rPr>
              <a:t>of</a:t>
            </a:r>
            <a:r>
              <a:rPr spc="-25" dirty="0">
                <a:solidFill>
                  <a:srgbClr val="171616"/>
                </a:solidFill>
              </a:rPr>
              <a:t> </a:t>
            </a:r>
            <a:r>
              <a:rPr spc="-100" dirty="0">
                <a:solidFill>
                  <a:srgbClr val="171616"/>
                </a:solidFill>
              </a:rPr>
              <a:t>Neural</a:t>
            </a:r>
            <a:r>
              <a:rPr spc="-15" dirty="0">
                <a:solidFill>
                  <a:srgbClr val="171616"/>
                </a:solidFill>
              </a:rPr>
              <a:t> </a:t>
            </a:r>
            <a:r>
              <a:rPr spc="-100" dirty="0">
                <a:solidFill>
                  <a:srgbClr val="171616"/>
                </a:solidFill>
              </a:rPr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748" y="976324"/>
            <a:ext cx="7794625" cy="697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75" dirty="0">
                <a:solidFill>
                  <a:srgbClr val="434343"/>
                </a:solidFill>
                <a:latin typeface="Gill Sans MT"/>
                <a:cs typeface="Gill Sans MT"/>
              </a:rPr>
              <a:t>What</a:t>
            </a:r>
            <a:r>
              <a:rPr sz="1600" b="1" spc="-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600" b="1" spc="55" dirty="0">
                <a:solidFill>
                  <a:srgbClr val="434343"/>
                </a:solidFill>
                <a:latin typeface="Gill Sans MT"/>
                <a:cs typeface="Gill Sans MT"/>
              </a:rPr>
              <a:t>is</a:t>
            </a:r>
            <a:r>
              <a:rPr sz="16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600" b="1" spc="-70" dirty="0">
                <a:solidFill>
                  <a:srgbClr val="434343"/>
                </a:solidFill>
                <a:latin typeface="Gill Sans MT"/>
                <a:cs typeface="Gill Sans MT"/>
              </a:rPr>
              <a:t>the</a:t>
            </a:r>
            <a:r>
              <a:rPr sz="1600" b="1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600" b="1" dirty="0">
                <a:solidFill>
                  <a:srgbClr val="434343"/>
                </a:solidFill>
                <a:latin typeface="Gill Sans MT"/>
                <a:cs typeface="Gill Sans MT"/>
              </a:rPr>
              <a:t>goal</a:t>
            </a:r>
            <a:r>
              <a:rPr sz="1600" b="1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600" b="1" dirty="0">
                <a:solidFill>
                  <a:srgbClr val="434343"/>
                </a:solidFill>
                <a:latin typeface="Gill Sans MT"/>
                <a:cs typeface="Gill Sans MT"/>
              </a:rPr>
              <a:t>of</a:t>
            </a:r>
            <a:r>
              <a:rPr sz="16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600" b="1" spc="-10" dirty="0">
                <a:solidFill>
                  <a:srgbClr val="434343"/>
                </a:solidFill>
                <a:latin typeface="Gill Sans MT"/>
                <a:cs typeface="Gill Sans MT"/>
              </a:rPr>
              <a:t>training?</a:t>
            </a:r>
            <a:endParaRPr sz="1600">
              <a:latin typeface="Gill Sans MT"/>
              <a:cs typeface="Gill Sans MT"/>
            </a:endParaRPr>
          </a:p>
          <a:p>
            <a:pPr marL="12700" marR="5080">
              <a:lnSpc>
                <a:spcPct val="100000"/>
              </a:lnSpc>
              <a:spcBef>
                <a:spcPts val="15"/>
              </a:spcBef>
            </a:pPr>
            <a:r>
              <a:rPr sz="1400" spc="50" dirty="0">
                <a:latin typeface="Gill Sans MT"/>
                <a:cs typeface="Gill Sans MT"/>
              </a:rPr>
              <a:t>Adjust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weights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and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114" dirty="0">
                <a:latin typeface="Gill Sans MT"/>
                <a:cs typeface="Gill Sans MT"/>
              </a:rPr>
              <a:t>biases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 </a:t>
            </a:r>
            <a:r>
              <a:rPr sz="1400" spc="75" dirty="0">
                <a:latin typeface="Gill Sans MT"/>
                <a:cs typeface="Gill Sans MT"/>
              </a:rPr>
              <a:t>achieve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160" dirty="0">
                <a:latin typeface="Gill Sans MT"/>
                <a:cs typeface="Gill Sans MT"/>
              </a:rPr>
              <a:t>a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set</a:t>
            </a:r>
            <a:r>
              <a:rPr sz="1400" dirty="0">
                <a:latin typeface="Gill Sans MT"/>
                <a:cs typeface="Gill Sans MT"/>
              </a:rPr>
              <a:t> with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 </a:t>
            </a:r>
            <a:r>
              <a:rPr sz="1400" spc="95" dirty="0">
                <a:latin typeface="Gill Sans MT"/>
                <a:cs typeface="Gill Sans MT"/>
              </a:rPr>
              <a:t>smallest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-30" dirty="0">
                <a:latin typeface="Gill Sans MT"/>
                <a:cs typeface="Gill Sans MT"/>
              </a:rPr>
              <a:t>error,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by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optimizing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i="1" spc="85" dirty="0">
                <a:latin typeface="Gill Sans MT"/>
                <a:cs typeface="Gill Sans MT"/>
              </a:rPr>
              <a:t>(minimize)</a:t>
            </a:r>
            <a:r>
              <a:rPr sz="1400" i="1" spc="-55" dirty="0">
                <a:latin typeface="Gill Sans MT"/>
                <a:cs typeface="Gill Sans MT"/>
              </a:rPr>
              <a:t> </a:t>
            </a:r>
            <a:r>
              <a:rPr sz="1400" spc="-25" dirty="0">
                <a:latin typeface="Gill Sans MT"/>
                <a:cs typeface="Gill Sans MT"/>
              </a:rPr>
              <a:t>the </a:t>
            </a:r>
            <a:r>
              <a:rPr sz="1400" spc="100" dirty="0">
                <a:latin typeface="Gill Sans MT"/>
                <a:cs typeface="Gill Sans MT"/>
              </a:rPr>
              <a:t>loss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function.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6793" y="1888235"/>
            <a:ext cx="8582660" cy="2013585"/>
            <a:chOff x="256793" y="1888235"/>
            <a:chExt cx="8582660" cy="20135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99" y="1888235"/>
              <a:ext cx="2133600" cy="19735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8399" y="1929383"/>
              <a:ext cx="6400800" cy="197205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6793" y="1946909"/>
              <a:ext cx="8258175" cy="1562735"/>
            </a:xfrm>
            <a:custGeom>
              <a:avLst/>
              <a:gdLst/>
              <a:ahLst/>
              <a:cxnLst/>
              <a:rect l="l" t="t" r="r" b="b"/>
              <a:pathLst>
                <a:path w="8258175" h="1562735">
                  <a:moveTo>
                    <a:pt x="0" y="673607"/>
                  </a:moveTo>
                  <a:lnTo>
                    <a:pt x="1836039" y="673607"/>
                  </a:lnTo>
                </a:path>
                <a:path w="8258175" h="1562735">
                  <a:moveTo>
                    <a:pt x="2125980" y="722376"/>
                  </a:moveTo>
                  <a:lnTo>
                    <a:pt x="3922141" y="938657"/>
                  </a:lnTo>
                </a:path>
                <a:path w="8258175" h="1562735">
                  <a:moveTo>
                    <a:pt x="4259580" y="0"/>
                  </a:moveTo>
                  <a:lnTo>
                    <a:pt x="6142355" y="1334134"/>
                  </a:lnTo>
                </a:path>
                <a:path w="8258175" h="1562735">
                  <a:moveTo>
                    <a:pt x="6374891" y="228600"/>
                  </a:moveTo>
                  <a:lnTo>
                    <a:pt x="8257666" y="1562734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92327" y="4076191"/>
            <a:ext cx="7779384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85" dirty="0">
                <a:solidFill>
                  <a:srgbClr val="434343"/>
                </a:solidFill>
                <a:latin typeface="Gill Sans MT"/>
                <a:cs typeface="Gill Sans MT"/>
              </a:rPr>
              <a:t>For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40" dirty="0">
                <a:solidFill>
                  <a:srgbClr val="434343"/>
                </a:solidFill>
                <a:latin typeface="Gill Sans MT"/>
                <a:cs typeface="Gill Sans MT"/>
              </a:rPr>
              <a:t>example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in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55" dirty="0">
                <a:solidFill>
                  <a:srgbClr val="434343"/>
                </a:solidFill>
                <a:latin typeface="Gill Sans MT"/>
                <a:cs typeface="Gill Sans MT"/>
              </a:rPr>
              <a:t>Linear</a:t>
            </a:r>
            <a:r>
              <a:rPr sz="14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Regression,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45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ŷ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55" dirty="0">
                <a:solidFill>
                  <a:srgbClr val="434343"/>
                </a:solidFill>
                <a:latin typeface="Gill Sans MT"/>
                <a:cs typeface="Gill Sans MT"/>
              </a:rPr>
              <a:t>Goal: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Find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good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values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30" dirty="0">
                <a:solidFill>
                  <a:srgbClr val="434343"/>
                </a:solidFill>
                <a:latin typeface="Gill Sans MT"/>
                <a:cs typeface="Gill Sans MT"/>
              </a:rPr>
              <a:t>for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409" dirty="0">
                <a:solidFill>
                  <a:srgbClr val="434343"/>
                </a:solidFill>
                <a:latin typeface="Gill Sans MT"/>
                <a:cs typeface="Gill Sans MT"/>
              </a:rPr>
              <a:t>W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and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95" dirty="0">
                <a:solidFill>
                  <a:srgbClr val="434343"/>
                </a:solidFill>
                <a:latin typeface="Gill Sans MT"/>
                <a:cs typeface="Gill Sans MT"/>
              </a:rPr>
              <a:t>B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such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65" dirty="0">
                <a:solidFill>
                  <a:srgbClr val="434343"/>
                </a:solidFill>
                <a:latin typeface="Gill Sans MT"/>
                <a:cs typeface="Gill Sans MT"/>
              </a:rPr>
              <a:t>that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the</a:t>
            </a:r>
            <a:r>
              <a:rPr sz="1400" b="1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difference</a:t>
            </a:r>
            <a:r>
              <a:rPr sz="1400" b="1" spc="-40" dirty="0">
                <a:solidFill>
                  <a:srgbClr val="434343"/>
                </a:solidFill>
                <a:latin typeface="Gill Sans MT"/>
                <a:cs typeface="Gill Sans MT"/>
              </a:rPr>
              <a:t> between</a:t>
            </a:r>
            <a:r>
              <a:rPr sz="14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points</a:t>
            </a:r>
            <a:r>
              <a:rPr sz="1400" b="1" spc="-5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and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line</a:t>
            </a:r>
            <a:r>
              <a:rPr sz="14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55" dirty="0">
                <a:solidFill>
                  <a:srgbClr val="434343"/>
                </a:solidFill>
                <a:latin typeface="Gill Sans MT"/>
                <a:cs typeface="Gill Sans MT"/>
              </a:rPr>
              <a:t>is</a:t>
            </a:r>
            <a:r>
              <a:rPr sz="1400" b="1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minimized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12" y="1880361"/>
            <a:ext cx="7523480" cy="12477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4800" spc="-10" dirty="0">
                <a:solidFill>
                  <a:srgbClr val="D71E39"/>
                </a:solidFill>
              </a:rPr>
              <a:t>Training</a:t>
            </a:r>
            <a:r>
              <a:rPr sz="4800" spc="-229" dirty="0">
                <a:solidFill>
                  <a:srgbClr val="D71E39"/>
                </a:solidFill>
              </a:rPr>
              <a:t> </a:t>
            </a:r>
            <a:r>
              <a:rPr sz="4800" spc="200" dirty="0">
                <a:solidFill>
                  <a:srgbClr val="D71E39"/>
                </a:solidFill>
              </a:rPr>
              <a:t>a</a:t>
            </a:r>
            <a:r>
              <a:rPr sz="4800" spc="-250" dirty="0">
                <a:solidFill>
                  <a:srgbClr val="D71E39"/>
                </a:solidFill>
              </a:rPr>
              <a:t> </a:t>
            </a:r>
            <a:r>
              <a:rPr sz="4800" spc="100" dirty="0">
                <a:solidFill>
                  <a:srgbClr val="D71E39"/>
                </a:solidFill>
              </a:rPr>
              <a:t>neural</a:t>
            </a:r>
            <a:r>
              <a:rPr sz="4800" spc="-245" dirty="0">
                <a:solidFill>
                  <a:srgbClr val="D71E39"/>
                </a:solidFill>
              </a:rPr>
              <a:t> </a:t>
            </a:r>
            <a:r>
              <a:rPr sz="4800" spc="-10" dirty="0">
                <a:solidFill>
                  <a:srgbClr val="D71E39"/>
                </a:solidFill>
              </a:rPr>
              <a:t>network</a:t>
            </a:r>
            <a:endParaRPr sz="4800"/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2400" b="0" spc="110" dirty="0">
                <a:solidFill>
                  <a:srgbClr val="1E2C3B"/>
                </a:solidFill>
                <a:latin typeface="Gill Sans MT"/>
                <a:cs typeface="Gill Sans MT"/>
              </a:rPr>
              <a:t>Backpropagation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960" y="959612"/>
            <a:ext cx="768477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55" dirty="0">
                <a:solidFill>
                  <a:srgbClr val="434343"/>
                </a:solidFill>
                <a:latin typeface="Gill Sans MT"/>
                <a:cs typeface="Gill Sans MT"/>
              </a:rPr>
              <a:t>Transmit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40" dirty="0">
                <a:solidFill>
                  <a:srgbClr val="434343"/>
                </a:solidFill>
                <a:latin typeface="Gill Sans MT"/>
                <a:cs typeface="Gill Sans MT"/>
              </a:rPr>
              <a:t>input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40" dirty="0">
                <a:solidFill>
                  <a:srgbClr val="434343"/>
                </a:solidFill>
                <a:latin typeface="Gill Sans MT"/>
                <a:cs typeface="Gill Sans MT"/>
              </a:rPr>
              <a:t>data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60" dirty="0">
                <a:solidFill>
                  <a:srgbClr val="434343"/>
                </a:solidFill>
                <a:latin typeface="Gill Sans MT"/>
                <a:cs typeface="Gill Sans MT"/>
              </a:rPr>
              <a:t>from</a:t>
            </a:r>
            <a:r>
              <a:rPr sz="14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left </a:t>
            </a:r>
            <a:r>
              <a:rPr sz="1400" b="1" spc="-70" dirty="0">
                <a:solidFill>
                  <a:srgbClr val="434343"/>
                </a:solidFill>
                <a:latin typeface="Gill Sans MT"/>
                <a:cs typeface="Gill Sans MT"/>
              </a:rPr>
              <a:t>to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right,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passing</a:t>
            </a:r>
            <a:r>
              <a:rPr sz="1400" b="1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55" dirty="0">
                <a:solidFill>
                  <a:srgbClr val="434343"/>
                </a:solidFill>
                <a:latin typeface="Gill Sans MT"/>
                <a:cs typeface="Gill Sans MT"/>
              </a:rPr>
              <a:t>through</a:t>
            </a:r>
            <a:r>
              <a:rPr sz="1400" b="1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40" dirty="0">
                <a:solidFill>
                  <a:srgbClr val="434343"/>
                </a:solidFill>
                <a:latin typeface="Gill Sans MT"/>
                <a:cs typeface="Gill Sans MT"/>
              </a:rPr>
              <a:t>certain </a:t>
            </a:r>
            <a:r>
              <a:rPr sz="1400" b="1" spc="-25" dirty="0">
                <a:solidFill>
                  <a:srgbClr val="434343"/>
                </a:solidFill>
                <a:latin typeface="Gill Sans MT"/>
                <a:cs typeface="Gill Sans MT"/>
              </a:rPr>
              <a:t>activated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25" dirty="0">
                <a:solidFill>
                  <a:srgbClr val="434343"/>
                </a:solidFill>
                <a:latin typeface="Gill Sans MT"/>
                <a:cs typeface="Gill Sans MT"/>
              </a:rPr>
              <a:t>neurons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in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between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25" dirty="0">
                <a:solidFill>
                  <a:srgbClr val="434343"/>
                </a:solidFill>
                <a:latin typeface="Gill Sans MT"/>
                <a:cs typeface="Gill Sans MT"/>
              </a:rPr>
              <a:t>and </a:t>
            </a:r>
            <a:r>
              <a:rPr sz="1400" b="1" spc="-30" dirty="0">
                <a:solidFill>
                  <a:srgbClr val="434343"/>
                </a:solidFill>
                <a:latin typeface="Gill Sans MT"/>
                <a:cs typeface="Gill Sans MT"/>
              </a:rPr>
              <a:t>generate</a:t>
            </a:r>
            <a:r>
              <a:rPr sz="1400" b="1" spc="-40" dirty="0">
                <a:solidFill>
                  <a:srgbClr val="434343"/>
                </a:solidFill>
                <a:latin typeface="Gill Sans MT"/>
                <a:cs typeface="Gill Sans MT"/>
              </a:rPr>
              <a:t> predicted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value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707" y="298195"/>
            <a:ext cx="24225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0" dirty="0">
                <a:solidFill>
                  <a:srgbClr val="171616"/>
                </a:solidFill>
                <a:latin typeface="Gill Sans MT"/>
                <a:cs typeface="Gill Sans MT"/>
              </a:rPr>
              <a:t>Forward</a:t>
            </a:r>
            <a:r>
              <a:rPr sz="2000" b="1" spc="-75" dirty="0">
                <a:solidFill>
                  <a:srgbClr val="171616"/>
                </a:solidFill>
                <a:latin typeface="Gill Sans MT"/>
                <a:cs typeface="Gill Sans MT"/>
              </a:rPr>
              <a:t> </a:t>
            </a:r>
            <a:r>
              <a:rPr sz="2000" b="1" spc="-35" dirty="0">
                <a:solidFill>
                  <a:srgbClr val="171616"/>
                </a:solidFill>
                <a:latin typeface="Gill Sans MT"/>
                <a:cs typeface="Gill Sans MT"/>
              </a:rPr>
              <a:t>Propagation</a:t>
            </a:r>
            <a:endParaRPr sz="20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9719" y="1626107"/>
            <a:ext cx="6004559" cy="323545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960" y="1195577"/>
            <a:ext cx="78752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60" dirty="0">
                <a:solidFill>
                  <a:srgbClr val="434343"/>
                </a:solidFill>
                <a:latin typeface="Gill Sans MT"/>
                <a:cs typeface="Gill Sans MT"/>
              </a:rPr>
              <a:t>“Backward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40" dirty="0">
                <a:solidFill>
                  <a:srgbClr val="434343"/>
                </a:solidFill>
                <a:latin typeface="Gill Sans MT"/>
                <a:cs typeface="Gill Sans MT"/>
              </a:rPr>
              <a:t>propagation</a:t>
            </a:r>
            <a:r>
              <a:rPr sz="1400" b="1" spc="-7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of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75" dirty="0">
                <a:solidFill>
                  <a:srgbClr val="434343"/>
                </a:solidFill>
                <a:latin typeface="Gill Sans MT"/>
                <a:cs typeface="Gill Sans MT"/>
              </a:rPr>
              <a:t>errors”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70" dirty="0">
                <a:solidFill>
                  <a:srgbClr val="434343"/>
                </a:solidFill>
                <a:latin typeface="Gill Sans MT"/>
                <a:cs typeface="Gill Sans MT"/>
              </a:rPr>
              <a:t>-</a:t>
            </a:r>
            <a:r>
              <a:rPr sz="1400" b="1" spc="-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5" dirty="0">
                <a:solidFill>
                  <a:srgbClr val="434343"/>
                </a:solidFill>
                <a:latin typeface="Gill Sans MT"/>
                <a:cs typeface="Gill Sans MT"/>
              </a:rPr>
              <a:t>To</a:t>
            </a:r>
            <a:r>
              <a:rPr sz="1400" b="1" spc="-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minimize</a:t>
            </a:r>
            <a:r>
              <a:rPr sz="1400" b="1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the</a:t>
            </a:r>
            <a:r>
              <a:rPr sz="1400" b="1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90" dirty="0">
                <a:solidFill>
                  <a:srgbClr val="434343"/>
                </a:solidFill>
                <a:latin typeface="Gill Sans MT"/>
                <a:cs typeface="Gill Sans MT"/>
              </a:rPr>
              <a:t>error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by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changing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the</a:t>
            </a:r>
            <a:r>
              <a:rPr sz="1400" b="1" spc="-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weights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of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the</a:t>
            </a:r>
            <a:r>
              <a:rPr sz="14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networks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3507" y="298195"/>
            <a:ext cx="2054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30" dirty="0">
                <a:solidFill>
                  <a:srgbClr val="171616"/>
                </a:solidFill>
                <a:latin typeface="Gill Sans MT"/>
                <a:cs typeface="Gill Sans MT"/>
              </a:rPr>
              <a:t>Back</a:t>
            </a:r>
            <a:r>
              <a:rPr sz="2000" b="1" spc="-105" dirty="0">
                <a:solidFill>
                  <a:srgbClr val="171616"/>
                </a:solidFill>
                <a:latin typeface="Gill Sans MT"/>
                <a:cs typeface="Gill Sans MT"/>
              </a:rPr>
              <a:t> </a:t>
            </a:r>
            <a:r>
              <a:rPr sz="2000" b="1" spc="-40" dirty="0">
                <a:solidFill>
                  <a:srgbClr val="171616"/>
                </a:solidFill>
                <a:latin typeface="Gill Sans MT"/>
                <a:cs typeface="Gill Sans MT"/>
              </a:rPr>
              <a:t>Propagation</a:t>
            </a:r>
            <a:endParaRPr sz="20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659" y="1769364"/>
            <a:ext cx="7726680" cy="243687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104" y="436626"/>
            <a:ext cx="19970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Gradient</a:t>
            </a:r>
            <a:r>
              <a:rPr spc="-75" dirty="0"/>
              <a:t> </a:t>
            </a:r>
            <a:r>
              <a:rPr spc="-30" dirty="0"/>
              <a:t>Descent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95172" y="825880"/>
            <a:ext cx="7347584" cy="3653154"/>
            <a:chOff x="995172" y="825880"/>
            <a:chExt cx="7347584" cy="365315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1217675"/>
              <a:ext cx="6096000" cy="31729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95172" y="1162811"/>
              <a:ext cx="7347584" cy="3316604"/>
            </a:xfrm>
            <a:custGeom>
              <a:avLst/>
              <a:gdLst/>
              <a:ahLst/>
              <a:cxnLst/>
              <a:rect l="l" t="t" r="r" b="b"/>
              <a:pathLst>
                <a:path w="7347584" h="3316604">
                  <a:moveTo>
                    <a:pt x="7347331" y="3278124"/>
                  </a:moveTo>
                  <a:lnTo>
                    <a:pt x="7334631" y="3271774"/>
                  </a:lnTo>
                  <a:lnTo>
                    <a:pt x="7271131" y="3240024"/>
                  </a:lnTo>
                  <a:lnTo>
                    <a:pt x="7292289" y="3271774"/>
                  </a:lnTo>
                  <a:lnTo>
                    <a:pt x="44450" y="3271774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3288601"/>
                  </a:lnTo>
                  <a:lnTo>
                    <a:pt x="44450" y="3288601"/>
                  </a:lnTo>
                  <a:lnTo>
                    <a:pt x="44450" y="3284474"/>
                  </a:lnTo>
                  <a:lnTo>
                    <a:pt x="7292289" y="3284474"/>
                  </a:lnTo>
                  <a:lnTo>
                    <a:pt x="7271131" y="3316224"/>
                  </a:lnTo>
                  <a:lnTo>
                    <a:pt x="7334631" y="3284474"/>
                  </a:lnTo>
                  <a:lnTo>
                    <a:pt x="7347331" y="3278124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7918" y="878585"/>
              <a:ext cx="20320" cy="3529329"/>
            </a:xfrm>
            <a:custGeom>
              <a:avLst/>
              <a:gdLst/>
              <a:ahLst/>
              <a:cxnLst/>
              <a:rect l="l" t="t" r="r" b="b"/>
              <a:pathLst>
                <a:path w="20320" h="3529329">
                  <a:moveTo>
                    <a:pt x="20066" y="0"/>
                  </a:moveTo>
                  <a:lnTo>
                    <a:pt x="0" y="3528898"/>
                  </a:lnTo>
                </a:path>
              </a:pathLst>
            </a:custGeom>
            <a:ln w="28574">
              <a:solidFill>
                <a:srgbClr val="0A7743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33187" y="825880"/>
              <a:ext cx="994410" cy="247650"/>
            </a:xfrm>
            <a:custGeom>
              <a:avLst/>
              <a:gdLst/>
              <a:ahLst/>
              <a:cxnLst/>
              <a:rect l="l" t="t" r="r" b="b"/>
              <a:pathLst>
                <a:path w="994410" h="247650">
                  <a:moveTo>
                    <a:pt x="66166" y="172974"/>
                  </a:moveTo>
                  <a:lnTo>
                    <a:pt x="0" y="226695"/>
                  </a:lnTo>
                  <a:lnTo>
                    <a:pt x="82676" y="247396"/>
                  </a:lnTo>
                  <a:lnTo>
                    <a:pt x="76422" y="219202"/>
                  </a:lnTo>
                  <a:lnTo>
                    <a:pt x="63373" y="219202"/>
                  </a:lnTo>
                  <a:lnTo>
                    <a:pt x="60578" y="206756"/>
                  </a:lnTo>
                  <a:lnTo>
                    <a:pt x="73046" y="203986"/>
                  </a:lnTo>
                  <a:lnTo>
                    <a:pt x="66166" y="172974"/>
                  </a:lnTo>
                  <a:close/>
                </a:path>
                <a:path w="994410" h="247650">
                  <a:moveTo>
                    <a:pt x="73046" y="203986"/>
                  </a:moveTo>
                  <a:lnTo>
                    <a:pt x="60578" y="206756"/>
                  </a:lnTo>
                  <a:lnTo>
                    <a:pt x="63373" y="219202"/>
                  </a:lnTo>
                  <a:lnTo>
                    <a:pt x="75809" y="216439"/>
                  </a:lnTo>
                  <a:lnTo>
                    <a:pt x="73046" y="203986"/>
                  </a:lnTo>
                  <a:close/>
                </a:path>
                <a:path w="994410" h="247650">
                  <a:moveTo>
                    <a:pt x="75809" y="216439"/>
                  </a:moveTo>
                  <a:lnTo>
                    <a:pt x="63373" y="219202"/>
                  </a:lnTo>
                  <a:lnTo>
                    <a:pt x="76422" y="219202"/>
                  </a:lnTo>
                  <a:lnTo>
                    <a:pt x="75809" y="216439"/>
                  </a:lnTo>
                  <a:close/>
                </a:path>
                <a:path w="994410" h="247650">
                  <a:moveTo>
                    <a:pt x="991362" y="0"/>
                  </a:moveTo>
                  <a:lnTo>
                    <a:pt x="73046" y="203986"/>
                  </a:lnTo>
                  <a:lnTo>
                    <a:pt x="75809" y="216439"/>
                  </a:lnTo>
                  <a:lnTo>
                    <a:pt x="994028" y="12446"/>
                  </a:lnTo>
                  <a:lnTo>
                    <a:pt x="991362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64032" y="2436622"/>
            <a:ext cx="405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Gill Sans MT"/>
                <a:cs typeface="Gill Sans MT"/>
              </a:rPr>
              <a:t>Loss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781" y="972438"/>
            <a:ext cx="766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60" dirty="0">
                <a:latin typeface="Gill Sans MT"/>
                <a:cs typeface="Gill Sans MT"/>
              </a:rPr>
              <a:t>High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loss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593" y="4256938"/>
            <a:ext cx="7283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ill Sans MT"/>
                <a:cs typeface="Gill Sans MT"/>
              </a:rPr>
              <a:t>Low</a:t>
            </a:r>
            <a:r>
              <a:rPr sz="1400" spc="6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loss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23454" y="4586427"/>
            <a:ext cx="9505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5" dirty="0">
                <a:latin typeface="Gill Sans MT"/>
                <a:cs typeface="Gill Sans MT"/>
              </a:rPr>
              <a:t>Parameters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3760" y="4546498"/>
            <a:ext cx="5384800" cy="462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91815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solidFill>
                  <a:srgbClr val="0A7743"/>
                </a:solidFill>
                <a:latin typeface="Gill Sans MT"/>
                <a:cs typeface="Gill Sans MT"/>
              </a:rPr>
              <a:t>Parameters</a:t>
            </a:r>
            <a:r>
              <a:rPr sz="1400" b="1" spc="-25" dirty="0">
                <a:solidFill>
                  <a:srgbClr val="0A7743"/>
                </a:solidFill>
                <a:latin typeface="Gill Sans MT"/>
                <a:cs typeface="Gill Sans MT"/>
              </a:rPr>
              <a:t> </a:t>
            </a:r>
            <a:r>
              <a:rPr sz="1400" b="1" spc="-60" dirty="0">
                <a:solidFill>
                  <a:srgbClr val="0A7743"/>
                </a:solidFill>
                <a:latin typeface="Gill Sans MT"/>
                <a:cs typeface="Gill Sans MT"/>
              </a:rPr>
              <a:t>with</a:t>
            </a:r>
            <a:r>
              <a:rPr sz="1400" b="1" spc="-35" dirty="0">
                <a:solidFill>
                  <a:srgbClr val="0A7743"/>
                </a:solidFill>
                <a:latin typeface="Gill Sans MT"/>
                <a:cs typeface="Gill Sans MT"/>
              </a:rPr>
              <a:t> </a:t>
            </a:r>
            <a:r>
              <a:rPr sz="1400" b="1" spc="-20" dirty="0">
                <a:solidFill>
                  <a:srgbClr val="0A7743"/>
                </a:solidFill>
                <a:latin typeface="Gill Sans MT"/>
                <a:cs typeface="Gill Sans MT"/>
              </a:rPr>
              <a:t>lowest</a:t>
            </a:r>
            <a:r>
              <a:rPr sz="1400" b="1" spc="-25" dirty="0">
                <a:solidFill>
                  <a:srgbClr val="0A7743"/>
                </a:solidFill>
                <a:latin typeface="Gill Sans MT"/>
                <a:cs typeface="Gill Sans MT"/>
              </a:rPr>
              <a:t> </a:t>
            </a:r>
            <a:r>
              <a:rPr sz="1400" b="1" spc="-20" dirty="0">
                <a:solidFill>
                  <a:srgbClr val="0A7743"/>
                </a:solidFill>
                <a:latin typeface="Gill Sans MT"/>
                <a:cs typeface="Gill Sans MT"/>
              </a:rPr>
              <a:t>loss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900" spc="-10" dirty="0">
                <a:latin typeface="Microsoft YaHei"/>
                <a:cs typeface="Microsoft YaHei"/>
              </a:rPr>
              <a:t>Source：</a:t>
            </a:r>
            <a:r>
              <a:rPr sz="9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Microsoft YaHei"/>
                <a:cs typeface="Microsoft YaHei"/>
                <a:hlinkClick r:id="rId3"/>
              </a:rPr>
              <a:t>https://www.kaggle.com/abdalimran/intuition-of-gradient-descent-for-machine-learning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65265" y="721613"/>
            <a:ext cx="212090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Gill Sans MT"/>
                <a:cs typeface="Gill Sans MT"/>
              </a:rPr>
              <a:t>How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find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best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set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of </a:t>
            </a:r>
            <a:r>
              <a:rPr sz="1400" spc="70" dirty="0">
                <a:latin typeface="Gill Sans MT"/>
                <a:cs typeface="Gill Sans MT"/>
              </a:rPr>
              <a:t>parameters?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08646" y="2316226"/>
            <a:ext cx="152908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update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weights, </a:t>
            </a:r>
            <a:r>
              <a:rPr sz="1400" spc="55" dirty="0">
                <a:latin typeface="Gill Sans MT"/>
                <a:cs typeface="Gill Sans MT"/>
              </a:rPr>
              <a:t>we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need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find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-25" dirty="0">
                <a:latin typeface="Gill Sans MT"/>
                <a:cs typeface="Gill Sans MT"/>
              </a:rPr>
              <a:t>the </a:t>
            </a:r>
            <a:r>
              <a:rPr sz="1400" spc="50" dirty="0">
                <a:latin typeface="Gill Sans MT"/>
                <a:cs typeface="Gill Sans MT"/>
              </a:rPr>
              <a:t>gradient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3139" y="1880616"/>
            <a:ext cx="1610867" cy="4770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98472" y="1323594"/>
            <a:ext cx="2233295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0465">
              <a:lnSpc>
                <a:spcPts val="1555"/>
              </a:lnSpc>
              <a:spcBef>
                <a:spcPts val="105"/>
              </a:spcBef>
            </a:pPr>
            <a:r>
              <a:rPr sz="1400" spc="65" dirty="0">
                <a:solidFill>
                  <a:srgbClr val="0A5293"/>
                </a:solidFill>
                <a:latin typeface="Gill Sans MT"/>
                <a:cs typeface="Gill Sans MT"/>
              </a:rPr>
              <a:t>Learning</a:t>
            </a:r>
            <a:r>
              <a:rPr sz="1400" spc="-50" dirty="0">
                <a:solidFill>
                  <a:srgbClr val="0A5293"/>
                </a:solidFill>
                <a:latin typeface="Gill Sans MT"/>
                <a:cs typeface="Gill Sans MT"/>
              </a:rPr>
              <a:t> </a:t>
            </a:r>
            <a:r>
              <a:rPr sz="1400" spc="-20" dirty="0">
                <a:solidFill>
                  <a:srgbClr val="0A5293"/>
                </a:solidFill>
                <a:latin typeface="Gill Sans MT"/>
                <a:cs typeface="Gill Sans MT"/>
              </a:rPr>
              <a:t>rate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ts val="1555"/>
              </a:lnSpc>
            </a:pPr>
            <a:r>
              <a:rPr sz="1400" dirty="0">
                <a:solidFill>
                  <a:srgbClr val="0A5293"/>
                </a:solidFill>
                <a:latin typeface="Gill Sans MT"/>
                <a:cs typeface="Gill Sans MT"/>
              </a:rPr>
              <a:t>New</a:t>
            </a:r>
            <a:r>
              <a:rPr sz="1400" spc="-50" dirty="0">
                <a:solidFill>
                  <a:srgbClr val="0A5293"/>
                </a:solidFill>
                <a:latin typeface="Gill Sans MT"/>
                <a:cs typeface="Gill Sans MT"/>
              </a:rPr>
              <a:t> </a:t>
            </a:r>
            <a:r>
              <a:rPr sz="1400" spc="50" dirty="0">
                <a:solidFill>
                  <a:srgbClr val="0A5293"/>
                </a:solidFill>
                <a:latin typeface="Gill Sans MT"/>
                <a:cs typeface="Gill Sans MT"/>
              </a:rPr>
              <a:t>weight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7410" y="2427859"/>
            <a:ext cx="8623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0A5293"/>
                </a:solidFill>
                <a:latin typeface="Gill Sans MT"/>
                <a:cs typeface="Gill Sans MT"/>
              </a:rPr>
              <a:t>Old</a:t>
            </a:r>
            <a:r>
              <a:rPr sz="1400" spc="-50" dirty="0">
                <a:solidFill>
                  <a:srgbClr val="0A5293"/>
                </a:solidFill>
                <a:latin typeface="Gill Sans MT"/>
                <a:cs typeface="Gill Sans MT"/>
              </a:rPr>
              <a:t> </a:t>
            </a:r>
            <a:r>
              <a:rPr sz="1400" spc="45" dirty="0">
                <a:solidFill>
                  <a:srgbClr val="0A5293"/>
                </a:solidFill>
                <a:latin typeface="Gill Sans MT"/>
                <a:cs typeface="Gill Sans MT"/>
              </a:rPr>
              <a:t>weight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7310" y="2492451"/>
            <a:ext cx="43560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A5293"/>
                </a:solidFill>
                <a:latin typeface="Gill Sans MT"/>
                <a:cs typeface="Gill Sans MT"/>
              </a:rPr>
              <a:t>Delta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6220" y="3907028"/>
            <a:ext cx="6798309" cy="76200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80" dirty="0">
                <a:latin typeface="Gill Sans MT"/>
                <a:cs typeface="Gill Sans MT"/>
              </a:rPr>
              <a:t>If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delta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-95" dirty="0">
                <a:latin typeface="Gill Sans MT"/>
                <a:cs typeface="Gill Sans MT"/>
              </a:rPr>
              <a:t>&gt;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0,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increase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increases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-35" dirty="0">
                <a:latin typeface="Gill Sans MT"/>
                <a:cs typeface="Gill Sans MT"/>
              </a:rPr>
              <a:t>error, </a:t>
            </a:r>
            <a:r>
              <a:rPr sz="1400" dirty="0">
                <a:latin typeface="Gill Sans MT"/>
                <a:cs typeface="Gill Sans MT"/>
              </a:rPr>
              <a:t>then </a:t>
            </a:r>
            <a:r>
              <a:rPr sz="1400" spc="60" dirty="0">
                <a:latin typeface="Gill Sans MT"/>
                <a:cs typeface="Gill Sans MT"/>
              </a:rPr>
              <a:t>new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should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be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smaller.</a:t>
            </a:r>
            <a:endParaRPr sz="1400">
              <a:latin typeface="Gill Sans MT"/>
              <a:cs typeface="Gill Sans MT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80" dirty="0">
                <a:latin typeface="Gill Sans MT"/>
                <a:cs typeface="Gill Sans MT"/>
              </a:rPr>
              <a:t>If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delta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-114" dirty="0">
                <a:latin typeface="Gill Sans MT"/>
                <a:cs typeface="Gill Sans MT"/>
              </a:rPr>
              <a:t>&lt;</a:t>
            </a:r>
            <a:r>
              <a:rPr sz="1400" dirty="0">
                <a:latin typeface="Gill Sans MT"/>
                <a:cs typeface="Gill Sans MT"/>
              </a:rPr>
              <a:t> 0,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increase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decreases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-35" dirty="0">
                <a:latin typeface="Gill Sans MT"/>
                <a:cs typeface="Gill Sans MT"/>
              </a:rPr>
              <a:t>error, </a:t>
            </a:r>
            <a:r>
              <a:rPr sz="1400" dirty="0">
                <a:latin typeface="Gill Sans MT"/>
                <a:cs typeface="Gill Sans MT"/>
              </a:rPr>
              <a:t>then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new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should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be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35" dirty="0">
                <a:latin typeface="Gill Sans MT"/>
                <a:cs typeface="Gill Sans MT"/>
              </a:rPr>
              <a:t>greater.</a:t>
            </a:r>
            <a:endParaRPr sz="1400">
              <a:latin typeface="Gill Sans MT"/>
              <a:cs typeface="Gill Sans MT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80" dirty="0">
                <a:latin typeface="Gill Sans MT"/>
                <a:cs typeface="Gill Sans MT"/>
              </a:rPr>
              <a:t>If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delta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=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0,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no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more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update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is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needed.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97913" y="989075"/>
            <a:ext cx="5408295" cy="2566670"/>
            <a:chOff x="2097913" y="989075"/>
            <a:chExt cx="5408295" cy="2566670"/>
          </a:xfrm>
        </p:grpSpPr>
        <p:sp>
          <p:nvSpPr>
            <p:cNvPr id="8" name="object 8"/>
            <p:cNvSpPr/>
            <p:nvPr/>
          </p:nvSpPr>
          <p:spPr>
            <a:xfrm>
              <a:off x="3142615" y="1597024"/>
              <a:ext cx="76200" cy="448945"/>
            </a:xfrm>
            <a:custGeom>
              <a:avLst/>
              <a:gdLst/>
              <a:ahLst/>
              <a:cxnLst/>
              <a:rect l="l" t="t" r="r" b="b"/>
              <a:pathLst>
                <a:path w="76200" h="448944">
                  <a:moveTo>
                    <a:pt x="31792" y="372596"/>
                  </a:moveTo>
                  <a:lnTo>
                    <a:pt x="0" y="373125"/>
                  </a:lnTo>
                  <a:lnTo>
                    <a:pt x="39370" y="448563"/>
                  </a:lnTo>
                  <a:lnTo>
                    <a:pt x="69797" y="385191"/>
                  </a:lnTo>
                  <a:lnTo>
                    <a:pt x="32004" y="385191"/>
                  </a:lnTo>
                  <a:lnTo>
                    <a:pt x="31792" y="372596"/>
                  </a:lnTo>
                  <a:close/>
                </a:path>
                <a:path w="76200" h="448944">
                  <a:moveTo>
                    <a:pt x="44490" y="372384"/>
                  </a:moveTo>
                  <a:lnTo>
                    <a:pt x="31792" y="372596"/>
                  </a:lnTo>
                  <a:lnTo>
                    <a:pt x="32004" y="385191"/>
                  </a:lnTo>
                  <a:lnTo>
                    <a:pt x="44704" y="385063"/>
                  </a:lnTo>
                  <a:lnTo>
                    <a:pt x="44490" y="372384"/>
                  </a:lnTo>
                  <a:close/>
                </a:path>
                <a:path w="76200" h="448944">
                  <a:moveTo>
                    <a:pt x="76200" y="371856"/>
                  </a:moveTo>
                  <a:lnTo>
                    <a:pt x="44490" y="372384"/>
                  </a:lnTo>
                  <a:lnTo>
                    <a:pt x="44704" y="385063"/>
                  </a:lnTo>
                  <a:lnTo>
                    <a:pt x="32004" y="385191"/>
                  </a:lnTo>
                  <a:lnTo>
                    <a:pt x="69797" y="385191"/>
                  </a:lnTo>
                  <a:lnTo>
                    <a:pt x="76200" y="371856"/>
                  </a:lnTo>
                  <a:close/>
                </a:path>
                <a:path w="76200" h="448944">
                  <a:moveTo>
                    <a:pt x="38227" y="0"/>
                  </a:moveTo>
                  <a:lnTo>
                    <a:pt x="25527" y="253"/>
                  </a:lnTo>
                  <a:lnTo>
                    <a:pt x="31792" y="372596"/>
                  </a:lnTo>
                  <a:lnTo>
                    <a:pt x="44490" y="372384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7913" y="1721611"/>
              <a:ext cx="165100" cy="2357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8237" y="2225039"/>
              <a:ext cx="81914" cy="1551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58312" y="2179319"/>
              <a:ext cx="672465" cy="243840"/>
            </a:xfrm>
            <a:custGeom>
              <a:avLst/>
              <a:gdLst/>
              <a:ahLst/>
              <a:cxnLst/>
              <a:rect l="l" t="t" r="r" b="b"/>
              <a:pathLst>
                <a:path w="672464" h="243839">
                  <a:moveTo>
                    <a:pt x="672084" y="0"/>
                  </a:moveTo>
                  <a:lnTo>
                    <a:pt x="663855" y="38526"/>
                  </a:lnTo>
                  <a:lnTo>
                    <a:pt x="640941" y="71993"/>
                  </a:lnTo>
                  <a:lnTo>
                    <a:pt x="606000" y="98389"/>
                  </a:lnTo>
                  <a:lnTo>
                    <a:pt x="561689" y="115702"/>
                  </a:lnTo>
                  <a:lnTo>
                    <a:pt x="510666" y="121919"/>
                  </a:lnTo>
                  <a:lnTo>
                    <a:pt x="484377" y="121919"/>
                  </a:lnTo>
                  <a:lnTo>
                    <a:pt x="433355" y="128137"/>
                  </a:lnTo>
                  <a:lnTo>
                    <a:pt x="389044" y="145450"/>
                  </a:lnTo>
                  <a:lnTo>
                    <a:pt x="354103" y="171846"/>
                  </a:lnTo>
                  <a:lnTo>
                    <a:pt x="331189" y="205313"/>
                  </a:lnTo>
                  <a:lnTo>
                    <a:pt x="322961" y="243840"/>
                  </a:lnTo>
                  <a:lnTo>
                    <a:pt x="314731" y="205313"/>
                  </a:lnTo>
                  <a:lnTo>
                    <a:pt x="291810" y="171846"/>
                  </a:lnTo>
                  <a:lnTo>
                    <a:pt x="256849" y="145450"/>
                  </a:lnTo>
                  <a:lnTo>
                    <a:pt x="212501" y="128137"/>
                  </a:lnTo>
                  <a:lnTo>
                    <a:pt x="161416" y="121919"/>
                  </a:lnTo>
                  <a:lnTo>
                    <a:pt x="110394" y="115702"/>
                  </a:lnTo>
                  <a:lnTo>
                    <a:pt x="66083" y="98389"/>
                  </a:lnTo>
                  <a:lnTo>
                    <a:pt x="31142" y="71993"/>
                  </a:lnTo>
                  <a:lnTo>
                    <a:pt x="8228" y="38526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8680" y="989075"/>
              <a:ext cx="2827020" cy="256641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24104" y="283540"/>
            <a:ext cx="19977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Gradient</a:t>
            </a:r>
            <a:r>
              <a:rPr spc="-80" dirty="0"/>
              <a:t> </a:t>
            </a:r>
            <a:r>
              <a:rPr spc="-35" dirty="0"/>
              <a:t>Descent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707" y="240919"/>
            <a:ext cx="7149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>
                <a:solidFill>
                  <a:srgbClr val="171616"/>
                </a:solidFill>
              </a:rPr>
              <a:t>Deep</a:t>
            </a:r>
            <a:r>
              <a:rPr spc="-70" dirty="0">
                <a:solidFill>
                  <a:srgbClr val="171616"/>
                </a:solidFill>
              </a:rPr>
              <a:t> </a:t>
            </a:r>
            <a:r>
              <a:rPr spc="-50" dirty="0">
                <a:solidFill>
                  <a:srgbClr val="171616"/>
                </a:solidFill>
              </a:rPr>
              <a:t>Learning</a:t>
            </a:r>
            <a:r>
              <a:rPr spc="-60" dirty="0">
                <a:solidFill>
                  <a:srgbClr val="171616"/>
                </a:solidFill>
              </a:rPr>
              <a:t> </a:t>
            </a:r>
            <a:r>
              <a:rPr spc="105" dirty="0">
                <a:solidFill>
                  <a:srgbClr val="171616"/>
                </a:solidFill>
              </a:rPr>
              <a:t>-</a:t>
            </a:r>
            <a:r>
              <a:rPr spc="-50" dirty="0">
                <a:solidFill>
                  <a:srgbClr val="171616"/>
                </a:solidFill>
              </a:rPr>
              <a:t> </a:t>
            </a:r>
            <a:r>
              <a:rPr spc="-145" dirty="0">
                <a:solidFill>
                  <a:srgbClr val="171616"/>
                </a:solidFill>
              </a:rPr>
              <a:t>An</a:t>
            </a:r>
            <a:r>
              <a:rPr spc="-40" dirty="0">
                <a:solidFill>
                  <a:srgbClr val="171616"/>
                </a:solidFill>
              </a:rPr>
              <a:t> </a:t>
            </a:r>
            <a:r>
              <a:rPr spc="-80" dirty="0">
                <a:solidFill>
                  <a:srgbClr val="171616"/>
                </a:solidFill>
              </a:rPr>
              <a:t>algorithm</a:t>
            </a:r>
            <a:r>
              <a:rPr spc="-45" dirty="0">
                <a:solidFill>
                  <a:srgbClr val="171616"/>
                </a:solidFill>
              </a:rPr>
              <a:t> </a:t>
            </a:r>
            <a:r>
              <a:rPr spc="-90" dirty="0">
                <a:solidFill>
                  <a:srgbClr val="171616"/>
                </a:solidFill>
              </a:rPr>
              <a:t>that</a:t>
            </a:r>
            <a:r>
              <a:rPr spc="-45" dirty="0">
                <a:solidFill>
                  <a:srgbClr val="171616"/>
                </a:solidFill>
              </a:rPr>
              <a:t> </a:t>
            </a:r>
            <a:r>
              <a:rPr spc="-30" dirty="0">
                <a:solidFill>
                  <a:srgbClr val="171616"/>
                </a:solidFill>
              </a:rPr>
              <a:t>mimics</a:t>
            </a:r>
            <a:r>
              <a:rPr spc="-65" dirty="0">
                <a:solidFill>
                  <a:srgbClr val="171616"/>
                </a:solidFill>
              </a:rPr>
              <a:t> </a:t>
            </a:r>
            <a:r>
              <a:rPr spc="-80" dirty="0">
                <a:solidFill>
                  <a:srgbClr val="171616"/>
                </a:solidFill>
              </a:rPr>
              <a:t>how</a:t>
            </a:r>
            <a:r>
              <a:rPr spc="-45" dirty="0">
                <a:solidFill>
                  <a:srgbClr val="171616"/>
                </a:solidFill>
              </a:rPr>
              <a:t> </a:t>
            </a:r>
            <a:r>
              <a:rPr spc="-80" dirty="0">
                <a:solidFill>
                  <a:srgbClr val="171616"/>
                </a:solidFill>
              </a:rPr>
              <a:t>the</a:t>
            </a:r>
            <a:r>
              <a:rPr spc="-40" dirty="0">
                <a:solidFill>
                  <a:srgbClr val="171616"/>
                </a:solidFill>
              </a:rPr>
              <a:t> </a:t>
            </a:r>
            <a:r>
              <a:rPr spc="-65" dirty="0">
                <a:solidFill>
                  <a:srgbClr val="171616"/>
                </a:solidFill>
              </a:rPr>
              <a:t>brain</a:t>
            </a:r>
            <a:r>
              <a:rPr spc="-60" dirty="0">
                <a:solidFill>
                  <a:srgbClr val="171616"/>
                </a:solidFill>
              </a:rPr>
              <a:t> </a:t>
            </a:r>
            <a:r>
              <a:rPr spc="-10" dirty="0">
                <a:solidFill>
                  <a:srgbClr val="171616"/>
                </a:solidFill>
              </a:rPr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975" y="1280871"/>
            <a:ext cx="785240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b="1" spc="-70" dirty="0">
                <a:latin typeface="Gill Sans MT"/>
                <a:cs typeface="Gill Sans MT"/>
              </a:rPr>
              <a:t>Neural</a:t>
            </a:r>
            <a:r>
              <a:rPr sz="1400" b="1" spc="-25" dirty="0">
                <a:latin typeface="Gill Sans MT"/>
                <a:cs typeface="Gill Sans MT"/>
              </a:rPr>
              <a:t> </a:t>
            </a:r>
            <a:r>
              <a:rPr sz="1400" b="1" spc="-40" dirty="0">
                <a:latin typeface="Gill Sans MT"/>
                <a:cs typeface="Gill Sans MT"/>
              </a:rPr>
              <a:t>networks </a:t>
            </a:r>
            <a:r>
              <a:rPr sz="1400" b="1" spc="-60" dirty="0">
                <a:latin typeface="Gill Sans MT"/>
                <a:cs typeface="Gill Sans MT"/>
              </a:rPr>
              <a:t>mimic</a:t>
            </a:r>
            <a:r>
              <a:rPr sz="1400" b="1" spc="-20" dirty="0">
                <a:latin typeface="Gill Sans MT"/>
                <a:cs typeface="Gill Sans MT"/>
              </a:rPr>
              <a:t> </a:t>
            </a:r>
            <a:r>
              <a:rPr sz="1400" b="1" spc="-60" dirty="0">
                <a:latin typeface="Gill Sans MT"/>
                <a:cs typeface="Gill Sans MT"/>
              </a:rPr>
              <a:t>how</a:t>
            </a:r>
            <a:r>
              <a:rPr sz="1400" b="1" spc="-25" dirty="0">
                <a:latin typeface="Gill Sans MT"/>
                <a:cs typeface="Gill Sans MT"/>
              </a:rPr>
              <a:t> </a:t>
            </a:r>
            <a:r>
              <a:rPr sz="1400" b="1" spc="-75" dirty="0">
                <a:latin typeface="Gill Sans MT"/>
                <a:cs typeface="Gill Sans MT"/>
              </a:rPr>
              <a:t>our</a:t>
            </a:r>
            <a:r>
              <a:rPr sz="1400" b="1" spc="-20" dirty="0">
                <a:latin typeface="Gill Sans MT"/>
                <a:cs typeface="Gill Sans MT"/>
              </a:rPr>
              <a:t> </a:t>
            </a:r>
            <a:r>
              <a:rPr sz="1400" b="1" spc="-35" dirty="0">
                <a:latin typeface="Gill Sans MT"/>
                <a:cs typeface="Gill Sans MT"/>
              </a:rPr>
              <a:t>brain</a:t>
            </a:r>
            <a:r>
              <a:rPr sz="1400" b="1" spc="-30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works</a:t>
            </a:r>
            <a:endParaRPr sz="1400">
              <a:latin typeface="Gill Sans MT"/>
              <a:cs typeface="Gill Sans MT"/>
            </a:endParaRPr>
          </a:p>
          <a:p>
            <a:pPr marL="329565" indent="-317500">
              <a:lnSpc>
                <a:spcPct val="100000"/>
              </a:lnSpc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Gill Sans MT"/>
                <a:cs typeface="Gill Sans MT"/>
              </a:rPr>
              <a:t>Neural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networks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consist</a:t>
            </a:r>
            <a:r>
              <a:rPr sz="1400" spc="1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b="1" spc="-40" dirty="0">
                <a:latin typeface="Gill Sans MT"/>
                <a:cs typeface="Gill Sans MT"/>
              </a:rPr>
              <a:t>perceptrons</a:t>
            </a:r>
            <a:r>
              <a:rPr sz="1400" spc="-40" dirty="0">
                <a:latin typeface="Gill Sans MT"/>
                <a:cs typeface="Gill Sans MT"/>
              </a:rPr>
              <a:t>,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which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b="1" spc="-30" dirty="0">
                <a:latin typeface="Gill Sans MT"/>
                <a:cs typeface="Gill Sans MT"/>
              </a:rPr>
              <a:t>replicate</a:t>
            </a:r>
            <a:r>
              <a:rPr sz="1400" b="1" spc="-20" dirty="0">
                <a:latin typeface="Gill Sans MT"/>
                <a:cs typeface="Gill Sans MT"/>
              </a:rPr>
              <a:t> </a:t>
            </a:r>
            <a:r>
              <a:rPr sz="1400" b="1" spc="-45" dirty="0">
                <a:latin typeface="Gill Sans MT"/>
                <a:cs typeface="Gill Sans MT"/>
              </a:rPr>
              <a:t>the</a:t>
            </a:r>
            <a:r>
              <a:rPr sz="1400" b="1" spc="5" dirty="0">
                <a:latin typeface="Gill Sans MT"/>
                <a:cs typeface="Gill Sans MT"/>
              </a:rPr>
              <a:t> </a:t>
            </a:r>
            <a:r>
              <a:rPr sz="1400" b="1" spc="-50" dirty="0">
                <a:latin typeface="Gill Sans MT"/>
                <a:cs typeface="Gill Sans MT"/>
              </a:rPr>
              <a:t>role</a:t>
            </a:r>
            <a:r>
              <a:rPr sz="1400" b="1" spc="5" dirty="0">
                <a:latin typeface="Gill Sans MT"/>
                <a:cs typeface="Gill Sans MT"/>
              </a:rPr>
              <a:t> </a:t>
            </a:r>
            <a:r>
              <a:rPr sz="1400" b="1" dirty="0">
                <a:latin typeface="Gill Sans MT"/>
                <a:cs typeface="Gill Sans MT"/>
              </a:rPr>
              <a:t>of</a:t>
            </a:r>
            <a:r>
              <a:rPr sz="1400" b="1" spc="-15" dirty="0">
                <a:latin typeface="Gill Sans MT"/>
                <a:cs typeface="Gill Sans MT"/>
              </a:rPr>
              <a:t> </a:t>
            </a:r>
            <a:r>
              <a:rPr sz="1400" b="1" spc="-25" dirty="0">
                <a:latin typeface="Gill Sans MT"/>
                <a:cs typeface="Gill Sans MT"/>
              </a:rPr>
              <a:t>neurons</a:t>
            </a:r>
            <a:r>
              <a:rPr sz="1400" b="1" dirty="0">
                <a:latin typeface="Gill Sans MT"/>
                <a:cs typeface="Gill Sans MT"/>
              </a:rPr>
              <a:t> in </a:t>
            </a:r>
            <a:r>
              <a:rPr sz="1400" b="1" spc="-45" dirty="0">
                <a:latin typeface="Gill Sans MT"/>
                <a:cs typeface="Gill Sans MT"/>
              </a:rPr>
              <a:t>the</a:t>
            </a:r>
            <a:r>
              <a:rPr sz="1400" b="1" spc="5" dirty="0">
                <a:latin typeface="Gill Sans MT"/>
                <a:cs typeface="Gill Sans MT"/>
              </a:rPr>
              <a:t> </a:t>
            </a:r>
            <a:r>
              <a:rPr sz="1400" b="1" spc="-35" dirty="0">
                <a:latin typeface="Gill Sans MT"/>
                <a:cs typeface="Gill Sans MT"/>
              </a:rPr>
              <a:t>cyber</a:t>
            </a:r>
            <a:r>
              <a:rPr sz="1400" b="1" spc="-15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world</a:t>
            </a:r>
            <a:r>
              <a:rPr sz="1400" spc="-10" dirty="0">
                <a:latin typeface="Gill Sans MT"/>
                <a:cs typeface="Gill Sans MT"/>
              </a:rPr>
              <a:t>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504" y="4854955"/>
            <a:ext cx="101726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Gill Sans MT"/>
                <a:cs typeface="Gill Sans MT"/>
              </a:rPr>
              <a:t>Source</a:t>
            </a:r>
            <a:r>
              <a:rPr sz="900" dirty="0">
                <a:latin typeface="MS Gothic"/>
                <a:cs typeface="MS Gothic"/>
              </a:rPr>
              <a:t>：</a:t>
            </a:r>
            <a:r>
              <a:rPr sz="900" spc="10" dirty="0">
                <a:latin typeface="MS Gothic"/>
                <a:cs typeface="MS Gothic"/>
              </a:rPr>
              <a:t> </a:t>
            </a:r>
            <a:r>
              <a:rPr sz="900" spc="-10" dirty="0">
                <a:latin typeface="Gill Sans MT"/>
                <a:cs typeface="Gill Sans MT"/>
              </a:rPr>
              <a:t>Wikipedia</a:t>
            </a:r>
            <a:endParaRPr sz="9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9491" y="2168651"/>
            <a:ext cx="6605016" cy="20071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104" y="283540"/>
            <a:ext cx="19977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Gradient</a:t>
            </a:r>
            <a:r>
              <a:rPr spc="-80" dirty="0"/>
              <a:t> </a:t>
            </a:r>
            <a:r>
              <a:rPr spc="-35" dirty="0"/>
              <a:t>Descent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50975" y="914400"/>
            <a:ext cx="3967479" cy="3540760"/>
            <a:chOff x="950975" y="914400"/>
            <a:chExt cx="3967479" cy="35407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9675" y="914400"/>
              <a:ext cx="2938272" cy="3048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975" y="1891283"/>
              <a:ext cx="339852" cy="3764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83991" y="3665220"/>
              <a:ext cx="702564" cy="3078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56659" y="3183635"/>
              <a:ext cx="1008888" cy="12710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76043" y="2057400"/>
              <a:ext cx="1505585" cy="76200"/>
            </a:xfrm>
            <a:custGeom>
              <a:avLst/>
              <a:gdLst/>
              <a:ahLst/>
              <a:cxnLst/>
              <a:rect l="l" t="t" r="r" b="b"/>
              <a:pathLst>
                <a:path w="1505585" h="76200">
                  <a:moveTo>
                    <a:pt x="1429258" y="0"/>
                  </a:moveTo>
                  <a:lnTo>
                    <a:pt x="1429258" y="76200"/>
                  </a:lnTo>
                  <a:lnTo>
                    <a:pt x="1492758" y="44450"/>
                  </a:lnTo>
                  <a:lnTo>
                    <a:pt x="1441958" y="44450"/>
                  </a:lnTo>
                  <a:lnTo>
                    <a:pt x="1441958" y="31750"/>
                  </a:lnTo>
                  <a:lnTo>
                    <a:pt x="1492758" y="31750"/>
                  </a:lnTo>
                  <a:lnTo>
                    <a:pt x="1429258" y="0"/>
                  </a:lnTo>
                  <a:close/>
                </a:path>
                <a:path w="1505585" h="76200">
                  <a:moveTo>
                    <a:pt x="142925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29258" y="44450"/>
                  </a:lnTo>
                  <a:lnTo>
                    <a:pt x="1429258" y="31750"/>
                  </a:lnTo>
                  <a:close/>
                </a:path>
                <a:path w="1505585" h="76200">
                  <a:moveTo>
                    <a:pt x="1492758" y="31750"/>
                  </a:moveTo>
                  <a:lnTo>
                    <a:pt x="1441958" y="31750"/>
                  </a:lnTo>
                  <a:lnTo>
                    <a:pt x="1441958" y="44450"/>
                  </a:lnTo>
                  <a:lnTo>
                    <a:pt x="1492758" y="44450"/>
                  </a:lnTo>
                  <a:lnTo>
                    <a:pt x="1505458" y="38100"/>
                  </a:lnTo>
                  <a:lnTo>
                    <a:pt x="1492758" y="317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2430" y="916305"/>
            <a:ext cx="93726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Gill Sans MT"/>
                <a:cs typeface="Gill Sans MT"/>
              </a:rPr>
              <a:t>Network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spc="55" dirty="0">
                <a:latin typeface="Gill Sans MT"/>
                <a:cs typeface="Gill Sans MT"/>
              </a:rPr>
              <a:t>parameters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4675" y="2339797"/>
            <a:ext cx="129286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Gill Sans MT"/>
                <a:cs typeface="Gill Sans MT"/>
              </a:rPr>
              <a:t>Initialize</a:t>
            </a:r>
            <a:r>
              <a:rPr sz="1100" spc="385" dirty="0">
                <a:latin typeface="Gill Sans MT"/>
                <a:cs typeface="Gill Sans MT"/>
              </a:rPr>
              <a:t> </a:t>
            </a:r>
            <a:r>
              <a:rPr sz="1100" spc="45" dirty="0">
                <a:latin typeface="Gill Sans MT"/>
                <a:cs typeface="Gill Sans MT"/>
              </a:rPr>
              <a:t>parameters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96872" y="1870329"/>
            <a:ext cx="13087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Gill Sans MT"/>
                <a:cs typeface="Gill Sans MT"/>
              </a:rPr>
              <a:t>Compute</a:t>
            </a:r>
            <a:r>
              <a:rPr sz="900" spc="114" dirty="0">
                <a:latin typeface="Gill Sans MT"/>
                <a:cs typeface="Gill Sans MT"/>
              </a:rPr>
              <a:t> </a:t>
            </a:r>
            <a:r>
              <a:rPr sz="900" dirty="0">
                <a:latin typeface="Gill Sans MT"/>
                <a:cs typeface="Gill Sans MT"/>
              </a:rPr>
              <a:t>gradient</a:t>
            </a:r>
            <a:r>
              <a:rPr sz="900" spc="145" dirty="0">
                <a:latin typeface="Gill Sans MT"/>
                <a:cs typeface="Gill Sans MT"/>
              </a:rPr>
              <a:t> </a:t>
            </a:r>
            <a:r>
              <a:rPr sz="900" spc="50" dirty="0">
                <a:latin typeface="Gill Sans MT"/>
                <a:cs typeface="Gill Sans MT"/>
              </a:rPr>
              <a:t>of</a:t>
            </a:r>
            <a:r>
              <a:rPr sz="900" spc="120" dirty="0">
                <a:latin typeface="Gill Sans MT"/>
                <a:cs typeface="Gill Sans MT"/>
              </a:rPr>
              <a:t> </a:t>
            </a:r>
            <a:r>
              <a:rPr sz="900" spc="45" dirty="0">
                <a:latin typeface="Gill Sans MT"/>
                <a:cs typeface="Gill Sans MT"/>
              </a:rPr>
              <a:t>loss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82723" y="1906523"/>
            <a:ext cx="4152900" cy="775970"/>
            <a:chOff x="1982723" y="1906523"/>
            <a:chExt cx="4152900" cy="77597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5039" y="2142743"/>
              <a:ext cx="637032" cy="2499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2723" y="2487167"/>
              <a:ext cx="1290827" cy="1950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5907" y="1906523"/>
              <a:ext cx="338327" cy="3764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29911" y="2072639"/>
              <a:ext cx="1505585" cy="76200"/>
            </a:xfrm>
            <a:custGeom>
              <a:avLst/>
              <a:gdLst/>
              <a:ahLst/>
              <a:cxnLst/>
              <a:rect l="l" t="t" r="r" b="b"/>
              <a:pathLst>
                <a:path w="1505585" h="76200">
                  <a:moveTo>
                    <a:pt x="1429258" y="0"/>
                  </a:moveTo>
                  <a:lnTo>
                    <a:pt x="1429258" y="76200"/>
                  </a:lnTo>
                  <a:lnTo>
                    <a:pt x="1492758" y="44450"/>
                  </a:lnTo>
                  <a:lnTo>
                    <a:pt x="1441958" y="44450"/>
                  </a:lnTo>
                  <a:lnTo>
                    <a:pt x="1441958" y="31750"/>
                  </a:lnTo>
                  <a:lnTo>
                    <a:pt x="1492758" y="31750"/>
                  </a:lnTo>
                  <a:lnTo>
                    <a:pt x="1429258" y="0"/>
                  </a:lnTo>
                  <a:close/>
                </a:path>
                <a:path w="1505585" h="76200">
                  <a:moveTo>
                    <a:pt x="142925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429258" y="44450"/>
                  </a:lnTo>
                  <a:lnTo>
                    <a:pt x="1429258" y="31750"/>
                  </a:lnTo>
                  <a:close/>
                </a:path>
                <a:path w="1505585" h="76200">
                  <a:moveTo>
                    <a:pt x="1492758" y="31750"/>
                  </a:moveTo>
                  <a:lnTo>
                    <a:pt x="1441958" y="31750"/>
                  </a:lnTo>
                  <a:lnTo>
                    <a:pt x="1441958" y="44450"/>
                  </a:lnTo>
                  <a:lnTo>
                    <a:pt x="1492758" y="44450"/>
                  </a:lnTo>
                  <a:lnTo>
                    <a:pt x="1505458" y="38100"/>
                  </a:lnTo>
                  <a:lnTo>
                    <a:pt x="1492758" y="317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51375" y="1885264"/>
            <a:ext cx="130937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Gill Sans MT"/>
                <a:cs typeface="Gill Sans MT"/>
              </a:rPr>
              <a:t>Compute</a:t>
            </a:r>
            <a:r>
              <a:rPr sz="900" spc="150" dirty="0">
                <a:latin typeface="Gill Sans MT"/>
                <a:cs typeface="Gill Sans MT"/>
              </a:rPr>
              <a:t> </a:t>
            </a:r>
            <a:r>
              <a:rPr sz="900" dirty="0">
                <a:latin typeface="Gill Sans MT"/>
                <a:cs typeface="Gill Sans MT"/>
              </a:rPr>
              <a:t>gradient</a:t>
            </a:r>
            <a:r>
              <a:rPr sz="900" spc="180" dirty="0">
                <a:latin typeface="Gill Sans MT"/>
                <a:cs typeface="Gill Sans MT"/>
              </a:rPr>
              <a:t> </a:t>
            </a:r>
            <a:r>
              <a:rPr sz="900" dirty="0">
                <a:latin typeface="Gill Sans MT"/>
                <a:cs typeface="Gill Sans MT"/>
              </a:rPr>
              <a:t>of</a:t>
            </a:r>
            <a:r>
              <a:rPr sz="900" spc="150" dirty="0">
                <a:latin typeface="Gill Sans MT"/>
                <a:cs typeface="Gill Sans MT"/>
              </a:rPr>
              <a:t> </a:t>
            </a:r>
            <a:r>
              <a:rPr sz="900" spc="45" dirty="0">
                <a:latin typeface="Gill Sans MT"/>
                <a:cs typeface="Gill Sans MT"/>
              </a:rPr>
              <a:t>loss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36591" y="1921764"/>
            <a:ext cx="3035935" cy="1964055"/>
            <a:chOff x="4736591" y="1921764"/>
            <a:chExt cx="3035935" cy="196405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0431" y="2157984"/>
              <a:ext cx="644651" cy="25298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6591" y="2502408"/>
              <a:ext cx="1260348" cy="1905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64451" y="1921764"/>
              <a:ext cx="339851" cy="37642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765548" y="2057399"/>
              <a:ext cx="3006725" cy="1828164"/>
            </a:xfrm>
            <a:custGeom>
              <a:avLst/>
              <a:gdLst/>
              <a:ahLst/>
              <a:cxnLst/>
              <a:rect l="l" t="t" r="r" b="b"/>
              <a:pathLst>
                <a:path w="3006725" h="1828164">
                  <a:moveTo>
                    <a:pt x="978408" y="1815465"/>
                  </a:moveTo>
                  <a:lnTo>
                    <a:pt x="76441" y="1760118"/>
                  </a:lnTo>
                  <a:lnTo>
                    <a:pt x="76492" y="1759331"/>
                  </a:lnTo>
                  <a:lnTo>
                    <a:pt x="78359" y="1728343"/>
                  </a:lnTo>
                  <a:lnTo>
                    <a:pt x="0" y="1761744"/>
                  </a:lnTo>
                  <a:lnTo>
                    <a:pt x="73787" y="1804416"/>
                  </a:lnTo>
                  <a:lnTo>
                    <a:pt x="75679" y="1772818"/>
                  </a:lnTo>
                  <a:lnTo>
                    <a:pt x="977646" y="1828076"/>
                  </a:lnTo>
                  <a:lnTo>
                    <a:pt x="978408" y="1815465"/>
                  </a:lnTo>
                  <a:close/>
                </a:path>
                <a:path w="3006725" h="1828164">
                  <a:moveTo>
                    <a:pt x="3006471" y="38100"/>
                  </a:moveTo>
                  <a:lnTo>
                    <a:pt x="2993771" y="31750"/>
                  </a:lnTo>
                  <a:lnTo>
                    <a:pt x="2930271" y="0"/>
                  </a:lnTo>
                  <a:lnTo>
                    <a:pt x="2930271" y="31750"/>
                  </a:lnTo>
                  <a:lnTo>
                    <a:pt x="2447544" y="31750"/>
                  </a:lnTo>
                  <a:lnTo>
                    <a:pt x="2447544" y="44450"/>
                  </a:lnTo>
                  <a:lnTo>
                    <a:pt x="2930271" y="44450"/>
                  </a:lnTo>
                  <a:lnTo>
                    <a:pt x="2930271" y="76200"/>
                  </a:lnTo>
                  <a:lnTo>
                    <a:pt x="2993771" y="44450"/>
                  </a:lnTo>
                  <a:lnTo>
                    <a:pt x="3006471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079105" y="1914271"/>
            <a:ext cx="1676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latin typeface="Gill Sans MT"/>
                <a:cs typeface="Gill Sans MT"/>
              </a:rPr>
              <a:t>...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22950" y="3144774"/>
            <a:ext cx="2288540" cy="1565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60" dirty="0">
                <a:latin typeface="Gill Sans MT"/>
                <a:cs typeface="Gill Sans MT"/>
              </a:rPr>
              <a:t>Millions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parameters</a:t>
            </a:r>
            <a:r>
              <a:rPr sz="1400" spc="-65" dirty="0">
                <a:latin typeface="Gill Sans MT"/>
                <a:cs typeface="Gill Sans MT"/>
              </a:rPr>
              <a:t> </a:t>
            </a:r>
            <a:r>
              <a:rPr sz="1400" spc="-25" dirty="0">
                <a:latin typeface="Gill Sans MT"/>
                <a:cs typeface="Gill Sans MT"/>
              </a:rPr>
              <a:t>in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spc="50" dirty="0">
                <a:latin typeface="Gill Sans MT"/>
                <a:cs typeface="Gill Sans MT"/>
              </a:rPr>
              <a:t>neural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network</a:t>
            </a:r>
            <a:endParaRPr sz="1400">
              <a:latin typeface="Gill Sans MT"/>
              <a:cs typeface="Gill Sans MT"/>
            </a:endParaRPr>
          </a:p>
          <a:p>
            <a:pPr marL="12700" marR="5080">
              <a:lnSpc>
                <a:spcPct val="100000"/>
              </a:lnSpc>
              <a:spcBef>
                <a:spcPts val="869"/>
              </a:spcBef>
            </a:pPr>
            <a:r>
              <a:rPr sz="1400" spc="80" dirty="0">
                <a:latin typeface="Gill Sans MT"/>
                <a:cs typeface="Gill Sans MT"/>
              </a:rPr>
              <a:t>Long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list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weights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and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bias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update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400" dirty="0">
                <a:latin typeface="Gill Sans MT"/>
                <a:cs typeface="Gill Sans MT"/>
              </a:rPr>
              <a:t>How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update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them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65" dirty="0">
                <a:latin typeface="Gill Sans MT"/>
                <a:cs typeface="Gill Sans MT"/>
              </a:rPr>
              <a:t>effectively?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507" y="298195"/>
            <a:ext cx="12541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>
                <a:solidFill>
                  <a:srgbClr val="171616"/>
                </a:solidFill>
              </a:rPr>
              <a:t>Chain</a:t>
            </a:r>
            <a:r>
              <a:rPr spc="-60" dirty="0">
                <a:solidFill>
                  <a:srgbClr val="171616"/>
                </a:solidFill>
              </a:rPr>
              <a:t> </a:t>
            </a:r>
            <a:r>
              <a:rPr spc="-20" dirty="0">
                <a:solidFill>
                  <a:srgbClr val="171616"/>
                </a:solidFill>
              </a:rPr>
              <a:t>Rule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89632" y="1383791"/>
            <a:ext cx="3070860" cy="2956560"/>
            <a:chOff x="2389632" y="1383791"/>
            <a:chExt cx="3070860" cy="2956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9632" y="1383791"/>
              <a:ext cx="943356" cy="3093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7136" y="1383791"/>
              <a:ext cx="943356" cy="3108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9064" y="2511552"/>
              <a:ext cx="1830324" cy="2773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6308" y="3671315"/>
              <a:ext cx="1735836" cy="66903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870828" y="2268474"/>
            <a:ext cx="210693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7020" algn="just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latin typeface="Gill Sans MT"/>
                <a:cs typeface="Gill Sans MT"/>
              </a:rPr>
              <a:t>Small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120" dirty="0">
                <a:latin typeface="Gill Sans MT"/>
                <a:cs typeface="Gill Sans MT"/>
              </a:rPr>
              <a:t>changes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x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-20" dirty="0">
                <a:latin typeface="Gill Sans MT"/>
                <a:cs typeface="Gill Sans MT"/>
              </a:rPr>
              <a:t>will </a:t>
            </a:r>
            <a:r>
              <a:rPr sz="1400" spc="120" dirty="0">
                <a:latin typeface="Gill Sans MT"/>
                <a:cs typeface="Gill Sans MT"/>
              </a:rPr>
              <a:t>cause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110" dirty="0">
                <a:latin typeface="Gill Sans MT"/>
                <a:cs typeface="Gill Sans MT"/>
              </a:rPr>
              <a:t>small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spc="120" dirty="0">
                <a:latin typeface="Gill Sans MT"/>
                <a:cs typeface="Gill Sans MT"/>
              </a:rPr>
              <a:t>changes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-50" dirty="0">
                <a:latin typeface="Gill Sans MT"/>
                <a:cs typeface="Gill Sans MT"/>
              </a:rPr>
              <a:t>y </a:t>
            </a:r>
            <a:r>
              <a:rPr sz="1400" spc="100" dirty="0">
                <a:latin typeface="Gill Sans MT"/>
                <a:cs typeface="Gill Sans MT"/>
              </a:rPr>
              <a:t>and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eventually</a:t>
            </a:r>
            <a:endParaRPr sz="1400">
              <a:latin typeface="Gill Sans MT"/>
              <a:cs typeface="Gill Sans MT"/>
            </a:endParaRPr>
          </a:p>
          <a:p>
            <a:pPr marL="12700" algn="just">
              <a:lnSpc>
                <a:spcPct val="100000"/>
              </a:lnSpc>
            </a:pPr>
            <a:r>
              <a:rPr sz="1400" spc="130" dirty="0">
                <a:latin typeface="Gill Sans MT"/>
                <a:cs typeface="Gill Sans MT"/>
              </a:rPr>
              <a:t>causes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110" dirty="0">
                <a:latin typeface="Gill Sans MT"/>
                <a:cs typeface="Gill Sans MT"/>
              </a:rPr>
              <a:t>small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120" dirty="0">
                <a:latin typeface="Gill Sans MT"/>
                <a:cs typeface="Gill Sans MT"/>
              </a:rPr>
              <a:t>changes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z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7419" y="3251708"/>
            <a:ext cx="23653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ill Sans MT"/>
                <a:cs typeface="Gill Sans MT"/>
              </a:rPr>
              <a:t>To </a:t>
            </a:r>
            <a:r>
              <a:rPr sz="1400" spc="75" dirty="0">
                <a:latin typeface="Gill Sans MT"/>
                <a:cs typeface="Gill Sans MT"/>
              </a:rPr>
              <a:t>find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how </a:t>
            </a:r>
            <a:r>
              <a:rPr sz="1400" spc="110" dirty="0">
                <a:latin typeface="Gill Sans MT"/>
                <a:cs typeface="Gill Sans MT"/>
              </a:rPr>
              <a:t>z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114" dirty="0">
                <a:latin typeface="Gill Sans MT"/>
                <a:cs typeface="Gill Sans MT"/>
              </a:rPr>
              <a:t>changes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w.r.t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-25" dirty="0">
                <a:latin typeface="Gill Sans MT"/>
                <a:cs typeface="Gill Sans MT"/>
              </a:rPr>
              <a:t>x,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507" y="298195"/>
            <a:ext cx="12541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5" dirty="0">
                <a:solidFill>
                  <a:srgbClr val="171616"/>
                </a:solidFill>
              </a:rPr>
              <a:t>Chain</a:t>
            </a:r>
            <a:r>
              <a:rPr spc="-60" dirty="0">
                <a:solidFill>
                  <a:srgbClr val="171616"/>
                </a:solidFill>
              </a:rPr>
              <a:t> </a:t>
            </a:r>
            <a:r>
              <a:rPr spc="-20" dirty="0">
                <a:solidFill>
                  <a:srgbClr val="171616"/>
                </a:solidFill>
              </a:rPr>
              <a:t>Rule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0869" y="1010793"/>
            <a:ext cx="68897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spc="-10" dirty="0">
                <a:latin typeface="Gill Sans MT"/>
                <a:cs typeface="Gill Sans MT"/>
              </a:rPr>
              <a:t>Case</a:t>
            </a:r>
            <a:r>
              <a:rPr sz="1700" b="1" spc="-105" dirty="0">
                <a:latin typeface="Gill Sans MT"/>
                <a:cs typeface="Gill Sans MT"/>
              </a:rPr>
              <a:t> </a:t>
            </a:r>
            <a:r>
              <a:rPr sz="1700" b="1" spc="-50" dirty="0">
                <a:latin typeface="Gill Sans MT"/>
                <a:cs typeface="Gill Sans MT"/>
              </a:rPr>
              <a:t>2</a:t>
            </a:r>
            <a:endParaRPr sz="17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56816" y="1383791"/>
            <a:ext cx="5478780" cy="3200400"/>
            <a:chOff x="1956816" y="1383791"/>
            <a:chExt cx="5478780" cy="3200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6816" y="1383791"/>
              <a:ext cx="944880" cy="3124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9560" y="1383791"/>
              <a:ext cx="944880" cy="3124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42304" y="1383791"/>
              <a:ext cx="1193292" cy="3124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0588" y="3910584"/>
              <a:ext cx="3025140" cy="6736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2027" y="2570988"/>
              <a:ext cx="635508" cy="44196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0727" y="2016251"/>
              <a:ext cx="635508" cy="4084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0727" y="3072384"/>
              <a:ext cx="635508" cy="5181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77256" y="2570988"/>
              <a:ext cx="635508" cy="44196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902329" y="2216149"/>
              <a:ext cx="1576070" cy="1120140"/>
            </a:xfrm>
            <a:custGeom>
              <a:avLst/>
              <a:gdLst/>
              <a:ahLst/>
              <a:cxnLst/>
              <a:rect l="l" t="t" r="r" b="b"/>
              <a:pathLst>
                <a:path w="1576070" h="1120139">
                  <a:moveTo>
                    <a:pt x="399669" y="4318"/>
                  </a:moveTo>
                  <a:lnTo>
                    <a:pt x="325120" y="45466"/>
                  </a:lnTo>
                  <a:lnTo>
                    <a:pt x="351180" y="63411"/>
                  </a:lnTo>
                  <a:lnTo>
                    <a:pt x="0" y="572770"/>
                  </a:lnTo>
                  <a:lnTo>
                    <a:pt x="4800" y="576122"/>
                  </a:lnTo>
                  <a:lnTo>
                    <a:pt x="127" y="579628"/>
                  </a:lnTo>
                  <a:lnTo>
                    <a:pt x="349618" y="1057440"/>
                  </a:lnTo>
                  <a:lnTo>
                    <a:pt x="323977" y="1076198"/>
                  </a:lnTo>
                  <a:lnTo>
                    <a:pt x="399669" y="1115187"/>
                  </a:lnTo>
                  <a:lnTo>
                    <a:pt x="391617" y="1067689"/>
                  </a:lnTo>
                  <a:lnTo>
                    <a:pt x="385445" y="1031240"/>
                  </a:lnTo>
                  <a:lnTo>
                    <a:pt x="359816" y="1049985"/>
                  </a:lnTo>
                  <a:lnTo>
                    <a:pt x="13182" y="575983"/>
                  </a:lnTo>
                  <a:lnTo>
                    <a:pt x="361708" y="70662"/>
                  </a:lnTo>
                  <a:lnTo>
                    <a:pt x="387858" y="88646"/>
                  </a:lnTo>
                  <a:lnTo>
                    <a:pt x="392849" y="52959"/>
                  </a:lnTo>
                  <a:lnTo>
                    <a:pt x="399669" y="4318"/>
                  </a:lnTo>
                  <a:close/>
                </a:path>
                <a:path w="1576070" h="1120139">
                  <a:moveTo>
                    <a:pt x="1575943" y="575818"/>
                  </a:moveTo>
                  <a:lnTo>
                    <a:pt x="1575765" y="575881"/>
                  </a:lnTo>
                  <a:lnTo>
                    <a:pt x="1563306" y="534670"/>
                  </a:lnTo>
                  <a:lnTo>
                    <a:pt x="1551305" y="494919"/>
                  </a:lnTo>
                  <a:lnTo>
                    <a:pt x="1528254" y="516750"/>
                  </a:lnTo>
                  <a:lnTo>
                    <a:pt x="1038479" y="0"/>
                  </a:lnTo>
                  <a:lnTo>
                    <a:pt x="1029335" y="8636"/>
                  </a:lnTo>
                  <a:lnTo>
                    <a:pt x="1518996" y="525513"/>
                  </a:lnTo>
                  <a:lnTo>
                    <a:pt x="1495933" y="547370"/>
                  </a:lnTo>
                  <a:lnTo>
                    <a:pt x="1575028" y="576122"/>
                  </a:lnTo>
                  <a:lnTo>
                    <a:pt x="1495171" y="602615"/>
                  </a:lnTo>
                  <a:lnTo>
                    <a:pt x="1517510" y="625068"/>
                  </a:lnTo>
                  <a:lnTo>
                    <a:pt x="1029462" y="1110742"/>
                  </a:lnTo>
                  <a:lnTo>
                    <a:pt x="1038352" y="1119759"/>
                  </a:lnTo>
                  <a:lnTo>
                    <a:pt x="1526438" y="634047"/>
                  </a:lnTo>
                  <a:lnTo>
                    <a:pt x="1548892" y="656590"/>
                  </a:lnTo>
                  <a:lnTo>
                    <a:pt x="1562455" y="616077"/>
                  </a:lnTo>
                  <a:lnTo>
                    <a:pt x="1575752" y="576389"/>
                  </a:lnTo>
                  <a:lnTo>
                    <a:pt x="1575943" y="576453"/>
                  </a:lnTo>
                  <a:lnTo>
                    <a:pt x="1575841" y="576122"/>
                  </a:lnTo>
                  <a:lnTo>
                    <a:pt x="1575943" y="575818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32459" y="3573017"/>
            <a:ext cx="23679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ill Sans MT"/>
                <a:cs typeface="Gill Sans MT"/>
              </a:rPr>
              <a:t>To </a:t>
            </a:r>
            <a:r>
              <a:rPr sz="1400" spc="75" dirty="0">
                <a:latin typeface="Gill Sans MT"/>
                <a:cs typeface="Gill Sans MT"/>
              </a:rPr>
              <a:t>find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how </a:t>
            </a:r>
            <a:r>
              <a:rPr sz="1400" spc="110" dirty="0">
                <a:latin typeface="Gill Sans MT"/>
                <a:cs typeface="Gill Sans MT"/>
              </a:rPr>
              <a:t>z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114" dirty="0">
                <a:latin typeface="Gill Sans MT"/>
                <a:cs typeface="Gill Sans MT"/>
              </a:rPr>
              <a:t>changes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w.r.t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s,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22567" y="2268474"/>
            <a:ext cx="212852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latin typeface="Gill Sans MT"/>
                <a:cs typeface="Gill Sans MT"/>
              </a:rPr>
              <a:t>Small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b="1" dirty="0">
                <a:latin typeface="Gill Sans MT"/>
                <a:cs typeface="Gill Sans MT"/>
              </a:rPr>
              <a:t>changes</a:t>
            </a:r>
            <a:r>
              <a:rPr sz="1400" b="1" spc="-30" dirty="0">
                <a:latin typeface="Gill Sans MT"/>
                <a:cs typeface="Gill Sans MT"/>
              </a:rPr>
              <a:t> </a:t>
            </a:r>
            <a:r>
              <a:rPr sz="1400" b="1" dirty="0">
                <a:latin typeface="Gill Sans MT"/>
                <a:cs typeface="Gill Sans MT"/>
              </a:rPr>
              <a:t>in</a:t>
            </a:r>
            <a:r>
              <a:rPr sz="1400" b="1" spc="-25" dirty="0">
                <a:latin typeface="Gill Sans MT"/>
                <a:cs typeface="Gill Sans MT"/>
              </a:rPr>
              <a:t> </a:t>
            </a:r>
            <a:r>
              <a:rPr sz="1400" b="1" spc="114" dirty="0">
                <a:latin typeface="Gill Sans MT"/>
                <a:cs typeface="Gill Sans MT"/>
              </a:rPr>
              <a:t>s</a:t>
            </a:r>
            <a:r>
              <a:rPr sz="1400" b="1" spc="-30" dirty="0">
                <a:latin typeface="Gill Sans MT"/>
                <a:cs typeface="Gill Sans MT"/>
              </a:rPr>
              <a:t> </a:t>
            </a:r>
            <a:r>
              <a:rPr sz="1400" spc="-20" dirty="0">
                <a:latin typeface="Gill Sans MT"/>
                <a:cs typeface="Gill Sans MT"/>
              </a:rPr>
              <a:t>will </a:t>
            </a:r>
            <a:r>
              <a:rPr sz="1400" spc="114" dirty="0">
                <a:latin typeface="Gill Sans MT"/>
                <a:cs typeface="Gill Sans MT"/>
              </a:rPr>
              <a:t>cause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105" dirty="0">
                <a:latin typeface="Gill Sans MT"/>
                <a:cs typeface="Gill Sans MT"/>
              </a:rPr>
              <a:t>small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b="1" dirty="0">
                <a:latin typeface="Gill Sans MT"/>
                <a:cs typeface="Gill Sans MT"/>
              </a:rPr>
              <a:t>changes</a:t>
            </a:r>
            <a:r>
              <a:rPr sz="1400" b="1" spc="-30" dirty="0">
                <a:latin typeface="Gill Sans MT"/>
                <a:cs typeface="Gill Sans MT"/>
              </a:rPr>
              <a:t> </a:t>
            </a:r>
            <a:r>
              <a:rPr sz="1400" b="1" dirty="0">
                <a:latin typeface="Gill Sans MT"/>
                <a:cs typeface="Gill Sans MT"/>
              </a:rPr>
              <a:t>x</a:t>
            </a:r>
            <a:r>
              <a:rPr sz="1400" b="1" spc="-15" dirty="0">
                <a:latin typeface="Gill Sans MT"/>
                <a:cs typeface="Gill Sans MT"/>
              </a:rPr>
              <a:t> </a:t>
            </a:r>
            <a:r>
              <a:rPr sz="1400" b="1" spc="-145" dirty="0">
                <a:latin typeface="Gill Sans MT"/>
                <a:cs typeface="Gill Sans MT"/>
              </a:rPr>
              <a:t>&amp;</a:t>
            </a:r>
            <a:r>
              <a:rPr sz="1400" b="1" spc="-30" dirty="0">
                <a:latin typeface="Gill Sans MT"/>
                <a:cs typeface="Gill Sans MT"/>
              </a:rPr>
              <a:t> </a:t>
            </a:r>
            <a:r>
              <a:rPr sz="1400" b="1" spc="-50" dirty="0">
                <a:latin typeface="Gill Sans MT"/>
                <a:cs typeface="Gill Sans MT"/>
              </a:rPr>
              <a:t>y </a:t>
            </a:r>
            <a:r>
              <a:rPr sz="1400" spc="100" dirty="0">
                <a:latin typeface="Gill Sans MT"/>
                <a:cs typeface="Gill Sans MT"/>
              </a:rPr>
              <a:t>and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eventually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spc="130" dirty="0">
                <a:latin typeface="Gill Sans MT"/>
                <a:cs typeface="Gill Sans MT"/>
              </a:rPr>
              <a:t>causes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105" dirty="0">
                <a:latin typeface="Gill Sans MT"/>
                <a:cs typeface="Gill Sans MT"/>
              </a:rPr>
              <a:t>small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b="1" dirty="0">
                <a:latin typeface="Gill Sans MT"/>
                <a:cs typeface="Gill Sans MT"/>
              </a:rPr>
              <a:t>changes</a:t>
            </a:r>
            <a:r>
              <a:rPr sz="1400" b="1" spc="-30" dirty="0">
                <a:latin typeface="Gill Sans MT"/>
                <a:cs typeface="Gill Sans MT"/>
              </a:rPr>
              <a:t> </a:t>
            </a:r>
            <a:r>
              <a:rPr sz="1400" b="1" dirty="0">
                <a:latin typeface="Gill Sans MT"/>
                <a:cs typeface="Gill Sans MT"/>
              </a:rPr>
              <a:t>in</a:t>
            </a:r>
            <a:r>
              <a:rPr sz="1400" b="1" spc="-5" dirty="0">
                <a:latin typeface="Gill Sans MT"/>
                <a:cs typeface="Gill Sans MT"/>
              </a:rPr>
              <a:t> </a:t>
            </a:r>
            <a:r>
              <a:rPr sz="1400" b="1" spc="-50" dirty="0">
                <a:latin typeface="Gill Sans MT"/>
                <a:cs typeface="Gill Sans MT"/>
              </a:rPr>
              <a:t>z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104" y="283540"/>
            <a:ext cx="39427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Backpropagation</a:t>
            </a:r>
            <a:r>
              <a:rPr spc="-55" dirty="0"/>
              <a:t> </a:t>
            </a:r>
            <a:r>
              <a:rPr spc="105" dirty="0"/>
              <a:t>-</a:t>
            </a:r>
            <a:r>
              <a:rPr spc="-40" dirty="0"/>
              <a:t> </a:t>
            </a:r>
            <a:r>
              <a:rPr spc="-55" dirty="0"/>
              <a:t>Backward</a:t>
            </a:r>
            <a:r>
              <a:rPr spc="-80" dirty="0"/>
              <a:t> </a:t>
            </a:r>
            <a:r>
              <a:rPr spc="55" dirty="0"/>
              <a:t>Pass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7616" y="1991867"/>
            <a:ext cx="7900670" cy="685800"/>
            <a:chOff x="737616" y="1991867"/>
            <a:chExt cx="7900670" cy="685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7616" y="2101595"/>
              <a:ext cx="2165604" cy="3672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80104" y="2247899"/>
              <a:ext cx="872490" cy="76200"/>
            </a:xfrm>
            <a:custGeom>
              <a:avLst/>
              <a:gdLst/>
              <a:ahLst/>
              <a:cxnLst/>
              <a:rect l="l" t="t" r="r" b="b"/>
              <a:pathLst>
                <a:path w="872489" h="76200">
                  <a:moveTo>
                    <a:pt x="796163" y="0"/>
                  </a:moveTo>
                  <a:lnTo>
                    <a:pt x="796163" y="76200"/>
                  </a:lnTo>
                  <a:lnTo>
                    <a:pt x="859663" y="44450"/>
                  </a:lnTo>
                  <a:lnTo>
                    <a:pt x="808863" y="44450"/>
                  </a:lnTo>
                  <a:lnTo>
                    <a:pt x="808863" y="31750"/>
                  </a:lnTo>
                  <a:lnTo>
                    <a:pt x="859663" y="31750"/>
                  </a:lnTo>
                  <a:lnTo>
                    <a:pt x="796163" y="0"/>
                  </a:lnTo>
                  <a:close/>
                </a:path>
                <a:path w="872489" h="76200">
                  <a:moveTo>
                    <a:pt x="79616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796163" y="44450"/>
                  </a:lnTo>
                  <a:lnTo>
                    <a:pt x="796163" y="31750"/>
                  </a:lnTo>
                  <a:close/>
                </a:path>
                <a:path w="872489" h="76200">
                  <a:moveTo>
                    <a:pt x="859663" y="31750"/>
                  </a:moveTo>
                  <a:lnTo>
                    <a:pt x="808863" y="31750"/>
                  </a:lnTo>
                  <a:lnTo>
                    <a:pt x="808863" y="44450"/>
                  </a:lnTo>
                  <a:lnTo>
                    <a:pt x="859663" y="44450"/>
                  </a:lnTo>
                  <a:lnTo>
                    <a:pt x="872363" y="38100"/>
                  </a:lnTo>
                  <a:lnTo>
                    <a:pt x="859663" y="317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4980" y="1991867"/>
              <a:ext cx="3083052" cy="6858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087116" y="2988056"/>
            <a:ext cx="3125470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0" dirty="0">
                <a:latin typeface="Gill Sans MT"/>
                <a:cs typeface="Gill Sans MT"/>
              </a:rPr>
              <a:t>How</a:t>
            </a:r>
            <a:r>
              <a:rPr sz="1400" b="1" spc="-65" dirty="0">
                <a:latin typeface="Gill Sans MT"/>
                <a:cs typeface="Gill Sans MT"/>
              </a:rPr>
              <a:t> </a:t>
            </a:r>
            <a:r>
              <a:rPr sz="1400" b="1" spc="-50" dirty="0">
                <a:latin typeface="Gill Sans MT"/>
                <a:cs typeface="Gill Sans MT"/>
              </a:rPr>
              <a:t>much</a:t>
            </a:r>
            <a:r>
              <a:rPr sz="1400" b="1" spc="-40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weights</a:t>
            </a:r>
            <a:r>
              <a:rPr sz="1400" b="1" spc="-35" dirty="0">
                <a:latin typeface="Gill Sans MT"/>
                <a:cs typeface="Gill Sans MT"/>
              </a:rPr>
              <a:t> </a:t>
            </a:r>
            <a:r>
              <a:rPr sz="1400" b="1" spc="-70" dirty="0">
                <a:latin typeface="Gill Sans MT"/>
                <a:cs typeface="Gill Sans MT"/>
              </a:rPr>
              <a:t>w</a:t>
            </a:r>
            <a:r>
              <a:rPr sz="1400" b="1" spc="-40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should</a:t>
            </a:r>
            <a:r>
              <a:rPr sz="1400" b="1" spc="-30" dirty="0">
                <a:latin typeface="Gill Sans MT"/>
                <a:cs typeface="Gill Sans MT"/>
              </a:rPr>
              <a:t> </a:t>
            </a:r>
            <a:r>
              <a:rPr sz="1400" b="1" dirty="0">
                <a:latin typeface="Gill Sans MT"/>
                <a:cs typeface="Gill Sans MT"/>
              </a:rPr>
              <a:t>change</a:t>
            </a:r>
            <a:r>
              <a:rPr sz="1400" b="1" spc="-40" dirty="0">
                <a:latin typeface="Gill Sans MT"/>
                <a:cs typeface="Gill Sans MT"/>
              </a:rPr>
              <a:t> </a:t>
            </a:r>
            <a:r>
              <a:rPr sz="1400" b="1" spc="-25" dirty="0">
                <a:latin typeface="Gill Sans MT"/>
                <a:cs typeface="Gill Sans MT"/>
              </a:rPr>
              <a:t>in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b="1" spc="-80" dirty="0">
                <a:latin typeface="Gill Sans MT"/>
                <a:cs typeface="Gill Sans MT"/>
              </a:rPr>
              <a:t>order</a:t>
            </a:r>
            <a:r>
              <a:rPr sz="1400" b="1" spc="-35" dirty="0">
                <a:latin typeface="Gill Sans MT"/>
                <a:cs typeface="Gill Sans MT"/>
              </a:rPr>
              <a:t> </a:t>
            </a:r>
            <a:r>
              <a:rPr sz="1400" b="1" spc="-70" dirty="0">
                <a:latin typeface="Gill Sans MT"/>
                <a:cs typeface="Gill Sans MT"/>
              </a:rPr>
              <a:t>to</a:t>
            </a:r>
            <a:r>
              <a:rPr sz="1400" b="1" spc="-30" dirty="0">
                <a:latin typeface="Gill Sans MT"/>
                <a:cs typeface="Gill Sans MT"/>
              </a:rPr>
              <a:t> reduce</a:t>
            </a:r>
            <a:r>
              <a:rPr sz="1400" b="1" spc="-35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Loss?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Consider</a:t>
            </a:r>
            <a:r>
              <a:rPr spc="-9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50" dirty="0"/>
              <a:t>Multilayer</a:t>
            </a:r>
            <a:r>
              <a:rPr spc="-80" dirty="0"/>
              <a:t> </a:t>
            </a:r>
            <a:r>
              <a:rPr dirty="0"/>
              <a:t>Single</a:t>
            </a:r>
            <a:r>
              <a:rPr spc="-70" dirty="0"/>
              <a:t> </a:t>
            </a:r>
            <a:r>
              <a:rPr spc="-120" dirty="0"/>
              <a:t>Neuron</a:t>
            </a:r>
            <a:r>
              <a:rPr spc="-70" dirty="0"/>
              <a:t> </a:t>
            </a:r>
            <a:r>
              <a:rPr spc="-320" dirty="0"/>
              <a:t>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85125" y="1252537"/>
            <a:ext cx="2407285" cy="761365"/>
            <a:chOff x="1385125" y="1252537"/>
            <a:chExt cx="2407285" cy="761365"/>
          </a:xfrm>
        </p:grpSpPr>
        <p:sp>
          <p:nvSpPr>
            <p:cNvPr id="4" name="object 4"/>
            <p:cNvSpPr/>
            <p:nvPr/>
          </p:nvSpPr>
          <p:spPr>
            <a:xfrm>
              <a:off x="1389888" y="1257300"/>
              <a:ext cx="751840" cy="751840"/>
            </a:xfrm>
            <a:custGeom>
              <a:avLst/>
              <a:gdLst/>
              <a:ahLst/>
              <a:cxnLst/>
              <a:rect l="l" t="t" r="r" b="b"/>
              <a:pathLst>
                <a:path w="751839" h="751839">
                  <a:moveTo>
                    <a:pt x="375666" y="0"/>
                  </a:moveTo>
                  <a:lnTo>
                    <a:pt x="328534" y="2926"/>
                  </a:lnTo>
                  <a:lnTo>
                    <a:pt x="283152" y="11470"/>
                  </a:lnTo>
                  <a:lnTo>
                    <a:pt x="239872" y="25281"/>
                  </a:lnTo>
                  <a:lnTo>
                    <a:pt x="199044" y="44006"/>
                  </a:lnTo>
                  <a:lnTo>
                    <a:pt x="161020" y="67294"/>
                  </a:lnTo>
                  <a:lnTo>
                    <a:pt x="126153" y="94794"/>
                  </a:lnTo>
                  <a:lnTo>
                    <a:pt x="94794" y="126153"/>
                  </a:lnTo>
                  <a:lnTo>
                    <a:pt x="67294" y="161020"/>
                  </a:lnTo>
                  <a:lnTo>
                    <a:pt x="44006" y="199044"/>
                  </a:lnTo>
                  <a:lnTo>
                    <a:pt x="25281" y="239872"/>
                  </a:lnTo>
                  <a:lnTo>
                    <a:pt x="11470" y="283152"/>
                  </a:lnTo>
                  <a:lnTo>
                    <a:pt x="2926" y="328534"/>
                  </a:lnTo>
                  <a:lnTo>
                    <a:pt x="0" y="375665"/>
                  </a:lnTo>
                  <a:lnTo>
                    <a:pt x="2926" y="422797"/>
                  </a:lnTo>
                  <a:lnTo>
                    <a:pt x="11470" y="468179"/>
                  </a:lnTo>
                  <a:lnTo>
                    <a:pt x="25281" y="511459"/>
                  </a:lnTo>
                  <a:lnTo>
                    <a:pt x="44006" y="552287"/>
                  </a:lnTo>
                  <a:lnTo>
                    <a:pt x="67294" y="590311"/>
                  </a:lnTo>
                  <a:lnTo>
                    <a:pt x="94794" y="625178"/>
                  </a:lnTo>
                  <a:lnTo>
                    <a:pt x="126153" y="656537"/>
                  </a:lnTo>
                  <a:lnTo>
                    <a:pt x="161020" y="684037"/>
                  </a:lnTo>
                  <a:lnTo>
                    <a:pt x="199044" y="707325"/>
                  </a:lnTo>
                  <a:lnTo>
                    <a:pt x="239872" y="726050"/>
                  </a:lnTo>
                  <a:lnTo>
                    <a:pt x="283152" y="739861"/>
                  </a:lnTo>
                  <a:lnTo>
                    <a:pt x="328534" y="748405"/>
                  </a:lnTo>
                  <a:lnTo>
                    <a:pt x="375666" y="751332"/>
                  </a:lnTo>
                  <a:lnTo>
                    <a:pt x="422797" y="748405"/>
                  </a:lnTo>
                  <a:lnTo>
                    <a:pt x="468179" y="739861"/>
                  </a:lnTo>
                  <a:lnTo>
                    <a:pt x="511459" y="726050"/>
                  </a:lnTo>
                  <a:lnTo>
                    <a:pt x="552287" y="707325"/>
                  </a:lnTo>
                  <a:lnTo>
                    <a:pt x="590311" y="684037"/>
                  </a:lnTo>
                  <a:lnTo>
                    <a:pt x="625178" y="656537"/>
                  </a:lnTo>
                  <a:lnTo>
                    <a:pt x="656537" y="625178"/>
                  </a:lnTo>
                  <a:lnTo>
                    <a:pt x="684037" y="590311"/>
                  </a:lnTo>
                  <a:lnTo>
                    <a:pt x="707325" y="552287"/>
                  </a:lnTo>
                  <a:lnTo>
                    <a:pt x="726050" y="511459"/>
                  </a:lnTo>
                  <a:lnTo>
                    <a:pt x="739861" y="468179"/>
                  </a:lnTo>
                  <a:lnTo>
                    <a:pt x="748405" y="422797"/>
                  </a:lnTo>
                  <a:lnTo>
                    <a:pt x="751332" y="375665"/>
                  </a:lnTo>
                  <a:lnTo>
                    <a:pt x="748405" y="328534"/>
                  </a:lnTo>
                  <a:lnTo>
                    <a:pt x="739861" y="283152"/>
                  </a:lnTo>
                  <a:lnTo>
                    <a:pt x="726050" y="239872"/>
                  </a:lnTo>
                  <a:lnTo>
                    <a:pt x="707325" y="199044"/>
                  </a:lnTo>
                  <a:lnTo>
                    <a:pt x="684037" y="161020"/>
                  </a:lnTo>
                  <a:lnTo>
                    <a:pt x="656537" y="126153"/>
                  </a:lnTo>
                  <a:lnTo>
                    <a:pt x="625178" y="94794"/>
                  </a:lnTo>
                  <a:lnTo>
                    <a:pt x="590311" y="67294"/>
                  </a:lnTo>
                  <a:lnTo>
                    <a:pt x="552287" y="44006"/>
                  </a:lnTo>
                  <a:lnTo>
                    <a:pt x="511459" y="25281"/>
                  </a:lnTo>
                  <a:lnTo>
                    <a:pt x="468179" y="11470"/>
                  </a:lnTo>
                  <a:lnTo>
                    <a:pt x="422797" y="2926"/>
                  </a:lnTo>
                  <a:lnTo>
                    <a:pt x="375666" y="0"/>
                  </a:lnTo>
                  <a:close/>
                </a:path>
              </a:pathLst>
            </a:custGeom>
            <a:solidFill>
              <a:srgbClr val="76A4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9888" y="1257300"/>
              <a:ext cx="751840" cy="751840"/>
            </a:xfrm>
            <a:custGeom>
              <a:avLst/>
              <a:gdLst/>
              <a:ahLst/>
              <a:cxnLst/>
              <a:rect l="l" t="t" r="r" b="b"/>
              <a:pathLst>
                <a:path w="751839" h="751839">
                  <a:moveTo>
                    <a:pt x="0" y="375665"/>
                  </a:moveTo>
                  <a:lnTo>
                    <a:pt x="2926" y="328534"/>
                  </a:lnTo>
                  <a:lnTo>
                    <a:pt x="11470" y="283152"/>
                  </a:lnTo>
                  <a:lnTo>
                    <a:pt x="25281" y="239872"/>
                  </a:lnTo>
                  <a:lnTo>
                    <a:pt x="44006" y="199044"/>
                  </a:lnTo>
                  <a:lnTo>
                    <a:pt x="67294" y="161020"/>
                  </a:lnTo>
                  <a:lnTo>
                    <a:pt x="94794" y="126153"/>
                  </a:lnTo>
                  <a:lnTo>
                    <a:pt x="126153" y="94794"/>
                  </a:lnTo>
                  <a:lnTo>
                    <a:pt x="161020" y="67294"/>
                  </a:lnTo>
                  <a:lnTo>
                    <a:pt x="199044" y="44006"/>
                  </a:lnTo>
                  <a:lnTo>
                    <a:pt x="239872" y="25281"/>
                  </a:lnTo>
                  <a:lnTo>
                    <a:pt x="283152" y="11470"/>
                  </a:lnTo>
                  <a:lnTo>
                    <a:pt x="328534" y="2926"/>
                  </a:lnTo>
                  <a:lnTo>
                    <a:pt x="375666" y="0"/>
                  </a:lnTo>
                  <a:lnTo>
                    <a:pt x="422797" y="2926"/>
                  </a:lnTo>
                  <a:lnTo>
                    <a:pt x="468179" y="11470"/>
                  </a:lnTo>
                  <a:lnTo>
                    <a:pt x="511459" y="25281"/>
                  </a:lnTo>
                  <a:lnTo>
                    <a:pt x="552287" y="44006"/>
                  </a:lnTo>
                  <a:lnTo>
                    <a:pt x="590311" y="67294"/>
                  </a:lnTo>
                  <a:lnTo>
                    <a:pt x="625178" y="94794"/>
                  </a:lnTo>
                  <a:lnTo>
                    <a:pt x="656537" y="126153"/>
                  </a:lnTo>
                  <a:lnTo>
                    <a:pt x="684037" y="161020"/>
                  </a:lnTo>
                  <a:lnTo>
                    <a:pt x="707325" y="199044"/>
                  </a:lnTo>
                  <a:lnTo>
                    <a:pt x="726050" y="239872"/>
                  </a:lnTo>
                  <a:lnTo>
                    <a:pt x="739861" y="283152"/>
                  </a:lnTo>
                  <a:lnTo>
                    <a:pt x="748405" y="328534"/>
                  </a:lnTo>
                  <a:lnTo>
                    <a:pt x="751332" y="375665"/>
                  </a:lnTo>
                  <a:lnTo>
                    <a:pt x="748405" y="422797"/>
                  </a:lnTo>
                  <a:lnTo>
                    <a:pt x="739861" y="468179"/>
                  </a:lnTo>
                  <a:lnTo>
                    <a:pt x="726050" y="511459"/>
                  </a:lnTo>
                  <a:lnTo>
                    <a:pt x="707325" y="552287"/>
                  </a:lnTo>
                  <a:lnTo>
                    <a:pt x="684037" y="590311"/>
                  </a:lnTo>
                  <a:lnTo>
                    <a:pt x="656537" y="625178"/>
                  </a:lnTo>
                  <a:lnTo>
                    <a:pt x="625178" y="656537"/>
                  </a:lnTo>
                  <a:lnTo>
                    <a:pt x="590311" y="684037"/>
                  </a:lnTo>
                  <a:lnTo>
                    <a:pt x="552287" y="707325"/>
                  </a:lnTo>
                  <a:lnTo>
                    <a:pt x="511459" y="726050"/>
                  </a:lnTo>
                  <a:lnTo>
                    <a:pt x="468179" y="739861"/>
                  </a:lnTo>
                  <a:lnTo>
                    <a:pt x="422797" y="748405"/>
                  </a:lnTo>
                  <a:lnTo>
                    <a:pt x="375666" y="751332"/>
                  </a:lnTo>
                  <a:lnTo>
                    <a:pt x="328534" y="748405"/>
                  </a:lnTo>
                  <a:lnTo>
                    <a:pt x="283152" y="739861"/>
                  </a:lnTo>
                  <a:lnTo>
                    <a:pt x="239872" y="726050"/>
                  </a:lnTo>
                  <a:lnTo>
                    <a:pt x="199044" y="707325"/>
                  </a:lnTo>
                  <a:lnTo>
                    <a:pt x="161020" y="684037"/>
                  </a:lnTo>
                  <a:lnTo>
                    <a:pt x="126153" y="656537"/>
                  </a:lnTo>
                  <a:lnTo>
                    <a:pt x="94794" y="625178"/>
                  </a:lnTo>
                  <a:lnTo>
                    <a:pt x="67294" y="590311"/>
                  </a:lnTo>
                  <a:lnTo>
                    <a:pt x="44006" y="552287"/>
                  </a:lnTo>
                  <a:lnTo>
                    <a:pt x="25281" y="511459"/>
                  </a:lnTo>
                  <a:lnTo>
                    <a:pt x="11470" y="468179"/>
                  </a:lnTo>
                  <a:lnTo>
                    <a:pt x="2926" y="422797"/>
                  </a:lnTo>
                  <a:lnTo>
                    <a:pt x="0" y="375665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37332" y="1257300"/>
              <a:ext cx="749935" cy="751840"/>
            </a:xfrm>
            <a:custGeom>
              <a:avLst/>
              <a:gdLst/>
              <a:ahLst/>
              <a:cxnLst/>
              <a:rect l="l" t="t" r="r" b="b"/>
              <a:pathLst>
                <a:path w="749935" h="751839">
                  <a:moveTo>
                    <a:pt x="374904" y="0"/>
                  </a:moveTo>
                  <a:lnTo>
                    <a:pt x="327885" y="2926"/>
                  </a:lnTo>
                  <a:lnTo>
                    <a:pt x="282607" y="11470"/>
                  </a:lnTo>
                  <a:lnTo>
                    <a:pt x="239421" y="25281"/>
                  </a:lnTo>
                  <a:lnTo>
                    <a:pt x="198679" y="44006"/>
                  </a:lnTo>
                  <a:lnTo>
                    <a:pt x="160732" y="67294"/>
                  </a:lnTo>
                  <a:lnTo>
                    <a:pt x="125932" y="94794"/>
                  </a:lnTo>
                  <a:lnTo>
                    <a:pt x="94632" y="126153"/>
                  </a:lnTo>
                  <a:lnTo>
                    <a:pt x="67182" y="161020"/>
                  </a:lnTo>
                  <a:lnTo>
                    <a:pt x="43934" y="199044"/>
                  </a:lnTo>
                  <a:lnTo>
                    <a:pt x="25240" y="239872"/>
                  </a:lnTo>
                  <a:lnTo>
                    <a:pt x="11452" y="283152"/>
                  </a:lnTo>
                  <a:lnTo>
                    <a:pt x="2921" y="328534"/>
                  </a:lnTo>
                  <a:lnTo>
                    <a:pt x="0" y="375665"/>
                  </a:lnTo>
                  <a:lnTo>
                    <a:pt x="2921" y="422797"/>
                  </a:lnTo>
                  <a:lnTo>
                    <a:pt x="11452" y="468179"/>
                  </a:lnTo>
                  <a:lnTo>
                    <a:pt x="25240" y="511459"/>
                  </a:lnTo>
                  <a:lnTo>
                    <a:pt x="43934" y="552287"/>
                  </a:lnTo>
                  <a:lnTo>
                    <a:pt x="67182" y="590311"/>
                  </a:lnTo>
                  <a:lnTo>
                    <a:pt x="94632" y="625178"/>
                  </a:lnTo>
                  <a:lnTo>
                    <a:pt x="125932" y="656537"/>
                  </a:lnTo>
                  <a:lnTo>
                    <a:pt x="160732" y="684037"/>
                  </a:lnTo>
                  <a:lnTo>
                    <a:pt x="198679" y="707325"/>
                  </a:lnTo>
                  <a:lnTo>
                    <a:pt x="239421" y="726050"/>
                  </a:lnTo>
                  <a:lnTo>
                    <a:pt x="282607" y="739861"/>
                  </a:lnTo>
                  <a:lnTo>
                    <a:pt x="327885" y="748405"/>
                  </a:lnTo>
                  <a:lnTo>
                    <a:pt x="374904" y="751332"/>
                  </a:lnTo>
                  <a:lnTo>
                    <a:pt x="421922" y="748405"/>
                  </a:lnTo>
                  <a:lnTo>
                    <a:pt x="467200" y="739861"/>
                  </a:lnTo>
                  <a:lnTo>
                    <a:pt x="510386" y="726050"/>
                  </a:lnTo>
                  <a:lnTo>
                    <a:pt x="551128" y="707325"/>
                  </a:lnTo>
                  <a:lnTo>
                    <a:pt x="589075" y="684037"/>
                  </a:lnTo>
                  <a:lnTo>
                    <a:pt x="623875" y="656537"/>
                  </a:lnTo>
                  <a:lnTo>
                    <a:pt x="655175" y="625178"/>
                  </a:lnTo>
                  <a:lnTo>
                    <a:pt x="682625" y="590311"/>
                  </a:lnTo>
                  <a:lnTo>
                    <a:pt x="705873" y="552287"/>
                  </a:lnTo>
                  <a:lnTo>
                    <a:pt x="724567" y="511459"/>
                  </a:lnTo>
                  <a:lnTo>
                    <a:pt x="738355" y="468179"/>
                  </a:lnTo>
                  <a:lnTo>
                    <a:pt x="746886" y="422797"/>
                  </a:lnTo>
                  <a:lnTo>
                    <a:pt x="749807" y="375665"/>
                  </a:lnTo>
                  <a:lnTo>
                    <a:pt x="746886" y="328534"/>
                  </a:lnTo>
                  <a:lnTo>
                    <a:pt x="738355" y="283152"/>
                  </a:lnTo>
                  <a:lnTo>
                    <a:pt x="724567" y="239872"/>
                  </a:lnTo>
                  <a:lnTo>
                    <a:pt x="705873" y="199044"/>
                  </a:lnTo>
                  <a:lnTo>
                    <a:pt x="682625" y="161020"/>
                  </a:lnTo>
                  <a:lnTo>
                    <a:pt x="655175" y="126153"/>
                  </a:lnTo>
                  <a:lnTo>
                    <a:pt x="623875" y="94794"/>
                  </a:lnTo>
                  <a:lnTo>
                    <a:pt x="589075" y="67294"/>
                  </a:lnTo>
                  <a:lnTo>
                    <a:pt x="551128" y="44006"/>
                  </a:lnTo>
                  <a:lnTo>
                    <a:pt x="510386" y="25281"/>
                  </a:lnTo>
                  <a:lnTo>
                    <a:pt x="467200" y="11470"/>
                  </a:lnTo>
                  <a:lnTo>
                    <a:pt x="421922" y="2926"/>
                  </a:lnTo>
                  <a:lnTo>
                    <a:pt x="374904" y="0"/>
                  </a:lnTo>
                  <a:close/>
                </a:path>
              </a:pathLst>
            </a:custGeom>
            <a:solidFill>
              <a:srgbClr val="76A4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37332" y="1257300"/>
              <a:ext cx="749935" cy="751840"/>
            </a:xfrm>
            <a:custGeom>
              <a:avLst/>
              <a:gdLst/>
              <a:ahLst/>
              <a:cxnLst/>
              <a:rect l="l" t="t" r="r" b="b"/>
              <a:pathLst>
                <a:path w="749935" h="751839">
                  <a:moveTo>
                    <a:pt x="0" y="375665"/>
                  </a:moveTo>
                  <a:lnTo>
                    <a:pt x="2921" y="328534"/>
                  </a:lnTo>
                  <a:lnTo>
                    <a:pt x="11452" y="283152"/>
                  </a:lnTo>
                  <a:lnTo>
                    <a:pt x="25240" y="239872"/>
                  </a:lnTo>
                  <a:lnTo>
                    <a:pt x="43934" y="199044"/>
                  </a:lnTo>
                  <a:lnTo>
                    <a:pt x="67182" y="161020"/>
                  </a:lnTo>
                  <a:lnTo>
                    <a:pt x="94632" y="126153"/>
                  </a:lnTo>
                  <a:lnTo>
                    <a:pt x="125932" y="94794"/>
                  </a:lnTo>
                  <a:lnTo>
                    <a:pt x="160732" y="67294"/>
                  </a:lnTo>
                  <a:lnTo>
                    <a:pt x="198679" y="44006"/>
                  </a:lnTo>
                  <a:lnTo>
                    <a:pt x="239421" y="25281"/>
                  </a:lnTo>
                  <a:lnTo>
                    <a:pt x="282607" y="11470"/>
                  </a:lnTo>
                  <a:lnTo>
                    <a:pt x="327885" y="2926"/>
                  </a:lnTo>
                  <a:lnTo>
                    <a:pt x="374904" y="0"/>
                  </a:lnTo>
                  <a:lnTo>
                    <a:pt x="421922" y="2926"/>
                  </a:lnTo>
                  <a:lnTo>
                    <a:pt x="467200" y="11470"/>
                  </a:lnTo>
                  <a:lnTo>
                    <a:pt x="510386" y="25281"/>
                  </a:lnTo>
                  <a:lnTo>
                    <a:pt x="551128" y="44006"/>
                  </a:lnTo>
                  <a:lnTo>
                    <a:pt x="589075" y="67294"/>
                  </a:lnTo>
                  <a:lnTo>
                    <a:pt x="623875" y="94794"/>
                  </a:lnTo>
                  <a:lnTo>
                    <a:pt x="655175" y="126153"/>
                  </a:lnTo>
                  <a:lnTo>
                    <a:pt x="682625" y="161020"/>
                  </a:lnTo>
                  <a:lnTo>
                    <a:pt x="705873" y="199044"/>
                  </a:lnTo>
                  <a:lnTo>
                    <a:pt x="724567" y="239872"/>
                  </a:lnTo>
                  <a:lnTo>
                    <a:pt x="738355" y="283152"/>
                  </a:lnTo>
                  <a:lnTo>
                    <a:pt x="746886" y="328534"/>
                  </a:lnTo>
                  <a:lnTo>
                    <a:pt x="749807" y="375665"/>
                  </a:lnTo>
                  <a:lnTo>
                    <a:pt x="746886" y="422797"/>
                  </a:lnTo>
                  <a:lnTo>
                    <a:pt x="738355" y="468179"/>
                  </a:lnTo>
                  <a:lnTo>
                    <a:pt x="724567" y="511459"/>
                  </a:lnTo>
                  <a:lnTo>
                    <a:pt x="705873" y="552287"/>
                  </a:lnTo>
                  <a:lnTo>
                    <a:pt x="682625" y="590311"/>
                  </a:lnTo>
                  <a:lnTo>
                    <a:pt x="655175" y="625178"/>
                  </a:lnTo>
                  <a:lnTo>
                    <a:pt x="623875" y="656537"/>
                  </a:lnTo>
                  <a:lnTo>
                    <a:pt x="589075" y="684037"/>
                  </a:lnTo>
                  <a:lnTo>
                    <a:pt x="551128" y="707325"/>
                  </a:lnTo>
                  <a:lnTo>
                    <a:pt x="510386" y="726050"/>
                  </a:lnTo>
                  <a:lnTo>
                    <a:pt x="467200" y="739861"/>
                  </a:lnTo>
                  <a:lnTo>
                    <a:pt x="421922" y="748405"/>
                  </a:lnTo>
                  <a:lnTo>
                    <a:pt x="374904" y="751332"/>
                  </a:lnTo>
                  <a:lnTo>
                    <a:pt x="327885" y="748405"/>
                  </a:lnTo>
                  <a:lnTo>
                    <a:pt x="282607" y="739861"/>
                  </a:lnTo>
                  <a:lnTo>
                    <a:pt x="239421" y="726050"/>
                  </a:lnTo>
                  <a:lnTo>
                    <a:pt x="198679" y="707325"/>
                  </a:lnTo>
                  <a:lnTo>
                    <a:pt x="160732" y="684037"/>
                  </a:lnTo>
                  <a:lnTo>
                    <a:pt x="125932" y="656537"/>
                  </a:lnTo>
                  <a:lnTo>
                    <a:pt x="94632" y="625178"/>
                  </a:lnTo>
                  <a:lnTo>
                    <a:pt x="67182" y="590311"/>
                  </a:lnTo>
                  <a:lnTo>
                    <a:pt x="43934" y="552287"/>
                  </a:lnTo>
                  <a:lnTo>
                    <a:pt x="25240" y="511459"/>
                  </a:lnTo>
                  <a:lnTo>
                    <a:pt x="11452" y="468179"/>
                  </a:lnTo>
                  <a:lnTo>
                    <a:pt x="2921" y="422797"/>
                  </a:lnTo>
                  <a:lnTo>
                    <a:pt x="0" y="375665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74672" y="1450924"/>
            <a:ext cx="20262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696720" algn="l"/>
              </a:tabLst>
            </a:pPr>
            <a:r>
              <a:rPr sz="2100" b="1" spc="-30" baseline="-15873" dirty="0">
                <a:latin typeface="Gill Sans MT"/>
                <a:cs typeface="Gill Sans MT"/>
              </a:rPr>
              <a:t>N</a:t>
            </a:r>
            <a:r>
              <a:rPr sz="900" b="1" spc="-20" dirty="0">
                <a:latin typeface="Gill Sans MT"/>
                <a:cs typeface="Gill Sans MT"/>
              </a:rPr>
              <a:t>(3)</a:t>
            </a:r>
            <a:r>
              <a:rPr sz="900" b="1" dirty="0">
                <a:latin typeface="Gill Sans MT"/>
                <a:cs typeface="Gill Sans MT"/>
              </a:rPr>
              <a:t>	</a:t>
            </a:r>
            <a:r>
              <a:rPr sz="2100" b="1" spc="-30" baseline="-15873" dirty="0">
                <a:latin typeface="Gill Sans MT"/>
                <a:cs typeface="Gill Sans MT"/>
              </a:rPr>
              <a:t>N</a:t>
            </a:r>
            <a:r>
              <a:rPr sz="900" b="1" spc="-20" dirty="0">
                <a:latin typeface="Gill Sans MT"/>
                <a:cs typeface="Gill Sans MT"/>
              </a:rPr>
              <a:t>(2)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78489" y="1252537"/>
            <a:ext cx="759460" cy="761365"/>
            <a:chOff x="4678489" y="1252537"/>
            <a:chExt cx="759460" cy="761365"/>
          </a:xfrm>
        </p:grpSpPr>
        <p:sp>
          <p:nvSpPr>
            <p:cNvPr id="10" name="object 10"/>
            <p:cNvSpPr/>
            <p:nvPr/>
          </p:nvSpPr>
          <p:spPr>
            <a:xfrm>
              <a:off x="4683252" y="1257300"/>
              <a:ext cx="749935" cy="751840"/>
            </a:xfrm>
            <a:custGeom>
              <a:avLst/>
              <a:gdLst/>
              <a:ahLst/>
              <a:cxnLst/>
              <a:rect l="l" t="t" r="r" b="b"/>
              <a:pathLst>
                <a:path w="749935" h="751839">
                  <a:moveTo>
                    <a:pt x="374903" y="0"/>
                  </a:moveTo>
                  <a:lnTo>
                    <a:pt x="327885" y="2926"/>
                  </a:lnTo>
                  <a:lnTo>
                    <a:pt x="282607" y="11470"/>
                  </a:lnTo>
                  <a:lnTo>
                    <a:pt x="239421" y="25281"/>
                  </a:lnTo>
                  <a:lnTo>
                    <a:pt x="198679" y="44006"/>
                  </a:lnTo>
                  <a:lnTo>
                    <a:pt x="160732" y="67294"/>
                  </a:lnTo>
                  <a:lnTo>
                    <a:pt x="125932" y="94794"/>
                  </a:lnTo>
                  <a:lnTo>
                    <a:pt x="94632" y="126153"/>
                  </a:lnTo>
                  <a:lnTo>
                    <a:pt x="67182" y="161020"/>
                  </a:lnTo>
                  <a:lnTo>
                    <a:pt x="43934" y="199044"/>
                  </a:lnTo>
                  <a:lnTo>
                    <a:pt x="25240" y="239872"/>
                  </a:lnTo>
                  <a:lnTo>
                    <a:pt x="11452" y="283152"/>
                  </a:lnTo>
                  <a:lnTo>
                    <a:pt x="2921" y="328534"/>
                  </a:lnTo>
                  <a:lnTo>
                    <a:pt x="0" y="375665"/>
                  </a:lnTo>
                  <a:lnTo>
                    <a:pt x="2921" y="422797"/>
                  </a:lnTo>
                  <a:lnTo>
                    <a:pt x="11452" y="468179"/>
                  </a:lnTo>
                  <a:lnTo>
                    <a:pt x="25240" y="511459"/>
                  </a:lnTo>
                  <a:lnTo>
                    <a:pt x="43934" y="552287"/>
                  </a:lnTo>
                  <a:lnTo>
                    <a:pt x="67182" y="590311"/>
                  </a:lnTo>
                  <a:lnTo>
                    <a:pt x="94632" y="625178"/>
                  </a:lnTo>
                  <a:lnTo>
                    <a:pt x="125932" y="656537"/>
                  </a:lnTo>
                  <a:lnTo>
                    <a:pt x="160732" y="684037"/>
                  </a:lnTo>
                  <a:lnTo>
                    <a:pt x="198679" y="707325"/>
                  </a:lnTo>
                  <a:lnTo>
                    <a:pt x="239421" y="726050"/>
                  </a:lnTo>
                  <a:lnTo>
                    <a:pt x="282607" y="739861"/>
                  </a:lnTo>
                  <a:lnTo>
                    <a:pt x="327885" y="748405"/>
                  </a:lnTo>
                  <a:lnTo>
                    <a:pt x="374903" y="751332"/>
                  </a:lnTo>
                  <a:lnTo>
                    <a:pt x="421922" y="748405"/>
                  </a:lnTo>
                  <a:lnTo>
                    <a:pt x="467200" y="739861"/>
                  </a:lnTo>
                  <a:lnTo>
                    <a:pt x="510386" y="726050"/>
                  </a:lnTo>
                  <a:lnTo>
                    <a:pt x="551128" y="707325"/>
                  </a:lnTo>
                  <a:lnTo>
                    <a:pt x="589075" y="684037"/>
                  </a:lnTo>
                  <a:lnTo>
                    <a:pt x="623875" y="656537"/>
                  </a:lnTo>
                  <a:lnTo>
                    <a:pt x="655175" y="625178"/>
                  </a:lnTo>
                  <a:lnTo>
                    <a:pt x="682625" y="590311"/>
                  </a:lnTo>
                  <a:lnTo>
                    <a:pt x="705873" y="552287"/>
                  </a:lnTo>
                  <a:lnTo>
                    <a:pt x="724567" y="511459"/>
                  </a:lnTo>
                  <a:lnTo>
                    <a:pt x="738355" y="468179"/>
                  </a:lnTo>
                  <a:lnTo>
                    <a:pt x="746886" y="422797"/>
                  </a:lnTo>
                  <a:lnTo>
                    <a:pt x="749808" y="375665"/>
                  </a:lnTo>
                  <a:lnTo>
                    <a:pt x="746886" y="328534"/>
                  </a:lnTo>
                  <a:lnTo>
                    <a:pt x="738355" y="283152"/>
                  </a:lnTo>
                  <a:lnTo>
                    <a:pt x="724567" y="239872"/>
                  </a:lnTo>
                  <a:lnTo>
                    <a:pt x="705873" y="199044"/>
                  </a:lnTo>
                  <a:lnTo>
                    <a:pt x="682625" y="161020"/>
                  </a:lnTo>
                  <a:lnTo>
                    <a:pt x="655175" y="126153"/>
                  </a:lnTo>
                  <a:lnTo>
                    <a:pt x="623875" y="94794"/>
                  </a:lnTo>
                  <a:lnTo>
                    <a:pt x="589075" y="67294"/>
                  </a:lnTo>
                  <a:lnTo>
                    <a:pt x="551128" y="44006"/>
                  </a:lnTo>
                  <a:lnTo>
                    <a:pt x="510386" y="25281"/>
                  </a:lnTo>
                  <a:lnTo>
                    <a:pt x="467200" y="11470"/>
                  </a:lnTo>
                  <a:lnTo>
                    <a:pt x="421922" y="2926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76A4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83252" y="1257300"/>
              <a:ext cx="749935" cy="751840"/>
            </a:xfrm>
            <a:custGeom>
              <a:avLst/>
              <a:gdLst/>
              <a:ahLst/>
              <a:cxnLst/>
              <a:rect l="l" t="t" r="r" b="b"/>
              <a:pathLst>
                <a:path w="749935" h="751839">
                  <a:moveTo>
                    <a:pt x="0" y="375665"/>
                  </a:moveTo>
                  <a:lnTo>
                    <a:pt x="2921" y="328534"/>
                  </a:lnTo>
                  <a:lnTo>
                    <a:pt x="11452" y="283152"/>
                  </a:lnTo>
                  <a:lnTo>
                    <a:pt x="25240" y="239872"/>
                  </a:lnTo>
                  <a:lnTo>
                    <a:pt x="43934" y="199044"/>
                  </a:lnTo>
                  <a:lnTo>
                    <a:pt x="67182" y="161020"/>
                  </a:lnTo>
                  <a:lnTo>
                    <a:pt x="94632" y="126153"/>
                  </a:lnTo>
                  <a:lnTo>
                    <a:pt x="125932" y="94794"/>
                  </a:lnTo>
                  <a:lnTo>
                    <a:pt x="160732" y="67294"/>
                  </a:lnTo>
                  <a:lnTo>
                    <a:pt x="198679" y="44006"/>
                  </a:lnTo>
                  <a:lnTo>
                    <a:pt x="239421" y="25281"/>
                  </a:lnTo>
                  <a:lnTo>
                    <a:pt x="282607" y="11470"/>
                  </a:lnTo>
                  <a:lnTo>
                    <a:pt x="327885" y="2926"/>
                  </a:lnTo>
                  <a:lnTo>
                    <a:pt x="374903" y="0"/>
                  </a:lnTo>
                  <a:lnTo>
                    <a:pt x="421922" y="2926"/>
                  </a:lnTo>
                  <a:lnTo>
                    <a:pt x="467200" y="11470"/>
                  </a:lnTo>
                  <a:lnTo>
                    <a:pt x="510386" y="25281"/>
                  </a:lnTo>
                  <a:lnTo>
                    <a:pt x="551128" y="44006"/>
                  </a:lnTo>
                  <a:lnTo>
                    <a:pt x="589075" y="67294"/>
                  </a:lnTo>
                  <a:lnTo>
                    <a:pt x="623875" y="94794"/>
                  </a:lnTo>
                  <a:lnTo>
                    <a:pt x="655175" y="126153"/>
                  </a:lnTo>
                  <a:lnTo>
                    <a:pt x="682625" y="161020"/>
                  </a:lnTo>
                  <a:lnTo>
                    <a:pt x="705873" y="199044"/>
                  </a:lnTo>
                  <a:lnTo>
                    <a:pt x="724567" y="239872"/>
                  </a:lnTo>
                  <a:lnTo>
                    <a:pt x="738355" y="283152"/>
                  </a:lnTo>
                  <a:lnTo>
                    <a:pt x="746886" y="328534"/>
                  </a:lnTo>
                  <a:lnTo>
                    <a:pt x="749808" y="375665"/>
                  </a:lnTo>
                  <a:lnTo>
                    <a:pt x="746886" y="422797"/>
                  </a:lnTo>
                  <a:lnTo>
                    <a:pt x="738355" y="468179"/>
                  </a:lnTo>
                  <a:lnTo>
                    <a:pt x="724567" y="511459"/>
                  </a:lnTo>
                  <a:lnTo>
                    <a:pt x="705873" y="552287"/>
                  </a:lnTo>
                  <a:lnTo>
                    <a:pt x="682625" y="590311"/>
                  </a:lnTo>
                  <a:lnTo>
                    <a:pt x="655175" y="625178"/>
                  </a:lnTo>
                  <a:lnTo>
                    <a:pt x="623875" y="656537"/>
                  </a:lnTo>
                  <a:lnTo>
                    <a:pt x="589075" y="684037"/>
                  </a:lnTo>
                  <a:lnTo>
                    <a:pt x="551128" y="707325"/>
                  </a:lnTo>
                  <a:lnTo>
                    <a:pt x="510386" y="726050"/>
                  </a:lnTo>
                  <a:lnTo>
                    <a:pt x="467200" y="739861"/>
                  </a:lnTo>
                  <a:lnTo>
                    <a:pt x="421922" y="748405"/>
                  </a:lnTo>
                  <a:lnTo>
                    <a:pt x="374903" y="751332"/>
                  </a:lnTo>
                  <a:lnTo>
                    <a:pt x="327885" y="748405"/>
                  </a:lnTo>
                  <a:lnTo>
                    <a:pt x="282607" y="739861"/>
                  </a:lnTo>
                  <a:lnTo>
                    <a:pt x="239421" y="726050"/>
                  </a:lnTo>
                  <a:lnTo>
                    <a:pt x="198679" y="707325"/>
                  </a:lnTo>
                  <a:lnTo>
                    <a:pt x="160732" y="684037"/>
                  </a:lnTo>
                  <a:lnTo>
                    <a:pt x="125932" y="656537"/>
                  </a:lnTo>
                  <a:lnTo>
                    <a:pt x="94632" y="625178"/>
                  </a:lnTo>
                  <a:lnTo>
                    <a:pt x="67182" y="590311"/>
                  </a:lnTo>
                  <a:lnTo>
                    <a:pt x="43934" y="552287"/>
                  </a:lnTo>
                  <a:lnTo>
                    <a:pt x="25240" y="511459"/>
                  </a:lnTo>
                  <a:lnTo>
                    <a:pt x="11452" y="468179"/>
                  </a:lnTo>
                  <a:lnTo>
                    <a:pt x="2921" y="422797"/>
                  </a:lnTo>
                  <a:lnTo>
                    <a:pt x="0" y="375665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80102" y="1450924"/>
            <a:ext cx="3543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-30" baseline="-15873" dirty="0">
                <a:latin typeface="Gill Sans MT"/>
                <a:cs typeface="Gill Sans MT"/>
              </a:rPr>
              <a:t>N</a:t>
            </a:r>
            <a:r>
              <a:rPr sz="900" b="1" spc="-20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24409" y="1190053"/>
            <a:ext cx="884555" cy="884555"/>
            <a:chOff x="6324409" y="1190053"/>
            <a:chExt cx="884555" cy="884555"/>
          </a:xfrm>
        </p:grpSpPr>
        <p:sp>
          <p:nvSpPr>
            <p:cNvPr id="14" name="object 14"/>
            <p:cNvSpPr/>
            <p:nvPr/>
          </p:nvSpPr>
          <p:spPr>
            <a:xfrm>
              <a:off x="6329171" y="1194816"/>
              <a:ext cx="875030" cy="875030"/>
            </a:xfrm>
            <a:custGeom>
              <a:avLst/>
              <a:gdLst/>
              <a:ahLst/>
              <a:cxnLst/>
              <a:rect l="l" t="t" r="r" b="b"/>
              <a:pathLst>
                <a:path w="875029" h="875030">
                  <a:moveTo>
                    <a:pt x="437387" y="0"/>
                  </a:moveTo>
                  <a:lnTo>
                    <a:pt x="389731" y="2566"/>
                  </a:lnTo>
                  <a:lnTo>
                    <a:pt x="343560" y="10088"/>
                  </a:lnTo>
                  <a:lnTo>
                    <a:pt x="299142" y="22299"/>
                  </a:lnTo>
                  <a:lnTo>
                    <a:pt x="256745" y="38931"/>
                  </a:lnTo>
                  <a:lnTo>
                    <a:pt x="216633" y="59718"/>
                  </a:lnTo>
                  <a:lnTo>
                    <a:pt x="179076" y="84393"/>
                  </a:lnTo>
                  <a:lnTo>
                    <a:pt x="144338" y="112688"/>
                  </a:lnTo>
                  <a:lnTo>
                    <a:pt x="112688" y="144338"/>
                  </a:lnTo>
                  <a:lnTo>
                    <a:pt x="84393" y="179076"/>
                  </a:lnTo>
                  <a:lnTo>
                    <a:pt x="59718" y="216633"/>
                  </a:lnTo>
                  <a:lnTo>
                    <a:pt x="38931" y="256745"/>
                  </a:lnTo>
                  <a:lnTo>
                    <a:pt x="22299" y="299142"/>
                  </a:lnTo>
                  <a:lnTo>
                    <a:pt x="10088" y="343560"/>
                  </a:lnTo>
                  <a:lnTo>
                    <a:pt x="2566" y="389731"/>
                  </a:lnTo>
                  <a:lnTo>
                    <a:pt x="0" y="437388"/>
                  </a:lnTo>
                  <a:lnTo>
                    <a:pt x="2566" y="485044"/>
                  </a:lnTo>
                  <a:lnTo>
                    <a:pt x="10088" y="531215"/>
                  </a:lnTo>
                  <a:lnTo>
                    <a:pt x="22299" y="575633"/>
                  </a:lnTo>
                  <a:lnTo>
                    <a:pt x="38931" y="618030"/>
                  </a:lnTo>
                  <a:lnTo>
                    <a:pt x="59718" y="658142"/>
                  </a:lnTo>
                  <a:lnTo>
                    <a:pt x="84393" y="695699"/>
                  </a:lnTo>
                  <a:lnTo>
                    <a:pt x="112688" y="730437"/>
                  </a:lnTo>
                  <a:lnTo>
                    <a:pt x="144338" y="762087"/>
                  </a:lnTo>
                  <a:lnTo>
                    <a:pt x="179076" y="790382"/>
                  </a:lnTo>
                  <a:lnTo>
                    <a:pt x="216633" y="815057"/>
                  </a:lnTo>
                  <a:lnTo>
                    <a:pt x="256745" y="835844"/>
                  </a:lnTo>
                  <a:lnTo>
                    <a:pt x="299142" y="852476"/>
                  </a:lnTo>
                  <a:lnTo>
                    <a:pt x="343560" y="864687"/>
                  </a:lnTo>
                  <a:lnTo>
                    <a:pt x="389731" y="872209"/>
                  </a:lnTo>
                  <a:lnTo>
                    <a:pt x="437387" y="874776"/>
                  </a:lnTo>
                  <a:lnTo>
                    <a:pt x="485044" y="872209"/>
                  </a:lnTo>
                  <a:lnTo>
                    <a:pt x="531215" y="864687"/>
                  </a:lnTo>
                  <a:lnTo>
                    <a:pt x="575633" y="852476"/>
                  </a:lnTo>
                  <a:lnTo>
                    <a:pt x="618030" y="835844"/>
                  </a:lnTo>
                  <a:lnTo>
                    <a:pt x="658142" y="815057"/>
                  </a:lnTo>
                  <a:lnTo>
                    <a:pt x="695699" y="790382"/>
                  </a:lnTo>
                  <a:lnTo>
                    <a:pt x="730437" y="762087"/>
                  </a:lnTo>
                  <a:lnTo>
                    <a:pt x="762087" y="730437"/>
                  </a:lnTo>
                  <a:lnTo>
                    <a:pt x="790382" y="695699"/>
                  </a:lnTo>
                  <a:lnTo>
                    <a:pt x="815057" y="658142"/>
                  </a:lnTo>
                  <a:lnTo>
                    <a:pt x="835844" y="618030"/>
                  </a:lnTo>
                  <a:lnTo>
                    <a:pt x="852476" y="575633"/>
                  </a:lnTo>
                  <a:lnTo>
                    <a:pt x="864687" y="531215"/>
                  </a:lnTo>
                  <a:lnTo>
                    <a:pt x="872209" y="485044"/>
                  </a:lnTo>
                  <a:lnTo>
                    <a:pt x="874776" y="437388"/>
                  </a:lnTo>
                  <a:lnTo>
                    <a:pt x="872209" y="389731"/>
                  </a:lnTo>
                  <a:lnTo>
                    <a:pt x="864687" y="343560"/>
                  </a:lnTo>
                  <a:lnTo>
                    <a:pt x="852476" y="299142"/>
                  </a:lnTo>
                  <a:lnTo>
                    <a:pt x="835844" y="256745"/>
                  </a:lnTo>
                  <a:lnTo>
                    <a:pt x="815057" y="216633"/>
                  </a:lnTo>
                  <a:lnTo>
                    <a:pt x="790382" y="179076"/>
                  </a:lnTo>
                  <a:lnTo>
                    <a:pt x="762087" y="144338"/>
                  </a:lnTo>
                  <a:lnTo>
                    <a:pt x="730437" y="112688"/>
                  </a:lnTo>
                  <a:lnTo>
                    <a:pt x="695699" y="84393"/>
                  </a:lnTo>
                  <a:lnTo>
                    <a:pt x="658142" y="59718"/>
                  </a:lnTo>
                  <a:lnTo>
                    <a:pt x="618030" y="38931"/>
                  </a:lnTo>
                  <a:lnTo>
                    <a:pt x="575633" y="22299"/>
                  </a:lnTo>
                  <a:lnTo>
                    <a:pt x="531215" y="10088"/>
                  </a:lnTo>
                  <a:lnTo>
                    <a:pt x="485044" y="2566"/>
                  </a:lnTo>
                  <a:lnTo>
                    <a:pt x="437387" y="0"/>
                  </a:lnTo>
                  <a:close/>
                </a:path>
              </a:pathLst>
            </a:custGeom>
            <a:solidFill>
              <a:srgbClr val="92C4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9171" y="1194816"/>
              <a:ext cx="875030" cy="875030"/>
            </a:xfrm>
            <a:custGeom>
              <a:avLst/>
              <a:gdLst/>
              <a:ahLst/>
              <a:cxnLst/>
              <a:rect l="l" t="t" r="r" b="b"/>
              <a:pathLst>
                <a:path w="875029" h="875030">
                  <a:moveTo>
                    <a:pt x="0" y="437388"/>
                  </a:moveTo>
                  <a:lnTo>
                    <a:pt x="2566" y="389731"/>
                  </a:lnTo>
                  <a:lnTo>
                    <a:pt x="10088" y="343560"/>
                  </a:lnTo>
                  <a:lnTo>
                    <a:pt x="22299" y="299142"/>
                  </a:lnTo>
                  <a:lnTo>
                    <a:pt x="38931" y="256745"/>
                  </a:lnTo>
                  <a:lnTo>
                    <a:pt x="59718" y="216633"/>
                  </a:lnTo>
                  <a:lnTo>
                    <a:pt x="84393" y="179076"/>
                  </a:lnTo>
                  <a:lnTo>
                    <a:pt x="112688" y="144338"/>
                  </a:lnTo>
                  <a:lnTo>
                    <a:pt x="144338" y="112688"/>
                  </a:lnTo>
                  <a:lnTo>
                    <a:pt x="179076" y="84393"/>
                  </a:lnTo>
                  <a:lnTo>
                    <a:pt x="216633" y="59718"/>
                  </a:lnTo>
                  <a:lnTo>
                    <a:pt x="256745" y="38931"/>
                  </a:lnTo>
                  <a:lnTo>
                    <a:pt x="299142" y="22299"/>
                  </a:lnTo>
                  <a:lnTo>
                    <a:pt x="343560" y="10088"/>
                  </a:lnTo>
                  <a:lnTo>
                    <a:pt x="389731" y="2566"/>
                  </a:lnTo>
                  <a:lnTo>
                    <a:pt x="437387" y="0"/>
                  </a:lnTo>
                  <a:lnTo>
                    <a:pt x="485044" y="2566"/>
                  </a:lnTo>
                  <a:lnTo>
                    <a:pt x="531215" y="10088"/>
                  </a:lnTo>
                  <a:lnTo>
                    <a:pt x="575633" y="22299"/>
                  </a:lnTo>
                  <a:lnTo>
                    <a:pt x="618030" y="38931"/>
                  </a:lnTo>
                  <a:lnTo>
                    <a:pt x="658142" y="59718"/>
                  </a:lnTo>
                  <a:lnTo>
                    <a:pt x="695699" y="84393"/>
                  </a:lnTo>
                  <a:lnTo>
                    <a:pt x="730437" y="112688"/>
                  </a:lnTo>
                  <a:lnTo>
                    <a:pt x="762087" y="144338"/>
                  </a:lnTo>
                  <a:lnTo>
                    <a:pt x="790382" y="179076"/>
                  </a:lnTo>
                  <a:lnTo>
                    <a:pt x="815057" y="216633"/>
                  </a:lnTo>
                  <a:lnTo>
                    <a:pt x="835844" y="256745"/>
                  </a:lnTo>
                  <a:lnTo>
                    <a:pt x="852476" y="299142"/>
                  </a:lnTo>
                  <a:lnTo>
                    <a:pt x="864687" y="343560"/>
                  </a:lnTo>
                  <a:lnTo>
                    <a:pt x="872209" y="389731"/>
                  </a:lnTo>
                  <a:lnTo>
                    <a:pt x="874776" y="437388"/>
                  </a:lnTo>
                  <a:lnTo>
                    <a:pt x="872209" y="485044"/>
                  </a:lnTo>
                  <a:lnTo>
                    <a:pt x="864687" y="531215"/>
                  </a:lnTo>
                  <a:lnTo>
                    <a:pt x="852476" y="575633"/>
                  </a:lnTo>
                  <a:lnTo>
                    <a:pt x="835844" y="618030"/>
                  </a:lnTo>
                  <a:lnTo>
                    <a:pt x="815057" y="658142"/>
                  </a:lnTo>
                  <a:lnTo>
                    <a:pt x="790382" y="695699"/>
                  </a:lnTo>
                  <a:lnTo>
                    <a:pt x="762087" y="730437"/>
                  </a:lnTo>
                  <a:lnTo>
                    <a:pt x="730437" y="762087"/>
                  </a:lnTo>
                  <a:lnTo>
                    <a:pt x="695699" y="790382"/>
                  </a:lnTo>
                  <a:lnTo>
                    <a:pt x="658142" y="815057"/>
                  </a:lnTo>
                  <a:lnTo>
                    <a:pt x="618030" y="835844"/>
                  </a:lnTo>
                  <a:lnTo>
                    <a:pt x="575633" y="852476"/>
                  </a:lnTo>
                  <a:lnTo>
                    <a:pt x="531215" y="864687"/>
                  </a:lnTo>
                  <a:lnTo>
                    <a:pt x="485044" y="872209"/>
                  </a:lnTo>
                  <a:lnTo>
                    <a:pt x="437387" y="874776"/>
                  </a:lnTo>
                  <a:lnTo>
                    <a:pt x="389731" y="872209"/>
                  </a:lnTo>
                  <a:lnTo>
                    <a:pt x="343560" y="864687"/>
                  </a:lnTo>
                  <a:lnTo>
                    <a:pt x="299142" y="852476"/>
                  </a:lnTo>
                  <a:lnTo>
                    <a:pt x="256745" y="835844"/>
                  </a:lnTo>
                  <a:lnTo>
                    <a:pt x="216633" y="815057"/>
                  </a:lnTo>
                  <a:lnTo>
                    <a:pt x="179076" y="790382"/>
                  </a:lnTo>
                  <a:lnTo>
                    <a:pt x="144338" y="762087"/>
                  </a:lnTo>
                  <a:lnTo>
                    <a:pt x="112688" y="730437"/>
                  </a:lnTo>
                  <a:lnTo>
                    <a:pt x="84393" y="695699"/>
                  </a:lnTo>
                  <a:lnTo>
                    <a:pt x="59718" y="658142"/>
                  </a:lnTo>
                  <a:lnTo>
                    <a:pt x="38931" y="618030"/>
                  </a:lnTo>
                  <a:lnTo>
                    <a:pt x="22299" y="575633"/>
                  </a:lnTo>
                  <a:lnTo>
                    <a:pt x="10088" y="531215"/>
                  </a:lnTo>
                  <a:lnTo>
                    <a:pt x="2566" y="485044"/>
                  </a:lnTo>
                  <a:lnTo>
                    <a:pt x="0" y="4373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87997" y="1446657"/>
            <a:ext cx="357505" cy="350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5"/>
              </a:spcBef>
            </a:pPr>
            <a:r>
              <a:rPr sz="1650" b="1" spc="-30" baseline="-20202" dirty="0">
                <a:latin typeface="Arial"/>
                <a:cs typeface="Arial"/>
              </a:rPr>
              <a:t>N</a:t>
            </a:r>
            <a:r>
              <a:rPr sz="900" spc="-20" dirty="0">
                <a:latin typeface="Gill Sans MT"/>
                <a:cs typeface="Gill Sans MT"/>
              </a:rPr>
              <a:t>(0)</a:t>
            </a:r>
            <a:endParaRPr sz="900">
              <a:latin typeface="Gill Sans MT"/>
              <a:cs typeface="Gill Sans MT"/>
            </a:endParaRPr>
          </a:p>
          <a:p>
            <a:pPr marL="38100">
              <a:lnSpc>
                <a:spcPct val="100000"/>
              </a:lnSpc>
              <a:spcBef>
                <a:spcPts val="509"/>
              </a:spcBef>
            </a:pPr>
            <a:r>
              <a:rPr sz="600" spc="-10" dirty="0">
                <a:latin typeface="Arial"/>
                <a:cs typeface="Arial"/>
              </a:rPr>
              <a:t>(Output)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95300" y="1594103"/>
            <a:ext cx="8503920" cy="419100"/>
            <a:chOff x="495300" y="1594103"/>
            <a:chExt cx="8503920" cy="419100"/>
          </a:xfrm>
        </p:grpSpPr>
        <p:sp>
          <p:nvSpPr>
            <p:cNvPr id="18" name="object 18"/>
            <p:cNvSpPr/>
            <p:nvPr/>
          </p:nvSpPr>
          <p:spPr>
            <a:xfrm>
              <a:off x="495300" y="1594103"/>
              <a:ext cx="7315200" cy="76200"/>
            </a:xfrm>
            <a:custGeom>
              <a:avLst/>
              <a:gdLst/>
              <a:ahLst/>
              <a:cxnLst/>
              <a:rect l="l" t="t" r="r" b="b"/>
              <a:pathLst>
                <a:path w="7315200" h="76200">
                  <a:moveTo>
                    <a:pt x="895858" y="38100"/>
                  </a:moveTo>
                  <a:lnTo>
                    <a:pt x="883158" y="31750"/>
                  </a:lnTo>
                  <a:lnTo>
                    <a:pt x="819658" y="0"/>
                  </a:lnTo>
                  <a:lnTo>
                    <a:pt x="819658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819658" y="44450"/>
                  </a:lnTo>
                  <a:lnTo>
                    <a:pt x="819658" y="76200"/>
                  </a:lnTo>
                  <a:lnTo>
                    <a:pt x="883158" y="44450"/>
                  </a:lnTo>
                  <a:lnTo>
                    <a:pt x="895858" y="38100"/>
                  </a:lnTo>
                  <a:close/>
                </a:path>
                <a:path w="7315200" h="76200">
                  <a:moveTo>
                    <a:pt x="2541778" y="38100"/>
                  </a:moveTo>
                  <a:lnTo>
                    <a:pt x="2529078" y="31750"/>
                  </a:lnTo>
                  <a:lnTo>
                    <a:pt x="2465578" y="0"/>
                  </a:lnTo>
                  <a:lnTo>
                    <a:pt x="2465578" y="31750"/>
                  </a:lnTo>
                  <a:lnTo>
                    <a:pt x="1645920" y="31750"/>
                  </a:lnTo>
                  <a:lnTo>
                    <a:pt x="1645920" y="44450"/>
                  </a:lnTo>
                  <a:lnTo>
                    <a:pt x="2465578" y="44450"/>
                  </a:lnTo>
                  <a:lnTo>
                    <a:pt x="2465578" y="76200"/>
                  </a:lnTo>
                  <a:lnTo>
                    <a:pt x="2529078" y="44450"/>
                  </a:lnTo>
                  <a:lnTo>
                    <a:pt x="2541778" y="38100"/>
                  </a:lnTo>
                  <a:close/>
                </a:path>
                <a:path w="7315200" h="76200">
                  <a:moveTo>
                    <a:pt x="4189222" y="38100"/>
                  </a:moveTo>
                  <a:lnTo>
                    <a:pt x="4176522" y="31750"/>
                  </a:lnTo>
                  <a:lnTo>
                    <a:pt x="4113022" y="0"/>
                  </a:lnTo>
                  <a:lnTo>
                    <a:pt x="4113022" y="31750"/>
                  </a:lnTo>
                  <a:lnTo>
                    <a:pt x="3293364" y="31750"/>
                  </a:lnTo>
                  <a:lnTo>
                    <a:pt x="3293364" y="44450"/>
                  </a:lnTo>
                  <a:lnTo>
                    <a:pt x="4113022" y="44450"/>
                  </a:lnTo>
                  <a:lnTo>
                    <a:pt x="4113022" y="76200"/>
                  </a:lnTo>
                  <a:lnTo>
                    <a:pt x="4176522" y="44450"/>
                  </a:lnTo>
                  <a:lnTo>
                    <a:pt x="4189222" y="38100"/>
                  </a:lnTo>
                  <a:close/>
                </a:path>
                <a:path w="7315200" h="76200">
                  <a:moveTo>
                    <a:pt x="5816854" y="38100"/>
                  </a:moveTo>
                  <a:lnTo>
                    <a:pt x="5804154" y="31750"/>
                  </a:lnTo>
                  <a:lnTo>
                    <a:pt x="5740654" y="0"/>
                  </a:lnTo>
                  <a:lnTo>
                    <a:pt x="5740654" y="31750"/>
                  </a:lnTo>
                  <a:lnTo>
                    <a:pt x="4920996" y="31750"/>
                  </a:lnTo>
                  <a:lnTo>
                    <a:pt x="4920996" y="44450"/>
                  </a:lnTo>
                  <a:lnTo>
                    <a:pt x="5740654" y="44450"/>
                  </a:lnTo>
                  <a:lnTo>
                    <a:pt x="5740654" y="76200"/>
                  </a:lnTo>
                  <a:lnTo>
                    <a:pt x="5804154" y="44450"/>
                  </a:lnTo>
                  <a:lnTo>
                    <a:pt x="5816854" y="38100"/>
                  </a:lnTo>
                  <a:close/>
                </a:path>
                <a:path w="7315200" h="76200">
                  <a:moveTo>
                    <a:pt x="7314819" y="38100"/>
                  </a:moveTo>
                  <a:lnTo>
                    <a:pt x="7302119" y="31750"/>
                  </a:lnTo>
                  <a:lnTo>
                    <a:pt x="7238619" y="0"/>
                  </a:lnTo>
                  <a:lnTo>
                    <a:pt x="7238619" y="31750"/>
                  </a:lnTo>
                  <a:lnTo>
                    <a:pt x="6737604" y="31750"/>
                  </a:lnTo>
                  <a:lnTo>
                    <a:pt x="6737604" y="44450"/>
                  </a:lnTo>
                  <a:lnTo>
                    <a:pt x="7238619" y="44450"/>
                  </a:lnTo>
                  <a:lnTo>
                    <a:pt x="7238619" y="76200"/>
                  </a:lnTo>
                  <a:lnTo>
                    <a:pt x="7302119" y="44450"/>
                  </a:lnTo>
                  <a:lnTo>
                    <a:pt x="7314819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3943" y="1770887"/>
              <a:ext cx="1065276" cy="24231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419857" y="1225423"/>
            <a:ext cx="3371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50" spc="-30" baseline="-17094" dirty="0">
                <a:latin typeface="Gill Sans MT"/>
                <a:cs typeface="Gill Sans MT"/>
              </a:rPr>
              <a:t>w</a:t>
            </a:r>
            <a:r>
              <a:rPr sz="850" spc="-20" dirty="0">
                <a:latin typeface="Gill Sans MT"/>
                <a:cs typeface="Gill Sans MT"/>
              </a:rPr>
              <a:t>(2)</a:t>
            </a:r>
            <a:endParaRPr sz="85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55364" y="1220851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30" baseline="-15873" dirty="0">
                <a:latin typeface="Gill Sans MT"/>
                <a:cs typeface="Gill Sans MT"/>
              </a:rPr>
              <a:t>w</a:t>
            </a:r>
            <a:r>
              <a:rPr sz="900" spc="-20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01919" y="1220851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30" baseline="-15873" dirty="0">
                <a:latin typeface="Gill Sans MT"/>
                <a:cs typeface="Gill Sans MT"/>
              </a:rPr>
              <a:t>w</a:t>
            </a:r>
            <a:r>
              <a:rPr sz="900" spc="-20" dirty="0">
                <a:latin typeface="Gill Sans MT"/>
                <a:cs typeface="Gill Sans MT"/>
              </a:rPr>
              <a:t>(0)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2609" y="1220851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30" baseline="-15873" dirty="0">
                <a:latin typeface="Gill Sans MT"/>
                <a:cs typeface="Gill Sans MT"/>
              </a:rPr>
              <a:t>w</a:t>
            </a:r>
            <a:r>
              <a:rPr sz="900" spc="-20" dirty="0">
                <a:latin typeface="Gill Sans MT"/>
                <a:cs typeface="Gill Sans MT"/>
              </a:rPr>
              <a:t>(3)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98697" y="916939"/>
            <a:ext cx="2889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spc="60" baseline="-15873" dirty="0">
                <a:latin typeface="Gill Sans MT"/>
                <a:cs typeface="Gill Sans MT"/>
              </a:rPr>
              <a:t>z</a:t>
            </a:r>
            <a:r>
              <a:rPr sz="900" spc="40" dirty="0">
                <a:latin typeface="Gill Sans MT"/>
                <a:cs typeface="Gill Sans MT"/>
              </a:rPr>
              <a:t>(2)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4600" y="457278"/>
            <a:ext cx="2686685" cy="72834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1771014" algn="l"/>
              </a:tabLst>
            </a:pPr>
            <a:r>
              <a:rPr sz="2100" spc="60" baseline="-15873" dirty="0">
                <a:latin typeface="Gill Sans MT"/>
                <a:cs typeface="Gill Sans MT"/>
              </a:rPr>
              <a:t>f</a:t>
            </a:r>
            <a:r>
              <a:rPr sz="900" spc="40" dirty="0">
                <a:latin typeface="Gill Sans MT"/>
                <a:cs typeface="Gill Sans MT"/>
              </a:rPr>
              <a:t>(3)</a:t>
            </a:r>
            <a:r>
              <a:rPr sz="2100" spc="60" baseline="-15873" dirty="0">
                <a:latin typeface="Gill Sans MT"/>
                <a:cs typeface="Gill Sans MT"/>
              </a:rPr>
              <a:t>(z</a:t>
            </a:r>
            <a:r>
              <a:rPr sz="900" spc="40" dirty="0">
                <a:latin typeface="Gill Sans MT"/>
                <a:cs typeface="Gill Sans MT"/>
              </a:rPr>
              <a:t>(3)</a:t>
            </a:r>
            <a:r>
              <a:rPr sz="2100" spc="60" baseline="-15873" dirty="0">
                <a:latin typeface="Gill Sans MT"/>
                <a:cs typeface="Gill Sans MT"/>
              </a:rPr>
              <a:t>)=a</a:t>
            </a:r>
            <a:r>
              <a:rPr sz="900" spc="40" dirty="0">
                <a:latin typeface="Gill Sans MT"/>
                <a:cs typeface="Gill Sans MT"/>
              </a:rPr>
              <a:t>(3)</a:t>
            </a:r>
            <a:r>
              <a:rPr sz="900" dirty="0">
                <a:latin typeface="Gill Sans MT"/>
                <a:cs typeface="Gill Sans MT"/>
              </a:rPr>
              <a:t>	</a:t>
            </a:r>
            <a:r>
              <a:rPr sz="2100" spc="67" baseline="-15873" dirty="0">
                <a:latin typeface="Gill Sans MT"/>
                <a:cs typeface="Gill Sans MT"/>
              </a:rPr>
              <a:t>f</a:t>
            </a:r>
            <a:r>
              <a:rPr sz="900" spc="45" dirty="0">
                <a:latin typeface="Gill Sans MT"/>
                <a:cs typeface="Gill Sans MT"/>
              </a:rPr>
              <a:t>(2)</a:t>
            </a:r>
            <a:r>
              <a:rPr sz="2100" spc="67" baseline="-15873" dirty="0">
                <a:latin typeface="Gill Sans MT"/>
                <a:cs typeface="Gill Sans MT"/>
              </a:rPr>
              <a:t>(z</a:t>
            </a:r>
            <a:r>
              <a:rPr sz="900" spc="45" dirty="0">
                <a:latin typeface="Gill Sans MT"/>
                <a:cs typeface="Gill Sans MT"/>
              </a:rPr>
              <a:t>(2)</a:t>
            </a:r>
            <a:r>
              <a:rPr sz="2100" spc="67" baseline="-15873" dirty="0">
                <a:latin typeface="Gill Sans MT"/>
                <a:cs typeface="Gill Sans MT"/>
              </a:rPr>
              <a:t>)=a</a:t>
            </a:r>
            <a:r>
              <a:rPr sz="900" spc="45" dirty="0">
                <a:latin typeface="Gill Sans MT"/>
                <a:cs typeface="Gill Sans MT"/>
              </a:rPr>
              <a:t>(2</a:t>
            </a:r>
            <a:endParaRPr sz="900">
              <a:latin typeface="Gill Sans MT"/>
              <a:cs typeface="Gill Sans MT"/>
            </a:endParaRPr>
          </a:p>
          <a:p>
            <a:pPr marL="395605">
              <a:lnSpc>
                <a:spcPct val="100000"/>
              </a:lnSpc>
              <a:spcBef>
                <a:spcPts val="1025"/>
              </a:spcBef>
            </a:pPr>
            <a:r>
              <a:rPr sz="2400" spc="67" baseline="-13888" dirty="0">
                <a:latin typeface="Gill Sans MT"/>
                <a:cs typeface="Gill Sans MT"/>
              </a:rPr>
              <a:t>z</a:t>
            </a:r>
            <a:r>
              <a:rPr sz="900" spc="45" dirty="0">
                <a:latin typeface="Gill Sans MT"/>
                <a:cs typeface="Gill Sans MT"/>
              </a:rPr>
              <a:t>(3)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3826" y="844753"/>
            <a:ext cx="41910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900" spc="35" dirty="0">
                <a:latin typeface="Gill Sans MT"/>
                <a:cs typeface="Gill Sans MT"/>
              </a:rPr>
              <a:t>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84827" y="457278"/>
            <a:ext cx="993775" cy="72834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2100" spc="60" baseline="-15873" dirty="0">
                <a:latin typeface="Gill Sans MT"/>
                <a:cs typeface="Gill Sans MT"/>
              </a:rPr>
              <a:t>f</a:t>
            </a:r>
            <a:r>
              <a:rPr sz="900" spc="40" dirty="0">
                <a:latin typeface="Gill Sans MT"/>
                <a:cs typeface="Gill Sans MT"/>
              </a:rPr>
              <a:t>(1)</a:t>
            </a:r>
            <a:r>
              <a:rPr sz="2100" spc="60" baseline="-15873" dirty="0">
                <a:latin typeface="Gill Sans MT"/>
                <a:cs typeface="Gill Sans MT"/>
              </a:rPr>
              <a:t>(z</a:t>
            </a:r>
            <a:r>
              <a:rPr sz="900" spc="40" dirty="0">
                <a:latin typeface="Gill Sans MT"/>
                <a:cs typeface="Gill Sans MT"/>
              </a:rPr>
              <a:t>(1)</a:t>
            </a:r>
            <a:r>
              <a:rPr sz="2100" spc="60" baseline="-15873" dirty="0">
                <a:latin typeface="Gill Sans MT"/>
                <a:cs typeface="Gill Sans MT"/>
              </a:rPr>
              <a:t>)=a</a:t>
            </a:r>
            <a:r>
              <a:rPr sz="900" spc="40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  <a:p>
            <a:pPr marR="38735" algn="ctr">
              <a:lnSpc>
                <a:spcPct val="100000"/>
              </a:lnSpc>
              <a:spcBef>
                <a:spcPts val="1025"/>
              </a:spcBef>
            </a:pPr>
            <a:r>
              <a:rPr sz="2400" spc="67" baseline="-13888" dirty="0">
                <a:latin typeface="Gill Sans MT"/>
                <a:cs typeface="Gill Sans MT"/>
              </a:rPr>
              <a:t>z</a:t>
            </a:r>
            <a:r>
              <a:rPr sz="900" spc="4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16726" y="572262"/>
            <a:ext cx="993775" cy="584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60" baseline="-15873" dirty="0">
                <a:latin typeface="Gill Sans MT"/>
                <a:cs typeface="Gill Sans MT"/>
              </a:rPr>
              <a:t>f</a:t>
            </a:r>
            <a:r>
              <a:rPr sz="900" spc="40" dirty="0">
                <a:latin typeface="Gill Sans MT"/>
                <a:cs typeface="Gill Sans MT"/>
              </a:rPr>
              <a:t>(0)</a:t>
            </a:r>
            <a:r>
              <a:rPr sz="2100" spc="60" baseline="-15873" dirty="0">
                <a:latin typeface="Gill Sans MT"/>
                <a:cs typeface="Gill Sans MT"/>
              </a:rPr>
              <a:t>(z</a:t>
            </a:r>
            <a:r>
              <a:rPr sz="900" spc="40" dirty="0">
                <a:latin typeface="Gill Sans MT"/>
                <a:cs typeface="Gill Sans MT"/>
              </a:rPr>
              <a:t>(0)</a:t>
            </a:r>
            <a:r>
              <a:rPr sz="2100" spc="60" baseline="-15873" dirty="0">
                <a:latin typeface="Gill Sans MT"/>
                <a:cs typeface="Gill Sans MT"/>
              </a:rPr>
              <a:t>)=a</a:t>
            </a:r>
            <a:r>
              <a:rPr sz="900" spc="40" dirty="0">
                <a:latin typeface="Gill Sans MT"/>
                <a:cs typeface="Gill Sans MT"/>
              </a:rPr>
              <a:t>(0)</a:t>
            </a:r>
            <a:endParaRPr sz="900">
              <a:latin typeface="Gill Sans MT"/>
              <a:cs typeface="Gill Sans MT"/>
            </a:endParaRPr>
          </a:p>
          <a:p>
            <a:pPr marR="84455" algn="ctr">
              <a:lnSpc>
                <a:spcPct val="100000"/>
              </a:lnSpc>
              <a:spcBef>
                <a:spcPts val="1030"/>
              </a:spcBef>
            </a:pPr>
            <a:r>
              <a:rPr sz="2100" spc="60" baseline="-15873" dirty="0">
                <a:latin typeface="Gill Sans MT"/>
                <a:cs typeface="Gill Sans MT"/>
              </a:rPr>
              <a:t>z</a:t>
            </a:r>
            <a:r>
              <a:rPr sz="900" spc="40" dirty="0">
                <a:latin typeface="Gill Sans MT"/>
                <a:cs typeface="Gill Sans MT"/>
              </a:rPr>
              <a:t>(0)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27898" y="1046719"/>
            <a:ext cx="1245235" cy="70485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090"/>
              </a:spcBef>
            </a:pPr>
            <a:r>
              <a:rPr sz="1400" b="1" spc="-20" dirty="0">
                <a:latin typeface="Gill Sans MT"/>
                <a:cs typeface="Gill Sans MT"/>
              </a:rPr>
              <a:t>Loss</a:t>
            </a:r>
            <a:endParaRPr sz="1400">
              <a:latin typeface="Gill Sans MT"/>
              <a:cs typeface="Gill Sans MT"/>
            </a:endParaRPr>
          </a:p>
          <a:p>
            <a:pPr marL="3810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latin typeface="Gill Sans MT"/>
                <a:cs typeface="Gill Sans MT"/>
              </a:rPr>
              <a:t>(pred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spc="-70" dirty="0">
                <a:latin typeface="Gill Sans MT"/>
                <a:cs typeface="Gill Sans MT"/>
              </a:rPr>
              <a:t>-</a:t>
            </a:r>
            <a:r>
              <a:rPr sz="1400" spc="55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actual)</a:t>
            </a:r>
            <a:r>
              <a:rPr sz="1350" spc="104" baseline="24691" dirty="0">
                <a:latin typeface="Gill Sans MT"/>
                <a:cs typeface="Gill Sans MT"/>
              </a:rPr>
              <a:t>2</a:t>
            </a:r>
            <a:endParaRPr sz="1350" baseline="24691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Consider</a:t>
            </a:r>
            <a:r>
              <a:rPr spc="-9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50" dirty="0"/>
              <a:t>Multilayer</a:t>
            </a:r>
            <a:r>
              <a:rPr spc="-80" dirty="0"/>
              <a:t> </a:t>
            </a:r>
            <a:r>
              <a:rPr dirty="0"/>
              <a:t>Single</a:t>
            </a:r>
            <a:r>
              <a:rPr spc="-70" dirty="0"/>
              <a:t> </a:t>
            </a:r>
            <a:r>
              <a:rPr spc="-120" dirty="0"/>
              <a:t>Neuron</a:t>
            </a:r>
            <a:r>
              <a:rPr spc="-70" dirty="0"/>
              <a:t> </a:t>
            </a:r>
            <a:r>
              <a:rPr spc="-320" dirty="0"/>
              <a:t>NN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85125" y="1252537"/>
            <a:ext cx="2407285" cy="761365"/>
            <a:chOff x="1385125" y="1252537"/>
            <a:chExt cx="2407285" cy="761365"/>
          </a:xfrm>
        </p:grpSpPr>
        <p:sp>
          <p:nvSpPr>
            <p:cNvPr id="4" name="object 4"/>
            <p:cNvSpPr/>
            <p:nvPr/>
          </p:nvSpPr>
          <p:spPr>
            <a:xfrm>
              <a:off x="1389888" y="1257300"/>
              <a:ext cx="751840" cy="751840"/>
            </a:xfrm>
            <a:custGeom>
              <a:avLst/>
              <a:gdLst/>
              <a:ahLst/>
              <a:cxnLst/>
              <a:rect l="l" t="t" r="r" b="b"/>
              <a:pathLst>
                <a:path w="751839" h="751839">
                  <a:moveTo>
                    <a:pt x="375666" y="0"/>
                  </a:moveTo>
                  <a:lnTo>
                    <a:pt x="328534" y="2926"/>
                  </a:lnTo>
                  <a:lnTo>
                    <a:pt x="283152" y="11470"/>
                  </a:lnTo>
                  <a:lnTo>
                    <a:pt x="239872" y="25281"/>
                  </a:lnTo>
                  <a:lnTo>
                    <a:pt x="199044" y="44006"/>
                  </a:lnTo>
                  <a:lnTo>
                    <a:pt x="161020" y="67294"/>
                  </a:lnTo>
                  <a:lnTo>
                    <a:pt x="126153" y="94794"/>
                  </a:lnTo>
                  <a:lnTo>
                    <a:pt x="94794" y="126153"/>
                  </a:lnTo>
                  <a:lnTo>
                    <a:pt x="67294" y="161020"/>
                  </a:lnTo>
                  <a:lnTo>
                    <a:pt x="44006" y="199044"/>
                  </a:lnTo>
                  <a:lnTo>
                    <a:pt x="25281" y="239872"/>
                  </a:lnTo>
                  <a:lnTo>
                    <a:pt x="11470" y="283152"/>
                  </a:lnTo>
                  <a:lnTo>
                    <a:pt x="2926" y="328534"/>
                  </a:lnTo>
                  <a:lnTo>
                    <a:pt x="0" y="375665"/>
                  </a:lnTo>
                  <a:lnTo>
                    <a:pt x="2926" y="422797"/>
                  </a:lnTo>
                  <a:lnTo>
                    <a:pt x="11470" y="468179"/>
                  </a:lnTo>
                  <a:lnTo>
                    <a:pt x="25281" y="511459"/>
                  </a:lnTo>
                  <a:lnTo>
                    <a:pt x="44006" y="552287"/>
                  </a:lnTo>
                  <a:lnTo>
                    <a:pt x="67294" y="590311"/>
                  </a:lnTo>
                  <a:lnTo>
                    <a:pt x="94794" y="625178"/>
                  </a:lnTo>
                  <a:lnTo>
                    <a:pt x="126153" y="656537"/>
                  </a:lnTo>
                  <a:lnTo>
                    <a:pt x="161020" y="684037"/>
                  </a:lnTo>
                  <a:lnTo>
                    <a:pt x="199044" y="707325"/>
                  </a:lnTo>
                  <a:lnTo>
                    <a:pt x="239872" y="726050"/>
                  </a:lnTo>
                  <a:lnTo>
                    <a:pt x="283152" y="739861"/>
                  </a:lnTo>
                  <a:lnTo>
                    <a:pt x="328534" y="748405"/>
                  </a:lnTo>
                  <a:lnTo>
                    <a:pt x="375666" y="751332"/>
                  </a:lnTo>
                  <a:lnTo>
                    <a:pt x="422797" y="748405"/>
                  </a:lnTo>
                  <a:lnTo>
                    <a:pt x="468179" y="739861"/>
                  </a:lnTo>
                  <a:lnTo>
                    <a:pt x="511459" y="726050"/>
                  </a:lnTo>
                  <a:lnTo>
                    <a:pt x="552287" y="707325"/>
                  </a:lnTo>
                  <a:lnTo>
                    <a:pt x="590311" y="684037"/>
                  </a:lnTo>
                  <a:lnTo>
                    <a:pt x="625178" y="656537"/>
                  </a:lnTo>
                  <a:lnTo>
                    <a:pt x="656537" y="625178"/>
                  </a:lnTo>
                  <a:lnTo>
                    <a:pt x="684037" y="590311"/>
                  </a:lnTo>
                  <a:lnTo>
                    <a:pt x="707325" y="552287"/>
                  </a:lnTo>
                  <a:lnTo>
                    <a:pt x="726050" y="511459"/>
                  </a:lnTo>
                  <a:lnTo>
                    <a:pt x="739861" y="468179"/>
                  </a:lnTo>
                  <a:lnTo>
                    <a:pt x="748405" y="422797"/>
                  </a:lnTo>
                  <a:lnTo>
                    <a:pt x="751332" y="375665"/>
                  </a:lnTo>
                  <a:lnTo>
                    <a:pt x="748405" y="328534"/>
                  </a:lnTo>
                  <a:lnTo>
                    <a:pt x="739861" y="283152"/>
                  </a:lnTo>
                  <a:lnTo>
                    <a:pt x="726050" y="239872"/>
                  </a:lnTo>
                  <a:lnTo>
                    <a:pt x="707325" y="199044"/>
                  </a:lnTo>
                  <a:lnTo>
                    <a:pt x="684037" y="161020"/>
                  </a:lnTo>
                  <a:lnTo>
                    <a:pt x="656537" y="126153"/>
                  </a:lnTo>
                  <a:lnTo>
                    <a:pt x="625178" y="94794"/>
                  </a:lnTo>
                  <a:lnTo>
                    <a:pt x="590311" y="67294"/>
                  </a:lnTo>
                  <a:lnTo>
                    <a:pt x="552287" y="44006"/>
                  </a:lnTo>
                  <a:lnTo>
                    <a:pt x="511459" y="25281"/>
                  </a:lnTo>
                  <a:lnTo>
                    <a:pt x="468179" y="11470"/>
                  </a:lnTo>
                  <a:lnTo>
                    <a:pt x="422797" y="2926"/>
                  </a:lnTo>
                  <a:lnTo>
                    <a:pt x="375666" y="0"/>
                  </a:lnTo>
                  <a:close/>
                </a:path>
              </a:pathLst>
            </a:custGeom>
            <a:solidFill>
              <a:srgbClr val="76A4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9888" y="1257300"/>
              <a:ext cx="751840" cy="751840"/>
            </a:xfrm>
            <a:custGeom>
              <a:avLst/>
              <a:gdLst/>
              <a:ahLst/>
              <a:cxnLst/>
              <a:rect l="l" t="t" r="r" b="b"/>
              <a:pathLst>
                <a:path w="751839" h="751839">
                  <a:moveTo>
                    <a:pt x="0" y="375665"/>
                  </a:moveTo>
                  <a:lnTo>
                    <a:pt x="2926" y="328534"/>
                  </a:lnTo>
                  <a:lnTo>
                    <a:pt x="11470" y="283152"/>
                  </a:lnTo>
                  <a:lnTo>
                    <a:pt x="25281" y="239872"/>
                  </a:lnTo>
                  <a:lnTo>
                    <a:pt x="44006" y="199044"/>
                  </a:lnTo>
                  <a:lnTo>
                    <a:pt x="67294" y="161020"/>
                  </a:lnTo>
                  <a:lnTo>
                    <a:pt x="94794" y="126153"/>
                  </a:lnTo>
                  <a:lnTo>
                    <a:pt x="126153" y="94794"/>
                  </a:lnTo>
                  <a:lnTo>
                    <a:pt x="161020" y="67294"/>
                  </a:lnTo>
                  <a:lnTo>
                    <a:pt x="199044" y="44006"/>
                  </a:lnTo>
                  <a:lnTo>
                    <a:pt x="239872" y="25281"/>
                  </a:lnTo>
                  <a:lnTo>
                    <a:pt x="283152" y="11470"/>
                  </a:lnTo>
                  <a:lnTo>
                    <a:pt x="328534" y="2926"/>
                  </a:lnTo>
                  <a:lnTo>
                    <a:pt x="375666" y="0"/>
                  </a:lnTo>
                  <a:lnTo>
                    <a:pt x="422797" y="2926"/>
                  </a:lnTo>
                  <a:lnTo>
                    <a:pt x="468179" y="11470"/>
                  </a:lnTo>
                  <a:lnTo>
                    <a:pt x="511459" y="25281"/>
                  </a:lnTo>
                  <a:lnTo>
                    <a:pt x="552287" y="44006"/>
                  </a:lnTo>
                  <a:lnTo>
                    <a:pt x="590311" y="67294"/>
                  </a:lnTo>
                  <a:lnTo>
                    <a:pt x="625178" y="94794"/>
                  </a:lnTo>
                  <a:lnTo>
                    <a:pt x="656537" y="126153"/>
                  </a:lnTo>
                  <a:lnTo>
                    <a:pt x="684037" y="161020"/>
                  </a:lnTo>
                  <a:lnTo>
                    <a:pt x="707325" y="199044"/>
                  </a:lnTo>
                  <a:lnTo>
                    <a:pt x="726050" y="239872"/>
                  </a:lnTo>
                  <a:lnTo>
                    <a:pt x="739861" y="283152"/>
                  </a:lnTo>
                  <a:lnTo>
                    <a:pt x="748405" y="328534"/>
                  </a:lnTo>
                  <a:lnTo>
                    <a:pt x="751332" y="375665"/>
                  </a:lnTo>
                  <a:lnTo>
                    <a:pt x="748405" y="422797"/>
                  </a:lnTo>
                  <a:lnTo>
                    <a:pt x="739861" y="468179"/>
                  </a:lnTo>
                  <a:lnTo>
                    <a:pt x="726050" y="511459"/>
                  </a:lnTo>
                  <a:lnTo>
                    <a:pt x="707325" y="552287"/>
                  </a:lnTo>
                  <a:lnTo>
                    <a:pt x="684037" y="590311"/>
                  </a:lnTo>
                  <a:lnTo>
                    <a:pt x="656537" y="625178"/>
                  </a:lnTo>
                  <a:lnTo>
                    <a:pt x="625178" y="656537"/>
                  </a:lnTo>
                  <a:lnTo>
                    <a:pt x="590311" y="684037"/>
                  </a:lnTo>
                  <a:lnTo>
                    <a:pt x="552287" y="707325"/>
                  </a:lnTo>
                  <a:lnTo>
                    <a:pt x="511459" y="726050"/>
                  </a:lnTo>
                  <a:lnTo>
                    <a:pt x="468179" y="739861"/>
                  </a:lnTo>
                  <a:lnTo>
                    <a:pt x="422797" y="748405"/>
                  </a:lnTo>
                  <a:lnTo>
                    <a:pt x="375666" y="751332"/>
                  </a:lnTo>
                  <a:lnTo>
                    <a:pt x="328534" y="748405"/>
                  </a:lnTo>
                  <a:lnTo>
                    <a:pt x="283152" y="739861"/>
                  </a:lnTo>
                  <a:lnTo>
                    <a:pt x="239872" y="726050"/>
                  </a:lnTo>
                  <a:lnTo>
                    <a:pt x="199044" y="707325"/>
                  </a:lnTo>
                  <a:lnTo>
                    <a:pt x="161020" y="684037"/>
                  </a:lnTo>
                  <a:lnTo>
                    <a:pt x="126153" y="656537"/>
                  </a:lnTo>
                  <a:lnTo>
                    <a:pt x="94794" y="625178"/>
                  </a:lnTo>
                  <a:lnTo>
                    <a:pt x="67294" y="590311"/>
                  </a:lnTo>
                  <a:lnTo>
                    <a:pt x="44006" y="552287"/>
                  </a:lnTo>
                  <a:lnTo>
                    <a:pt x="25281" y="511459"/>
                  </a:lnTo>
                  <a:lnTo>
                    <a:pt x="11470" y="468179"/>
                  </a:lnTo>
                  <a:lnTo>
                    <a:pt x="2926" y="422797"/>
                  </a:lnTo>
                  <a:lnTo>
                    <a:pt x="0" y="375665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37332" y="1257300"/>
              <a:ext cx="749935" cy="751840"/>
            </a:xfrm>
            <a:custGeom>
              <a:avLst/>
              <a:gdLst/>
              <a:ahLst/>
              <a:cxnLst/>
              <a:rect l="l" t="t" r="r" b="b"/>
              <a:pathLst>
                <a:path w="749935" h="751839">
                  <a:moveTo>
                    <a:pt x="374904" y="0"/>
                  </a:moveTo>
                  <a:lnTo>
                    <a:pt x="327885" y="2926"/>
                  </a:lnTo>
                  <a:lnTo>
                    <a:pt x="282607" y="11470"/>
                  </a:lnTo>
                  <a:lnTo>
                    <a:pt x="239421" y="25281"/>
                  </a:lnTo>
                  <a:lnTo>
                    <a:pt x="198679" y="44006"/>
                  </a:lnTo>
                  <a:lnTo>
                    <a:pt x="160732" y="67294"/>
                  </a:lnTo>
                  <a:lnTo>
                    <a:pt x="125932" y="94794"/>
                  </a:lnTo>
                  <a:lnTo>
                    <a:pt x="94632" y="126153"/>
                  </a:lnTo>
                  <a:lnTo>
                    <a:pt x="67182" y="161020"/>
                  </a:lnTo>
                  <a:lnTo>
                    <a:pt x="43934" y="199044"/>
                  </a:lnTo>
                  <a:lnTo>
                    <a:pt x="25240" y="239872"/>
                  </a:lnTo>
                  <a:lnTo>
                    <a:pt x="11452" y="283152"/>
                  </a:lnTo>
                  <a:lnTo>
                    <a:pt x="2921" y="328534"/>
                  </a:lnTo>
                  <a:lnTo>
                    <a:pt x="0" y="375665"/>
                  </a:lnTo>
                  <a:lnTo>
                    <a:pt x="2921" y="422797"/>
                  </a:lnTo>
                  <a:lnTo>
                    <a:pt x="11452" y="468179"/>
                  </a:lnTo>
                  <a:lnTo>
                    <a:pt x="25240" y="511459"/>
                  </a:lnTo>
                  <a:lnTo>
                    <a:pt x="43934" y="552287"/>
                  </a:lnTo>
                  <a:lnTo>
                    <a:pt x="67182" y="590311"/>
                  </a:lnTo>
                  <a:lnTo>
                    <a:pt x="94632" y="625178"/>
                  </a:lnTo>
                  <a:lnTo>
                    <a:pt x="125932" y="656537"/>
                  </a:lnTo>
                  <a:lnTo>
                    <a:pt x="160732" y="684037"/>
                  </a:lnTo>
                  <a:lnTo>
                    <a:pt x="198679" y="707325"/>
                  </a:lnTo>
                  <a:lnTo>
                    <a:pt x="239421" y="726050"/>
                  </a:lnTo>
                  <a:lnTo>
                    <a:pt x="282607" y="739861"/>
                  </a:lnTo>
                  <a:lnTo>
                    <a:pt x="327885" y="748405"/>
                  </a:lnTo>
                  <a:lnTo>
                    <a:pt x="374904" y="751332"/>
                  </a:lnTo>
                  <a:lnTo>
                    <a:pt x="421922" y="748405"/>
                  </a:lnTo>
                  <a:lnTo>
                    <a:pt x="467200" y="739861"/>
                  </a:lnTo>
                  <a:lnTo>
                    <a:pt x="510386" y="726050"/>
                  </a:lnTo>
                  <a:lnTo>
                    <a:pt x="551128" y="707325"/>
                  </a:lnTo>
                  <a:lnTo>
                    <a:pt x="589075" y="684037"/>
                  </a:lnTo>
                  <a:lnTo>
                    <a:pt x="623875" y="656537"/>
                  </a:lnTo>
                  <a:lnTo>
                    <a:pt x="655175" y="625178"/>
                  </a:lnTo>
                  <a:lnTo>
                    <a:pt x="682625" y="590311"/>
                  </a:lnTo>
                  <a:lnTo>
                    <a:pt x="705873" y="552287"/>
                  </a:lnTo>
                  <a:lnTo>
                    <a:pt x="724567" y="511459"/>
                  </a:lnTo>
                  <a:lnTo>
                    <a:pt x="738355" y="468179"/>
                  </a:lnTo>
                  <a:lnTo>
                    <a:pt x="746886" y="422797"/>
                  </a:lnTo>
                  <a:lnTo>
                    <a:pt x="749807" y="375665"/>
                  </a:lnTo>
                  <a:lnTo>
                    <a:pt x="746886" y="328534"/>
                  </a:lnTo>
                  <a:lnTo>
                    <a:pt x="738355" y="283152"/>
                  </a:lnTo>
                  <a:lnTo>
                    <a:pt x="724567" y="239872"/>
                  </a:lnTo>
                  <a:lnTo>
                    <a:pt x="705873" y="199044"/>
                  </a:lnTo>
                  <a:lnTo>
                    <a:pt x="682625" y="161020"/>
                  </a:lnTo>
                  <a:lnTo>
                    <a:pt x="655175" y="126153"/>
                  </a:lnTo>
                  <a:lnTo>
                    <a:pt x="623875" y="94794"/>
                  </a:lnTo>
                  <a:lnTo>
                    <a:pt x="589075" y="67294"/>
                  </a:lnTo>
                  <a:lnTo>
                    <a:pt x="551128" y="44006"/>
                  </a:lnTo>
                  <a:lnTo>
                    <a:pt x="510386" y="25281"/>
                  </a:lnTo>
                  <a:lnTo>
                    <a:pt x="467200" y="11470"/>
                  </a:lnTo>
                  <a:lnTo>
                    <a:pt x="421922" y="2926"/>
                  </a:lnTo>
                  <a:lnTo>
                    <a:pt x="374904" y="0"/>
                  </a:lnTo>
                  <a:close/>
                </a:path>
              </a:pathLst>
            </a:custGeom>
            <a:solidFill>
              <a:srgbClr val="76A4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37332" y="1257300"/>
              <a:ext cx="749935" cy="751840"/>
            </a:xfrm>
            <a:custGeom>
              <a:avLst/>
              <a:gdLst/>
              <a:ahLst/>
              <a:cxnLst/>
              <a:rect l="l" t="t" r="r" b="b"/>
              <a:pathLst>
                <a:path w="749935" h="751839">
                  <a:moveTo>
                    <a:pt x="0" y="375665"/>
                  </a:moveTo>
                  <a:lnTo>
                    <a:pt x="2921" y="328534"/>
                  </a:lnTo>
                  <a:lnTo>
                    <a:pt x="11452" y="283152"/>
                  </a:lnTo>
                  <a:lnTo>
                    <a:pt x="25240" y="239872"/>
                  </a:lnTo>
                  <a:lnTo>
                    <a:pt x="43934" y="199044"/>
                  </a:lnTo>
                  <a:lnTo>
                    <a:pt x="67182" y="161020"/>
                  </a:lnTo>
                  <a:lnTo>
                    <a:pt x="94632" y="126153"/>
                  </a:lnTo>
                  <a:lnTo>
                    <a:pt x="125932" y="94794"/>
                  </a:lnTo>
                  <a:lnTo>
                    <a:pt x="160732" y="67294"/>
                  </a:lnTo>
                  <a:lnTo>
                    <a:pt x="198679" y="44006"/>
                  </a:lnTo>
                  <a:lnTo>
                    <a:pt x="239421" y="25281"/>
                  </a:lnTo>
                  <a:lnTo>
                    <a:pt x="282607" y="11470"/>
                  </a:lnTo>
                  <a:lnTo>
                    <a:pt x="327885" y="2926"/>
                  </a:lnTo>
                  <a:lnTo>
                    <a:pt x="374904" y="0"/>
                  </a:lnTo>
                  <a:lnTo>
                    <a:pt x="421922" y="2926"/>
                  </a:lnTo>
                  <a:lnTo>
                    <a:pt x="467200" y="11470"/>
                  </a:lnTo>
                  <a:lnTo>
                    <a:pt x="510386" y="25281"/>
                  </a:lnTo>
                  <a:lnTo>
                    <a:pt x="551128" y="44006"/>
                  </a:lnTo>
                  <a:lnTo>
                    <a:pt x="589075" y="67294"/>
                  </a:lnTo>
                  <a:lnTo>
                    <a:pt x="623875" y="94794"/>
                  </a:lnTo>
                  <a:lnTo>
                    <a:pt x="655175" y="126153"/>
                  </a:lnTo>
                  <a:lnTo>
                    <a:pt x="682625" y="161020"/>
                  </a:lnTo>
                  <a:lnTo>
                    <a:pt x="705873" y="199044"/>
                  </a:lnTo>
                  <a:lnTo>
                    <a:pt x="724567" y="239872"/>
                  </a:lnTo>
                  <a:lnTo>
                    <a:pt x="738355" y="283152"/>
                  </a:lnTo>
                  <a:lnTo>
                    <a:pt x="746886" y="328534"/>
                  </a:lnTo>
                  <a:lnTo>
                    <a:pt x="749807" y="375665"/>
                  </a:lnTo>
                  <a:lnTo>
                    <a:pt x="746886" y="422797"/>
                  </a:lnTo>
                  <a:lnTo>
                    <a:pt x="738355" y="468179"/>
                  </a:lnTo>
                  <a:lnTo>
                    <a:pt x="724567" y="511459"/>
                  </a:lnTo>
                  <a:lnTo>
                    <a:pt x="705873" y="552287"/>
                  </a:lnTo>
                  <a:lnTo>
                    <a:pt x="682625" y="590311"/>
                  </a:lnTo>
                  <a:lnTo>
                    <a:pt x="655175" y="625178"/>
                  </a:lnTo>
                  <a:lnTo>
                    <a:pt x="623875" y="656537"/>
                  </a:lnTo>
                  <a:lnTo>
                    <a:pt x="589075" y="684037"/>
                  </a:lnTo>
                  <a:lnTo>
                    <a:pt x="551128" y="707325"/>
                  </a:lnTo>
                  <a:lnTo>
                    <a:pt x="510386" y="726050"/>
                  </a:lnTo>
                  <a:lnTo>
                    <a:pt x="467200" y="739861"/>
                  </a:lnTo>
                  <a:lnTo>
                    <a:pt x="421922" y="748405"/>
                  </a:lnTo>
                  <a:lnTo>
                    <a:pt x="374904" y="751332"/>
                  </a:lnTo>
                  <a:lnTo>
                    <a:pt x="327885" y="748405"/>
                  </a:lnTo>
                  <a:lnTo>
                    <a:pt x="282607" y="739861"/>
                  </a:lnTo>
                  <a:lnTo>
                    <a:pt x="239421" y="726050"/>
                  </a:lnTo>
                  <a:lnTo>
                    <a:pt x="198679" y="707325"/>
                  </a:lnTo>
                  <a:lnTo>
                    <a:pt x="160732" y="684037"/>
                  </a:lnTo>
                  <a:lnTo>
                    <a:pt x="125932" y="656537"/>
                  </a:lnTo>
                  <a:lnTo>
                    <a:pt x="94632" y="625178"/>
                  </a:lnTo>
                  <a:lnTo>
                    <a:pt x="67182" y="590311"/>
                  </a:lnTo>
                  <a:lnTo>
                    <a:pt x="43934" y="552287"/>
                  </a:lnTo>
                  <a:lnTo>
                    <a:pt x="25240" y="511459"/>
                  </a:lnTo>
                  <a:lnTo>
                    <a:pt x="11452" y="468179"/>
                  </a:lnTo>
                  <a:lnTo>
                    <a:pt x="2921" y="422797"/>
                  </a:lnTo>
                  <a:lnTo>
                    <a:pt x="0" y="375665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74672" y="1450924"/>
            <a:ext cx="20262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696720" algn="l"/>
              </a:tabLst>
            </a:pPr>
            <a:r>
              <a:rPr sz="2100" b="1" spc="-30" baseline="-15873" dirty="0">
                <a:latin typeface="Gill Sans MT"/>
                <a:cs typeface="Gill Sans MT"/>
              </a:rPr>
              <a:t>N</a:t>
            </a:r>
            <a:r>
              <a:rPr sz="900" b="1" spc="-20" dirty="0">
                <a:latin typeface="Gill Sans MT"/>
                <a:cs typeface="Gill Sans MT"/>
              </a:rPr>
              <a:t>(1)</a:t>
            </a:r>
            <a:r>
              <a:rPr sz="900" b="1" dirty="0">
                <a:latin typeface="Gill Sans MT"/>
                <a:cs typeface="Gill Sans MT"/>
              </a:rPr>
              <a:t>	</a:t>
            </a:r>
            <a:r>
              <a:rPr sz="2100" b="1" spc="-30" baseline="-15873" dirty="0">
                <a:latin typeface="Gill Sans MT"/>
                <a:cs typeface="Gill Sans MT"/>
              </a:rPr>
              <a:t>N</a:t>
            </a:r>
            <a:r>
              <a:rPr sz="900" b="1" spc="-20" dirty="0">
                <a:latin typeface="Gill Sans MT"/>
                <a:cs typeface="Gill Sans MT"/>
              </a:rPr>
              <a:t>(2)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78489" y="1252537"/>
            <a:ext cx="759460" cy="761365"/>
            <a:chOff x="4678489" y="1252537"/>
            <a:chExt cx="759460" cy="761365"/>
          </a:xfrm>
        </p:grpSpPr>
        <p:sp>
          <p:nvSpPr>
            <p:cNvPr id="10" name="object 10"/>
            <p:cNvSpPr/>
            <p:nvPr/>
          </p:nvSpPr>
          <p:spPr>
            <a:xfrm>
              <a:off x="4683252" y="1257300"/>
              <a:ext cx="749935" cy="751840"/>
            </a:xfrm>
            <a:custGeom>
              <a:avLst/>
              <a:gdLst/>
              <a:ahLst/>
              <a:cxnLst/>
              <a:rect l="l" t="t" r="r" b="b"/>
              <a:pathLst>
                <a:path w="749935" h="751839">
                  <a:moveTo>
                    <a:pt x="374903" y="0"/>
                  </a:moveTo>
                  <a:lnTo>
                    <a:pt x="327885" y="2926"/>
                  </a:lnTo>
                  <a:lnTo>
                    <a:pt x="282607" y="11470"/>
                  </a:lnTo>
                  <a:lnTo>
                    <a:pt x="239421" y="25281"/>
                  </a:lnTo>
                  <a:lnTo>
                    <a:pt x="198679" y="44006"/>
                  </a:lnTo>
                  <a:lnTo>
                    <a:pt x="160732" y="67294"/>
                  </a:lnTo>
                  <a:lnTo>
                    <a:pt x="125932" y="94794"/>
                  </a:lnTo>
                  <a:lnTo>
                    <a:pt x="94632" y="126153"/>
                  </a:lnTo>
                  <a:lnTo>
                    <a:pt x="67182" y="161020"/>
                  </a:lnTo>
                  <a:lnTo>
                    <a:pt x="43934" y="199044"/>
                  </a:lnTo>
                  <a:lnTo>
                    <a:pt x="25240" y="239872"/>
                  </a:lnTo>
                  <a:lnTo>
                    <a:pt x="11452" y="283152"/>
                  </a:lnTo>
                  <a:lnTo>
                    <a:pt x="2921" y="328534"/>
                  </a:lnTo>
                  <a:lnTo>
                    <a:pt x="0" y="375665"/>
                  </a:lnTo>
                  <a:lnTo>
                    <a:pt x="2921" y="422797"/>
                  </a:lnTo>
                  <a:lnTo>
                    <a:pt x="11452" y="468179"/>
                  </a:lnTo>
                  <a:lnTo>
                    <a:pt x="25240" y="511459"/>
                  </a:lnTo>
                  <a:lnTo>
                    <a:pt x="43934" y="552287"/>
                  </a:lnTo>
                  <a:lnTo>
                    <a:pt x="67182" y="590311"/>
                  </a:lnTo>
                  <a:lnTo>
                    <a:pt x="94632" y="625178"/>
                  </a:lnTo>
                  <a:lnTo>
                    <a:pt x="125932" y="656537"/>
                  </a:lnTo>
                  <a:lnTo>
                    <a:pt x="160732" y="684037"/>
                  </a:lnTo>
                  <a:lnTo>
                    <a:pt x="198679" y="707325"/>
                  </a:lnTo>
                  <a:lnTo>
                    <a:pt x="239421" y="726050"/>
                  </a:lnTo>
                  <a:lnTo>
                    <a:pt x="282607" y="739861"/>
                  </a:lnTo>
                  <a:lnTo>
                    <a:pt x="327885" y="748405"/>
                  </a:lnTo>
                  <a:lnTo>
                    <a:pt x="374903" y="751332"/>
                  </a:lnTo>
                  <a:lnTo>
                    <a:pt x="421922" y="748405"/>
                  </a:lnTo>
                  <a:lnTo>
                    <a:pt x="467200" y="739861"/>
                  </a:lnTo>
                  <a:lnTo>
                    <a:pt x="510386" y="726050"/>
                  </a:lnTo>
                  <a:lnTo>
                    <a:pt x="551128" y="707325"/>
                  </a:lnTo>
                  <a:lnTo>
                    <a:pt x="589075" y="684037"/>
                  </a:lnTo>
                  <a:lnTo>
                    <a:pt x="623875" y="656537"/>
                  </a:lnTo>
                  <a:lnTo>
                    <a:pt x="655175" y="625178"/>
                  </a:lnTo>
                  <a:lnTo>
                    <a:pt x="682625" y="590311"/>
                  </a:lnTo>
                  <a:lnTo>
                    <a:pt x="705873" y="552287"/>
                  </a:lnTo>
                  <a:lnTo>
                    <a:pt x="724567" y="511459"/>
                  </a:lnTo>
                  <a:lnTo>
                    <a:pt x="738355" y="468179"/>
                  </a:lnTo>
                  <a:lnTo>
                    <a:pt x="746886" y="422797"/>
                  </a:lnTo>
                  <a:lnTo>
                    <a:pt x="749808" y="375665"/>
                  </a:lnTo>
                  <a:lnTo>
                    <a:pt x="746886" y="328534"/>
                  </a:lnTo>
                  <a:lnTo>
                    <a:pt x="738355" y="283152"/>
                  </a:lnTo>
                  <a:lnTo>
                    <a:pt x="724567" y="239872"/>
                  </a:lnTo>
                  <a:lnTo>
                    <a:pt x="705873" y="199044"/>
                  </a:lnTo>
                  <a:lnTo>
                    <a:pt x="682625" y="161020"/>
                  </a:lnTo>
                  <a:lnTo>
                    <a:pt x="655175" y="126153"/>
                  </a:lnTo>
                  <a:lnTo>
                    <a:pt x="623875" y="94794"/>
                  </a:lnTo>
                  <a:lnTo>
                    <a:pt x="589075" y="67294"/>
                  </a:lnTo>
                  <a:lnTo>
                    <a:pt x="551128" y="44006"/>
                  </a:lnTo>
                  <a:lnTo>
                    <a:pt x="510386" y="25281"/>
                  </a:lnTo>
                  <a:lnTo>
                    <a:pt x="467200" y="11470"/>
                  </a:lnTo>
                  <a:lnTo>
                    <a:pt x="421922" y="2926"/>
                  </a:lnTo>
                  <a:lnTo>
                    <a:pt x="374903" y="0"/>
                  </a:lnTo>
                  <a:close/>
                </a:path>
              </a:pathLst>
            </a:custGeom>
            <a:solidFill>
              <a:srgbClr val="76A4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83252" y="1257300"/>
              <a:ext cx="749935" cy="751840"/>
            </a:xfrm>
            <a:custGeom>
              <a:avLst/>
              <a:gdLst/>
              <a:ahLst/>
              <a:cxnLst/>
              <a:rect l="l" t="t" r="r" b="b"/>
              <a:pathLst>
                <a:path w="749935" h="751839">
                  <a:moveTo>
                    <a:pt x="0" y="375665"/>
                  </a:moveTo>
                  <a:lnTo>
                    <a:pt x="2921" y="328534"/>
                  </a:lnTo>
                  <a:lnTo>
                    <a:pt x="11452" y="283152"/>
                  </a:lnTo>
                  <a:lnTo>
                    <a:pt x="25240" y="239872"/>
                  </a:lnTo>
                  <a:lnTo>
                    <a:pt x="43934" y="199044"/>
                  </a:lnTo>
                  <a:lnTo>
                    <a:pt x="67182" y="161020"/>
                  </a:lnTo>
                  <a:lnTo>
                    <a:pt x="94632" y="126153"/>
                  </a:lnTo>
                  <a:lnTo>
                    <a:pt x="125932" y="94794"/>
                  </a:lnTo>
                  <a:lnTo>
                    <a:pt x="160732" y="67294"/>
                  </a:lnTo>
                  <a:lnTo>
                    <a:pt x="198679" y="44006"/>
                  </a:lnTo>
                  <a:lnTo>
                    <a:pt x="239421" y="25281"/>
                  </a:lnTo>
                  <a:lnTo>
                    <a:pt x="282607" y="11470"/>
                  </a:lnTo>
                  <a:lnTo>
                    <a:pt x="327885" y="2926"/>
                  </a:lnTo>
                  <a:lnTo>
                    <a:pt x="374903" y="0"/>
                  </a:lnTo>
                  <a:lnTo>
                    <a:pt x="421922" y="2926"/>
                  </a:lnTo>
                  <a:lnTo>
                    <a:pt x="467200" y="11470"/>
                  </a:lnTo>
                  <a:lnTo>
                    <a:pt x="510386" y="25281"/>
                  </a:lnTo>
                  <a:lnTo>
                    <a:pt x="551128" y="44006"/>
                  </a:lnTo>
                  <a:lnTo>
                    <a:pt x="589075" y="67294"/>
                  </a:lnTo>
                  <a:lnTo>
                    <a:pt x="623875" y="94794"/>
                  </a:lnTo>
                  <a:lnTo>
                    <a:pt x="655175" y="126153"/>
                  </a:lnTo>
                  <a:lnTo>
                    <a:pt x="682625" y="161020"/>
                  </a:lnTo>
                  <a:lnTo>
                    <a:pt x="705873" y="199044"/>
                  </a:lnTo>
                  <a:lnTo>
                    <a:pt x="724567" y="239872"/>
                  </a:lnTo>
                  <a:lnTo>
                    <a:pt x="738355" y="283152"/>
                  </a:lnTo>
                  <a:lnTo>
                    <a:pt x="746886" y="328534"/>
                  </a:lnTo>
                  <a:lnTo>
                    <a:pt x="749808" y="375665"/>
                  </a:lnTo>
                  <a:lnTo>
                    <a:pt x="746886" y="422797"/>
                  </a:lnTo>
                  <a:lnTo>
                    <a:pt x="738355" y="468179"/>
                  </a:lnTo>
                  <a:lnTo>
                    <a:pt x="724567" y="511459"/>
                  </a:lnTo>
                  <a:lnTo>
                    <a:pt x="705873" y="552287"/>
                  </a:lnTo>
                  <a:lnTo>
                    <a:pt x="682625" y="590311"/>
                  </a:lnTo>
                  <a:lnTo>
                    <a:pt x="655175" y="625178"/>
                  </a:lnTo>
                  <a:lnTo>
                    <a:pt x="623875" y="656537"/>
                  </a:lnTo>
                  <a:lnTo>
                    <a:pt x="589075" y="684037"/>
                  </a:lnTo>
                  <a:lnTo>
                    <a:pt x="551128" y="707325"/>
                  </a:lnTo>
                  <a:lnTo>
                    <a:pt x="510386" y="726050"/>
                  </a:lnTo>
                  <a:lnTo>
                    <a:pt x="467200" y="739861"/>
                  </a:lnTo>
                  <a:lnTo>
                    <a:pt x="421922" y="748405"/>
                  </a:lnTo>
                  <a:lnTo>
                    <a:pt x="374903" y="751332"/>
                  </a:lnTo>
                  <a:lnTo>
                    <a:pt x="327885" y="748405"/>
                  </a:lnTo>
                  <a:lnTo>
                    <a:pt x="282607" y="739861"/>
                  </a:lnTo>
                  <a:lnTo>
                    <a:pt x="239421" y="726050"/>
                  </a:lnTo>
                  <a:lnTo>
                    <a:pt x="198679" y="707325"/>
                  </a:lnTo>
                  <a:lnTo>
                    <a:pt x="160732" y="684037"/>
                  </a:lnTo>
                  <a:lnTo>
                    <a:pt x="125932" y="656537"/>
                  </a:lnTo>
                  <a:lnTo>
                    <a:pt x="94632" y="625178"/>
                  </a:lnTo>
                  <a:lnTo>
                    <a:pt x="67182" y="590311"/>
                  </a:lnTo>
                  <a:lnTo>
                    <a:pt x="43934" y="552287"/>
                  </a:lnTo>
                  <a:lnTo>
                    <a:pt x="25240" y="511459"/>
                  </a:lnTo>
                  <a:lnTo>
                    <a:pt x="11452" y="468179"/>
                  </a:lnTo>
                  <a:lnTo>
                    <a:pt x="2921" y="422797"/>
                  </a:lnTo>
                  <a:lnTo>
                    <a:pt x="0" y="375665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80102" y="1450924"/>
            <a:ext cx="3543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b="1" spc="-30" baseline="-15873" dirty="0">
                <a:latin typeface="Gill Sans MT"/>
                <a:cs typeface="Gill Sans MT"/>
              </a:rPr>
              <a:t>N</a:t>
            </a:r>
            <a:r>
              <a:rPr sz="900" b="1" spc="-20" dirty="0">
                <a:latin typeface="Gill Sans MT"/>
                <a:cs typeface="Gill Sans MT"/>
              </a:rPr>
              <a:t>(3)</a:t>
            </a:r>
            <a:endParaRPr sz="900">
              <a:latin typeface="Gill Sans MT"/>
              <a:cs typeface="Gill Sans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24409" y="1190053"/>
            <a:ext cx="884555" cy="884555"/>
            <a:chOff x="6324409" y="1190053"/>
            <a:chExt cx="884555" cy="884555"/>
          </a:xfrm>
        </p:grpSpPr>
        <p:sp>
          <p:nvSpPr>
            <p:cNvPr id="14" name="object 14"/>
            <p:cNvSpPr/>
            <p:nvPr/>
          </p:nvSpPr>
          <p:spPr>
            <a:xfrm>
              <a:off x="6329171" y="1194816"/>
              <a:ext cx="875030" cy="875030"/>
            </a:xfrm>
            <a:custGeom>
              <a:avLst/>
              <a:gdLst/>
              <a:ahLst/>
              <a:cxnLst/>
              <a:rect l="l" t="t" r="r" b="b"/>
              <a:pathLst>
                <a:path w="875029" h="875030">
                  <a:moveTo>
                    <a:pt x="437387" y="0"/>
                  </a:moveTo>
                  <a:lnTo>
                    <a:pt x="389731" y="2566"/>
                  </a:lnTo>
                  <a:lnTo>
                    <a:pt x="343560" y="10088"/>
                  </a:lnTo>
                  <a:lnTo>
                    <a:pt x="299142" y="22299"/>
                  </a:lnTo>
                  <a:lnTo>
                    <a:pt x="256745" y="38931"/>
                  </a:lnTo>
                  <a:lnTo>
                    <a:pt x="216633" y="59718"/>
                  </a:lnTo>
                  <a:lnTo>
                    <a:pt x="179076" y="84393"/>
                  </a:lnTo>
                  <a:lnTo>
                    <a:pt x="144338" y="112688"/>
                  </a:lnTo>
                  <a:lnTo>
                    <a:pt x="112688" y="144338"/>
                  </a:lnTo>
                  <a:lnTo>
                    <a:pt x="84393" y="179076"/>
                  </a:lnTo>
                  <a:lnTo>
                    <a:pt x="59718" y="216633"/>
                  </a:lnTo>
                  <a:lnTo>
                    <a:pt x="38931" y="256745"/>
                  </a:lnTo>
                  <a:lnTo>
                    <a:pt x="22299" y="299142"/>
                  </a:lnTo>
                  <a:lnTo>
                    <a:pt x="10088" y="343560"/>
                  </a:lnTo>
                  <a:lnTo>
                    <a:pt x="2566" y="389731"/>
                  </a:lnTo>
                  <a:lnTo>
                    <a:pt x="0" y="437388"/>
                  </a:lnTo>
                  <a:lnTo>
                    <a:pt x="2566" y="485044"/>
                  </a:lnTo>
                  <a:lnTo>
                    <a:pt x="10088" y="531215"/>
                  </a:lnTo>
                  <a:lnTo>
                    <a:pt x="22299" y="575633"/>
                  </a:lnTo>
                  <a:lnTo>
                    <a:pt x="38931" y="618030"/>
                  </a:lnTo>
                  <a:lnTo>
                    <a:pt x="59718" y="658142"/>
                  </a:lnTo>
                  <a:lnTo>
                    <a:pt x="84393" y="695699"/>
                  </a:lnTo>
                  <a:lnTo>
                    <a:pt x="112688" y="730437"/>
                  </a:lnTo>
                  <a:lnTo>
                    <a:pt x="144338" y="762087"/>
                  </a:lnTo>
                  <a:lnTo>
                    <a:pt x="179076" y="790382"/>
                  </a:lnTo>
                  <a:lnTo>
                    <a:pt x="216633" y="815057"/>
                  </a:lnTo>
                  <a:lnTo>
                    <a:pt x="256745" y="835844"/>
                  </a:lnTo>
                  <a:lnTo>
                    <a:pt x="299142" y="852476"/>
                  </a:lnTo>
                  <a:lnTo>
                    <a:pt x="343560" y="864687"/>
                  </a:lnTo>
                  <a:lnTo>
                    <a:pt x="389731" y="872209"/>
                  </a:lnTo>
                  <a:lnTo>
                    <a:pt x="437387" y="874776"/>
                  </a:lnTo>
                  <a:lnTo>
                    <a:pt x="485044" y="872209"/>
                  </a:lnTo>
                  <a:lnTo>
                    <a:pt x="531215" y="864687"/>
                  </a:lnTo>
                  <a:lnTo>
                    <a:pt x="575633" y="852476"/>
                  </a:lnTo>
                  <a:lnTo>
                    <a:pt x="618030" y="835844"/>
                  </a:lnTo>
                  <a:lnTo>
                    <a:pt x="658142" y="815057"/>
                  </a:lnTo>
                  <a:lnTo>
                    <a:pt x="695699" y="790382"/>
                  </a:lnTo>
                  <a:lnTo>
                    <a:pt x="730437" y="762087"/>
                  </a:lnTo>
                  <a:lnTo>
                    <a:pt x="762087" y="730437"/>
                  </a:lnTo>
                  <a:lnTo>
                    <a:pt x="790382" y="695699"/>
                  </a:lnTo>
                  <a:lnTo>
                    <a:pt x="815057" y="658142"/>
                  </a:lnTo>
                  <a:lnTo>
                    <a:pt x="835844" y="618030"/>
                  </a:lnTo>
                  <a:lnTo>
                    <a:pt x="852476" y="575633"/>
                  </a:lnTo>
                  <a:lnTo>
                    <a:pt x="864687" y="531215"/>
                  </a:lnTo>
                  <a:lnTo>
                    <a:pt x="872209" y="485044"/>
                  </a:lnTo>
                  <a:lnTo>
                    <a:pt x="874776" y="437388"/>
                  </a:lnTo>
                  <a:lnTo>
                    <a:pt x="872209" y="389731"/>
                  </a:lnTo>
                  <a:lnTo>
                    <a:pt x="864687" y="343560"/>
                  </a:lnTo>
                  <a:lnTo>
                    <a:pt x="852476" y="299142"/>
                  </a:lnTo>
                  <a:lnTo>
                    <a:pt x="835844" y="256745"/>
                  </a:lnTo>
                  <a:lnTo>
                    <a:pt x="815057" y="216633"/>
                  </a:lnTo>
                  <a:lnTo>
                    <a:pt x="790382" y="179076"/>
                  </a:lnTo>
                  <a:lnTo>
                    <a:pt x="762087" y="144338"/>
                  </a:lnTo>
                  <a:lnTo>
                    <a:pt x="730437" y="112688"/>
                  </a:lnTo>
                  <a:lnTo>
                    <a:pt x="695699" y="84393"/>
                  </a:lnTo>
                  <a:lnTo>
                    <a:pt x="658142" y="59718"/>
                  </a:lnTo>
                  <a:lnTo>
                    <a:pt x="618030" y="38931"/>
                  </a:lnTo>
                  <a:lnTo>
                    <a:pt x="575633" y="22299"/>
                  </a:lnTo>
                  <a:lnTo>
                    <a:pt x="531215" y="10088"/>
                  </a:lnTo>
                  <a:lnTo>
                    <a:pt x="485044" y="2566"/>
                  </a:lnTo>
                  <a:lnTo>
                    <a:pt x="437387" y="0"/>
                  </a:lnTo>
                  <a:close/>
                </a:path>
              </a:pathLst>
            </a:custGeom>
            <a:solidFill>
              <a:srgbClr val="92C4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9171" y="1194816"/>
              <a:ext cx="875030" cy="875030"/>
            </a:xfrm>
            <a:custGeom>
              <a:avLst/>
              <a:gdLst/>
              <a:ahLst/>
              <a:cxnLst/>
              <a:rect l="l" t="t" r="r" b="b"/>
              <a:pathLst>
                <a:path w="875029" h="875030">
                  <a:moveTo>
                    <a:pt x="0" y="437388"/>
                  </a:moveTo>
                  <a:lnTo>
                    <a:pt x="2566" y="389731"/>
                  </a:lnTo>
                  <a:lnTo>
                    <a:pt x="10088" y="343560"/>
                  </a:lnTo>
                  <a:lnTo>
                    <a:pt x="22299" y="299142"/>
                  </a:lnTo>
                  <a:lnTo>
                    <a:pt x="38931" y="256745"/>
                  </a:lnTo>
                  <a:lnTo>
                    <a:pt x="59718" y="216633"/>
                  </a:lnTo>
                  <a:lnTo>
                    <a:pt x="84393" y="179076"/>
                  </a:lnTo>
                  <a:lnTo>
                    <a:pt x="112688" y="144338"/>
                  </a:lnTo>
                  <a:lnTo>
                    <a:pt x="144338" y="112688"/>
                  </a:lnTo>
                  <a:lnTo>
                    <a:pt x="179076" y="84393"/>
                  </a:lnTo>
                  <a:lnTo>
                    <a:pt x="216633" y="59718"/>
                  </a:lnTo>
                  <a:lnTo>
                    <a:pt x="256745" y="38931"/>
                  </a:lnTo>
                  <a:lnTo>
                    <a:pt x="299142" y="22299"/>
                  </a:lnTo>
                  <a:lnTo>
                    <a:pt x="343560" y="10088"/>
                  </a:lnTo>
                  <a:lnTo>
                    <a:pt x="389731" y="2566"/>
                  </a:lnTo>
                  <a:lnTo>
                    <a:pt x="437387" y="0"/>
                  </a:lnTo>
                  <a:lnTo>
                    <a:pt x="485044" y="2566"/>
                  </a:lnTo>
                  <a:lnTo>
                    <a:pt x="531215" y="10088"/>
                  </a:lnTo>
                  <a:lnTo>
                    <a:pt x="575633" y="22299"/>
                  </a:lnTo>
                  <a:lnTo>
                    <a:pt x="618030" y="38931"/>
                  </a:lnTo>
                  <a:lnTo>
                    <a:pt x="658142" y="59718"/>
                  </a:lnTo>
                  <a:lnTo>
                    <a:pt x="695699" y="84393"/>
                  </a:lnTo>
                  <a:lnTo>
                    <a:pt x="730437" y="112688"/>
                  </a:lnTo>
                  <a:lnTo>
                    <a:pt x="762087" y="144338"/>
                  </a:lnTo>
                  <a:lnTo>
                    <a:pt x="790382" y="179076"/>
                  </a:lnTo>
                  <a:lnTo>
                    <a:pt x="815057" y="216633"/>
                  </a:lnTo>
                  <a:lnTo>
                    <a:pt x="835844" y="256745"/>
                  </a:lnTo>
                  <a:lnTo>
                    <a:pt x="852476" y="299142"/>
                  </a:lnTo>
                  <a:lnTo>
                    <a:pt x="864687" y="343560"/>
                  </a:lnTo>
                  <a:lnTo>
                    <a:pt x="872209" y="389731"/>
                  </a:lnTo>
                  <a:lnTo>
                    <a:pt x="874776" y="437388"/>
                  </a:lnTo>
                  <a:lnTo>
                    <a:pt x="872209" y="485044"/>
                  </a:lnTo>
                  <a:lnTo>
                    <a:pt x="864687" y="531215"/>
                  </a:lnTo>
                  <a:lnTo>
                    <a:pt x="852476" y="575633"/>
                  </a:lnTo>
                  <a:lnTo>
                    <a:pt x="835844" y="618030"/>
                  </a:lnTo>
                  <a:lnTo>
                    <a:pt x="815057" y="658142"/>
                  </a:lnTo>
                  <a:lnTo>
                    <a:pt x="790382" y="695699"/>
                  </a:lnTo>
                  <a:lnTo>
                    <a:pt x="762087" y="730437"/>
                  </a:lnTo>
                  <a:lnTo>
                    <a:pt x="730437" y="762087"/>
                  </a:lnTo>
                  <a:lnTo>
                    <a:pt x="695699" y="790382"/>
                  </a:lnTo>
                  <a:lnTo>
                    <a:pt x="658142" y="815057"/>
                  </a:lnTo>
                  <a:lnTo>
                    <a:pt x="618030" y="835844"/>
                  </a:lnTo>
                  <a:lnTo>
                    <a:pt x="575633" y="852476"/>
                  </a:lnTo>
                  <a:lnTo>
                    <a:pt x="531215" y="864687"/>
                  </a:lnTo>
                  <a:lnTo>
                    <a:pt x="485044" y="872209"/>
                  </a:lnTo>
                  <a:lnTo>
                    <a:pt x="437387" y="874776"/>
                  </a:lnTo>
                  <a:lnTo>
                    <a:pt x="389731" y="872209"/>
                  </a:lnTo>
                  <a:lnTo>
                    <a:pt x="343560" y="864687"/>
                  </a:lnTo>
                  <a:lnTo>
                    <a:pt x="299142" y="852476"/>
                  </a:lnTo>
                  <a:lnTo>
                    <a:pt x="256745" y="835844"/>
                  </a:lnTo>
                  <a:lnTo>
                    <a:pt x="216633" y="815057"/>
                  </a:lnTo>
                  <a:lnTo>
                    <a:pt x="179076" y="790382"/>
                  </a:lnTo>
                  <a:lnTo>
                    <a:pt x="144338" y="762087"/>
                  </a:lnTo>
                  <a:lnTo>
                    <a:pt x="112688" y="730437"/>
                  </a:lnTo>
                  <a:lnTo>
                    <a:pt x="84393" y="695699"/>
                  </a:lnTo>
                  <a:lnTo>
                    <a:pt x="59718" y="658142"/>
                  </a:lnTo>
                  <a:lnTo>
                    <a:pt x="38931" y="618030"/>
                  </a:lnTo>
                  <a:lnTo>
                    <a:pt x="22299" y="575633"/>
                  </a:lnTo>
                  <a:lnTo>
                    <a:pt x="10088" y="531215"/>
                  </a:lnTo>
                  <a:lnTo>
                    <a:pt x="2566" y="485044"/>
                  </a:lnTo>
                  <a:lnTo>
                    <a:pt x="0" y="43738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87997" y="1446657"/>
            <a:ext cx="357505" cy="350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05"/>
              </a:spcBef>
            </a:pPr>
            <a:r>
              <a:rPr sz="1650" b="1" spc="-30" baseline="-20202" dirty="0">
                <a:latin typeface="Arial"/>
                <a:cs typeface="Arial"/>
              </a:rPr>
              <a:t>N</a:t>
            </a:r>
            <a:r>
              <a:rPr sz="900" spc="-20" dirty="0">
                <a:latin typeface="Gill Sans MT"/>
                <a:cs typeface="Gill Sans MT"/>
              </a:rPr>
              <a:t>(4)</a:t>
            </a:r>
            <a:endParaRPr sz="900">
              <a:latin typeface="Gill Sans MT"/>
              <a:cs typeface="Gill Sans MT"/>
            </a:endParaRPr>
          </a:p>
          <a:p>
            <a:pPr marL="38100">
              <a:lnSpc>
                <a:spcPct val="100000"/>
              </a:lnSpc>
              <a:spcBef>
                <a:spcPts val="509"/>
              </a:spcBef>
            </a:pPr>
            <a:r>
              <a:rPr sz="600" spc="-10" dirty="0">
                <a:latin typeface="Arial"/>
                <a:cs typeface="Arial"/>
              </a:rPr>
              <a:t>(Output)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95300" y="1594103"/>
            <a:ext cx="8503920" cy="419100"/>
            <a:chOff x="495300" y="1594103"/>
            <a:chExt cx="8503920" cy="419100"/>
          </a:xfrm>
        </p:grpSpPr>
        <p:sp>
          <p:nvSpPr>
            <p:cNvPr id="18" name="object 18"/>
            <p:cNvSpPr/>
            <p:nvPr/>
          </p:nvSpPr>
          <p:spPr>
            <a:xfrm>
              <a:off x="495300" y="1594103"/>
              <a:ext cx="7315200" cy="76200"/>
            </a:xfrm>
            <a:custGeom>
              <a:avLst/>
              <a:gdLst/>
              <a:ahLst/>
              <a:cxnLst/>
              <a:rect l="l" t="t" r="r" b="b"/>
              <a:pathLst>
                <a:path w="7315200" h="76200">
                  <a:moveTo>
                    <a:pt x="895858" y="38100"/>
                  </a:moveTo>
                  <a:lnTo>
                    <a:pt x="883158" y="31750"/>
                  </a:lnTo>
                  <a:lnTo>
                    <a:pt x="819658" y="0"/>
                  </a:lnTo>
                  <a:lnTo>
                    <a:pt x="819658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819658" y="44450"/>
                  </a:lnTo>
                  <a:lnTo>
                    <a:pt x="819658" y="76200"/>
                  </a:lnTo>
                  <a:lnTo>
                    <a:pt x="883158" y="44450"/>
                  </a:lnTo>
                  <a:lnTo>
                    <a:pt x="895858" y="38100"/>
                  </a:lnTo>
                  <a:close/>
                </a:path>
                <a:path w="7315200" h="76200">
                  <a:moveTo>
                    <a:pt x="2541778" y="38100"/>
                  </a:moveTo>
                  <a:lnTo>
                    <a:pt x="2529078" y="31750"/>
                  </a:lnTo>
                  <a:lnTo>
                    <a:pt x="2465578" y="0"/>
                  </a:lnTo>
                  <a:lnTo>
                    <a:pt x="2465578" y="31750"/>
                  </a:lnTo>
                  <a:lnTo>
                    <a:pt x="1645920" y="31750"/>
                  </a:lnTo>
                  <a:lnTo>
                    <a:pt x="1645920" y="44450"/>
                  </a:lnTo>
                  <a:lnTo>
                    <a:pt x="2465578" y="44450"/>
                  </a:lnTo>
                  <a:lnTo>
                    <a:pt x="2465578" y="76200"/>
                  </a:lnTo>
                  <a:lnTo>
                    <a:pt x="2529078" y="44450"/>
                  </a:lnTo>
                  <a:lnTo>
                    <a:pt x="2541778" y="38100"/>
                  </a:lnTo>
                  <a:close/>
                </a:path>
                <a:path w="7315200" h="76200">
                  <a:moveTo>
                    <a:pt x="4189222" y="38100"/>
                  </a:moveTo>
                  <a:lnTo>
                    <a:pt x="4176522" y="31750"/>
                  </a:lnTo>
                  <a:lnTo>
                    <a:pt x="4113022" y="0"/>
                  </a:lnTo>
                  <a:lnTo>
                    <a:pt x="4113022" y="31750"/>
                  </a:lnTo>
                  <a:lnTo>
                    <a:pt x="3293364" y="31750"/>
                  </a:lnTo>
                  <a:lnTo>
                    <a:pt x="3293364" y="44450"/>
                  </a:lnTo>
                  <a:lnTo>
                    <a:pt x="4113022" y="44450"/>
                  </a:lnTo>
                  <a:lnTo>
                    <a:pt x="4113022" y="76200"/>
                  </a:lnTo>
                  <a:lnTo>
                    <a:pt x="4176522" y="44450"/>
                  </a:lnTo>
                  <a:lnTo>
                    <a:pt x="4189222" y="38100"/>
                  </a:lnTo>
                  <a:close/>
                </a:path>
                <a:path w="7315200" h="76200">
                  <a:moveTo>
                    <a:pt x="5816854" y="38100"/>
                  </a:moveTo>
                  <a:lnTo>
                    <a:pt x="5804154" y="31750"/>
                  </a:lnTo>
                  <a:lnTo>
                    <a:pt x="5740654" y="0"/>
                  </a:lnTo>
                  <a:lnTo>
                    <a:pt x="5740654" y="31750"/>
                  </a:lnTo>
                  <a:lnTo>
                    <a:pt x="4920996" y="31750"/>
                  </a:lnTo>
                  <a:lnTo>
                    <a:pt x="4920996" y="44450"/>
                  </a:lnTo>
                  <a:lnTo>
                    <a:pt x="5740654" y="44450"/>
                  </a:lnTo>
                  <a:lnTo>
                    <a:pt x="5740654" y="76200"/>
                  </a:lnTo>
                  <a:lnTo>
                    <a:pt x="5804154" y="44450"/>
                  </a:lnTo>
                  <a:lnTo>
                    <a:pt x="5816854" y="38100"/>
                  </a:lnTo>
                  <a:close/>
                </a:path>
                <a:path w="7315200" h="76200">
                  <a:moveTo>
                    <a:pt x="7314819" y="38100"/>
                  </a:moveTo>
                  <a:lnTo>
                    <a:pt x="7302119" y="31750"/>
                  </a:lnTo>
                  <a:lnTo>
                    <a:pt x="7238619" y="0"/>
                  </a:lnTo>
                  <a:lnTo>
                    <a:pt x="7238619" y="31750"/>
                  </a:lnTo>
                  <a:lnTo>
                    <a:pt x="6737604" y="31750"/>
                  </a:lnTo>
                  <a:lnTo>
                    <a:pt x="6737604" y="44450"/>
                  </a:lnTo>
                  <a:lnTo>
                    <a:pt x="7238619" y="44450"/>
                  </a:lnTo>
                  <a:lnTo>
                    <a:pt x="7238619" y="76200"/>
                  </a:lnTo>
                  <a:lnTo>
                    <a:pt x="7302119" y="44450"/>
                  </a:lnTo>
                  <a:lnTo>
                    <a:pt x="7314819" y="3810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3943" y="1770887"/>
              <a:ext cx="1065276" cy="24231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419857" y="1225423"/>
            <a:ext cx="3371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50" spc="-30" baseline="-17094" dirty="0">
                <a:latin typeface="Gill Sans MT"/>
                <a:cs typeface="Gill Sans MT"/>
              </a:rPr>
              <a:t>w</a:t>
            </a:r>
            <a:r>
              <a:rPr sz="850" spc="-20" dirty="0">
                <a:latin typeface="Gill Sans MT"/>
                <a:cs typeface="Gill Sans MT"/>
              </a:rPr>
              <a:t>(2)</a:t>
            </a:r>
            <a:endParaRPr sz="85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55364" y="1220851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30" baseline="-15873" dirty="0">
                <a:latin typeface="Gill Sans MT"/>
                <a:cs typeface="Gill Sans MT"/>
              </a:rPr>
              <a:t>w</a:t>
            </a:r>
            <a:r>
              <a:rPr sz="900" spc="-20" dirty="0">
                <a:latin typeface="Gill Sans MT"/>
                <a:cs typeface="Gill Sans MT"/>
              </a:rPr>
              <a:t>(3)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01919" y="1220851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30" baseline="-15873" dirty="0">
                <a:latin typeface="Gill Sans MT"/>
                <a:cs typeface="Gill Sans MT"/>
              </a:rPr>
              <a:t>w</a:t>
            </a:r>
            <a:r>
              <a:rPr sz="900" spc="-20" dirty="0">
                <a:latin typeface="Gill Sans MT"/>
                <a:cs typeface="Gill Sans MT"/>
              </a:rPr>
              <a:t>(4)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2609" y="1220851"/>
            <a:ext cx="3600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-30" baseline="-15873" dirty="0">
                <a:latin typeface="Gill Sans MT"/>
                <a:cs typeface="Gill Sans MT"/>
              </a:rPr>
              <a:t>w</a:t>
            </a:r>
            <a:r>
              <a:rPr sz="900" spc="-20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98697" y="916939"/>
            <a:ext cx="2889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2100" spc="60" baseline="-15873" dirty="0">
                <a:latin typeface="Gill Sans MT"/>
                <a:cs typeface="Gill Sans MT"/>
              </a:rPr>
              <a:t>z</a:t>
            </a:r>
            <a:r>
              <a:rPr sz="900" spc="40" dirty="0">
                <a:latin typeface="Gill Sans MT"/>
                <a:cs typeface="Gill Sans MT"/>
              </a:rPr>
              <a:t>(2)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4600" y="457278"/>
            <a:ext cx="2686685" cy="72834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1771014" algn="l"/>
              </a:tabLst>
            </a:pPr>
            <a:r>
              <a:rPr sz="2100" spc="60" baseline="-15873" dirty="0">
                <a:latin typeface="Gill Sans MT"/>
                <a:cs typeface="Gill Sans MT"/>
              </a:rPr>
              <a:t>f</a:t>
            </a:r>
            <a:r>
              <a:rPr sz="900" spc="40" dirty="0">
                <a:latin typeface="Gill Sans MT"/>
                <a:cs typeface="Gill Sans MT"/>
              </a:rPr>
              <a:t>(1)</a:t>
            </a:r>
            <a:r>
              <a:rPr sz="2100" spc="60" baseline="-15873" dirty="0">
                <a:latin typeface="Gill Sans MT"/>
                <a:cs typeface="Gill Sans MT"/>
              </a:rPr>
              <a:t>(z</a:t>
            </a:r>
            <a:r>
              <a:rPr sz="900" spc="40" dirty="0">
                <a:latin typeface="Gill Sans MT"/>
                <a:cs typeface="Gill Sans MT"/>
              </a:rPr>
              <a:t>(1)</a:t>
            </a:r>
            <a:r>
              <a:rPr sz="2100" spc="60" baseline="-15873" dirty="0">
                <a:latin typeface="Gill Sans MT"/>
                <a:cs typeface="Gill Sans MT"/>
              </a:rPr>
              <a:t>)=a</a:t>
            </a:r>
            <a:r>
              <a:rPr sz="900" spc="40" dirty="0">
                <a:latin typeface="Gill Sans MT"/>
                <a:cs typeface="Gill Sans MT"/>
              </a:rPr>
              <a:t>(1)</a:t>
            </a:r>
            <a:r>
              <a:rPr sz="900" dirty="0">
                <a:latin typeface="Gill Sans MT"/>
                <a:cs typeface="Gill Sans MT"/>
              </a:rPr>
              <a:t>	</a:t>
            </a:r>
            <a:r>
              <a:rPr sz="2100" spc="67" baseline="-15873" dirty="0">
                <a:latin typeface="Gill Sans MT"/>
                <a:cs typeface="Gill Sans MT"/>
              </a:rPr>
              <a:t>f</a:t>
            </a:r>
            <a:r>
              <a:rPr sz="900" spc="45" dirty="0">
                <a:latin typeface="Gill Sans MT"/>
                <a:cs typeface="Gill Sans MT"/>
              </a:rPr>
              <a:t>(2)</a:t>
            </a:r>
            <a:r>
              <a:rPr sz="2100" spc="67" baseline="-15873" dirty="0">
                <a:latin typeface="Gill Sans MT"/>
                <a:cs typeface="Gill Sans MT"/>
              </a:rPr>
              <a:t>(z</a:t>
            </a:r>
            <a:r>
              <a:rPr sz="900" spc="45" dirty="0">
                <a:latin typeface="Gill Sans MT"/>
                <a:cs typeface="Gill Sans MT"/>
              </a:rPr>
              <a:t>(2)</a:t>
            </a:r>
            <a:r>
              <a:rPr sz="2100" spc="67" baseline="-15873" dirty="0">
                <a:latin typeface="Gill Sans MT"/>
                <a:cs typeface="Gill Sans MT"/>
              </a:rPr>
              <a:t>)=a</a:t>
            </a:r>
            <a:r>
              <a:rPr sz="900" spc="45" dirty="0">
                <a:latin typeface="Gill Sans MT"/>
                <a:cs typeface="Gill Sans MT"/>
              </a:rPr>
              <a:t>(2</a:t>
            </a:r>
            <a:endParaRPr sz="900">
              <a:latin typeface="Gill Sans MT"/>
              <a:cs typeface="Gill Sans MT"/>
            </a:endParaRPr>
          </a:p>
          <a:p>
            <a:pPr marL="395605">
              <a:lnSpc>
                <a:spcPct val="100000"/>
              </a:lnSpc>
              <a:spcBef>
                <a:spcPts val="1025"/>
              </a:spcBef>
            </a:pPr>
            <a:r>
              <a:rPr sz="2400" spc="67" baseline="-13888" dirty="0">
                <a:latin typeface="Gill Sans MT"/>
                <a:cs typeface="Gill Sans MT"/>
              </a:rPr>
              <a:t>z</a:t>
            </a:r>
            <a:r>
              <a:rPr sz="900" spc="45" dirty="0">
                <a:latin typeface="Gill Sans MT"/>
                <a:cs typeface="Gill Sans MT"/>
              </a:rPr>
              <a:t>(1)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3826" y="844753"/>
            <a:ext cx="41910" cy="168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900" spc="35" dirty="0">
                <a:latin typeface="Gill Sans MT"/>
                <a:cs typeface="Gill Sans MT"/>
              </a:rPr>
              <a:t>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84827" y="457278"/>
            <a:ext cx="993775" cy="72834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2100" spc="60" baseline="-15873" dirty="0">
                <a:latin typeface="Gill Sans MT"/>
                <a:cs typeface="Gill Sans MT"/>
              </a:rPr>
              <a:t>f</a:t>
            </a:r>
            <a:r>
              <a:rPr sz="900" spc="40" dirty="0">
                <a:latin typeface="Gill Sans MT"/>
                <a:cs typeface="Gill Sans MT"/>
              </a:rPr>
              <a:t>(3)</a:t>
            </a:r>
            <a:r>
              <a:rPr sz="2100" spc="60" baseline="-15873" dirty="0">
                <a:latin typeface="Gill Sans MT"/>
                <a:cs typeface="Gill Sans MT"/>
              </a:rPr>
              <a:t>(z</a:t>
            </a:r>
            <a:r>
              <a:rPr sz="900" spc="40" dirty="0">
                <a:latin typeface="Gill Sans MT"/>
                <a:cs typeface="Gill Sans MT"/>
              </a:rPr>
              <a:t>(3)</a:t>
            </a:r>
            <a:r>
              <a:rPr sz="2100" spc="60" baseline="-15873" dirty="0">
                <a:latin typeface="Gill Sans MT"/>
                <a:cs typeface="Gill Sans MT"/>
              </a:rPr>
              <a:t>)=a</a:t>
            </a:r>
            <a:r>
              <a:rPr sz="900" spc="40" dirty="0">
                <a:latin typeface="Gill Sans MT"/>
                <a:cs typeface="Gill Sans MT"/>
              </a:rPr>
              <a:t>(3)</a:t>
            </a:r>
            <a:endParaRPr sz="900">
              <a:latin typeface="Gill Sans MT"/>
              <a:cs typeface="Gill Sans MT"/>
            </a:endParaRPr>
          </a:p>
          <a:p>
            <a:pPr marR="38735" algn="ctr">
              <a:lnSpc>
                <a:spcPct val="100000"/>
              </a:lnSpc>
              <a:spcBef>
                <a:spcPts val="1025"/>
              </a:spcBef>
            </a:pPr>
            <a:r>
              <a:rPr sz="2400" spc="67" baseline="-13888" dirty="0">
                <a:latin typeface="Gill Sans MT"/>
                <a:cs typeface="Gill Sans MT"/>
              </a:rPr>
              <a:t>z</a:t>
            </a:r>
            <a:r>
              <a:rPr sz="900" spc="45" dirty="0">
                <a:latin typeface="Gill Sans MT"/>
                <a:cs typeface="Gill Sans MT"/>
              </a:rPr>
              <a:t>(3)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16726" y="572262"/>
            <a:ext cx="993775" cy="584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100" spc="60" baseline="-15873" dirty="0">
                <a:latin typeface="Gill Sans MT"/>
                <a:cs typeface="Gill Sans MT"/>
              </a:rPr>
              <a:t>f</a:t>
            </a:r>
            <a:r>
              <a:rPr sz="900" spc="40" dirty="0">
                <a:latin typeface="Gill Sans MT"/>
                <a:cs typeface="Gill Sans MT"/>
              </a:rPr>
              <a:t>(4)</a:t>
            </a:r>
            <a:r>
              <a:rPr sz="2100" spc="60" baseline="-15873" dirty="0">
                <a:latin typeface="Gill Sans MT"/>
                <a:cs typeface="Gill Sans MT"/>
              </a:rPr>
              <a:t>(z</a:t>
            </a:r>
            <a:r>
              <a:rPr sz="900" spc="40" dirty="0">
                <a:latin typeface="Gill Sans MT"/>
                <a:cs typeface="Gill Sans MT"/>
              </a:rPr>
              <a:t>(4)</a:t>
            </a:r>
            <a:r>
              <a:rPr sz="2100" spc="60" baseline="-15873" dirty="0">
                <a:latin typeface="Gill Sans MT"/>
                <a:cs typeface="Gill Sans MT"/>
              </a:rPr>
              <a:t>)=a</a:t>
            </a:r>
            <a:r>
              <a:rPr sz="900" spc="40" dirty="0">
                <a:latin typeface="Gill Sans MT"/>
                <a:cs typeface="Gill Sans MT"/>
              </a:rPr>
              <a:t>(4)</a:t>
            </a:r>
            <a:endParaRPr sz="900">
              <a:latin typeface="Gill Sans MT"/>
              <a:cs typeface="Gill Sans MT"/>
            </a:endParaRPr>
          </a:p>
          <a:p>
            <a:pPr marR="84455" algn="ctr">
              <a:lnSpc>
                <a:spcPct val="100000"/>
              </a:lnSpc>
              <a:spcBef>
                <a:spcPts val="1030"/>
              </a:spcBef>
            </a:pPr>
            <a:r>
              <a:rPr sz="2100" spc="60" baseline="-15873" dirty="0">
                <a:latin typeface="Gill Sans MT"/>
                <a:cs typeface="Gill Sans MT"/>
              </a:rPr>
              <a:t>z</a:t>
            </a:r>
            <a:r>
              <a:rPr sz="900" spc="40" dirty="0">
                <a:latin typeface="Gill Sans MT"/>
                <a:cs typeface="Gill Sans MT"/>
              </a:rPr>
              <a:t>(4)</a:t>
            </a:r>
            <a:endParaRPr sz="9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27898" y="1046719"/>
            <a:ext cx="1245235" cy="70485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34645">
              <a:lnSpc>
                <a:spcPct val="100000"/>
              </a:lnSpc>
              <a:spcBef>
                <a:spcPts val="1090"/>
              </a:spcBef>
            </a:pPr>
            <a:r>
              <a:rPr sz="1400" b="1" spc="-20" dirty="0">
                <a:latin typeface="Gill Sans MT"/>
                <a:cs typeface="Gill Sans MT"/>
              </a:rPr>
              <a:t>Loss</a:t>
            </a:r>
            <a:endParaRPr sz="1400">
              <a:latin typeface="Gill Sans MT"/>
              <a:cs typeface="Gill Sans MT"/>
            </a:endParaRPr>
          </a:p>
          <a:p>
            <a:pPr marL="38100">
              <a:lnSpc>
                <a:spcPct val="100000"/>
              </a:lnSpc>
              <a:spcBef>
                <a:spcPts val="994"/>
              </a:spcBef>
            </a:pPr>
            <a:r>
              <a:rPr sz="1400" dirty="0">
                <a:latin typeface="Gill Sans MT"/>
                <a:cs typeface="Gill Sans MT"/>
              </a:rPr>
              <a:t>(pred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spc="-70" dirty="0">
                <a:latin typeface="Gill Sans MT"/>
                <a:cs typeface="Gill Sans MT"/>
              </a:rPr>
              <a:t>-</a:t>
            </a:r>
            <a:r>
              <a:rPr sz="1400" spc="55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actual)</a:t>
            </a:r>
            <a:r>
              <a:rPr sz="1350" spc="104" baseline="24691" dirty="0">
                <a:latin typeface="Gill Sans MT"/>
                <a:cs typeface="Gill Sans MT"/>
              </a:rPr>
              <a:t>2</a:t>
            </a:r>
            <a:endParaRPr sz="1350" baseline="24691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12" y="1880361"/>
            <a:ext cx="7523480" cy="12477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4800" spc="-10" dirty="0">
                <a:solidFill>
                  <a:srgbClr val="D71E39"/>
                </a:solidFill>
              </a:rPr>
              <a:t>Training</a:t>
            </a:r>
            <a:r>
              <a:rPr sz="4800" spc="-229" dirty="0">
                <a:solidFill>
                  <a:srgbClr val="D71E39"/>
                </a:solidFill>
              </a:rPr>
              <a:t> </a:t>
            </a:r>
            <a:r>
              <a:rPr sz="4800" spc="200" dirty="0">
                <a:solidFill>
                  <a:srgbClr val="D71E39"/>
                </a:solidFill>
              </a:rPr>
              <a:t>a</a:t>
            </a:r>
            <a:r>
              <a:rPr sz="4800" spc="-250" dirty="0">
                <a:solidFill>
                  <a:srgbClr val="D71E39"/>
                </a:solidFill>
              </a:rPr>
              <a:t> </a:t>
            </a:r>
            <a:r>
              <a:rPr sz="4800" spc="100" dirty="0">
                <a:solidFill>
                  <a:srgbClr val="D71E39"/>
                </a:solidFill>
              </a:rPr>
              <a:t>neural</a:t>
            </a:r>
            <a:r>
              <a:rPr sz="4800" spc="-245" dirty="0">
                <a:solidFill>
                  <a:srgbClr val="D71E39"/>
                </a:solidFill>
              </a:rPr>
              <a:t> </a:t>
            </a:r>
            <a:r>
              <a:rPr sz="4800" spc="-10" dirty="0">
                <a:solidFill>
                  <a:srgbClr val="D71E39"/>
                </a:solidFill>
              </a:rPr>
              <a:t>network</a:t>
            </a:r>
            <a:endParaRPr sz="4800"/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2400" b="0" spc="45" dirty="0">
                <a:solidFill>
                  <a:srgbClr val="1E2C3B"/>
                </a:solidFill>
                <a:latin typeface="Gill Sans MT"/>
                <a:cs typeface="Gill Sans MT"/>
              </a:rPr>
              <a:t>Optimizers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507" y="298195"/>
            <a:ext cx="19970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95" dirty="0">
                <a:solidFill>
                  <a:srgbClr val="171616"/>
                </a:solidFill>
                <a:latin typeface="Gill Sans MT"/>
                <a:cs typeface="Gill Sans MT"/>
              </a:rPr>
              <a:t>Gradient</a:t>
            </a:r>
            <a:r>
              <a:rPr sz="2000" b="1" spc="-75" dirty="0">
                <a:solidFill>
                  <a:srgbClr val="171616"/>
                </a:solidFill>
                <a:latin typeface="Gill Sans MT"/>
                <a:cs typeface="Gill Sans MT"/>
              </a:rPr>
              <a:t> </a:t>
            </a:r>
            <a:r>
              <a:rPr sz="2000" b="1" spc="-30" dirty="0">
                <a:solidFill>
                  <a:srgbClr val="171616"/>
                </a:solidFill>
                <a:latin typeface="Gill Sans MT"/>
                <a:cs typeface="Gill Sans MT"/>
              </a:rPr>
              <a:t>Descent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6588" y="930020"/>
            <a:ext cx="78886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spc="-40" dirty="0">
                <a:solidFill>
                  <a:srgbClr val="434343"/>
                </a:solidFill>
                <a:latin typeface="Gill Sans MT"/>
                <a:cs typeface="Gill Sans MT"/>
              </a:rPr>
              <a:t>Training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of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deep</a:t>
            </a:r>
            <a:r>
              <a:rPr sz="1400" b="1" spc="-25" dirty="0">
                <a:solidFill>
                  <a:srgbClr val="434343"/>
                </a:solidFill>
                <a:latin typeface="Gill Sans MT"/>
                <a:cs typeface="Gill Sans MT"/>
              </a:rPr>
              <a:t> learning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algorithms</a:t>
            </a:r>
            <a:r>
              <a:rPr sz="1400" b="1" spc="-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minimize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the</a:t>
            </a:r>
            <a:r>
              <a:rPr sz="14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cost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function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by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going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through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a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series of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steps </a:t>
            </a:r>
            <a:r>
              <a:rPr sz="1400" b="1" spc="-75" dirty="0">
                <a:solidFill>
                  <a:srgbClr val="434343"/>
                </a:solidFill>
                <a:latin typeface="Gill Sans MT"/>
                <a:cs typeface="Gill Sans MT"/>
              </a:rPr>
              <a:t>to</a:t>
            </a:r>
            <a:r>
              <a:rPr sz="1400" b="1" spc="-6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convergence</a:t>
            </a: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50" dirty="0">
                <a:solidFill>
                  <a:srgbClr val="434343"/>
                </a:solidFill>
                <a:latin typeface="Gill Sans MT"/>
                <a:cs typeface="Gill Sans MT"/>
              </a:rPr>
              <a:t>(</a:t>
            </a:r>
            <a:r>
              <a:rPr sz="1400" b="1" spc="-6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dirty="0">
                <a:solidFill>
                  <a:srgbClr val="434343"/>
                </a:solidFill>
                <a:latin typeface="Gill Sans MT"/>
                <a:cs typeface="Gill Sans MT"/>
              </a:rPr>
              <a:t>an</a:t>
            </a:r>
            <a:r>
              <a:rPr sz="14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20" dirty="0">
                <a:solidFill>
                  <a:srgbClr val="434343"/>
                </a:solidFill>
                <a:latin typeface="Gill Sans MT"/>
                <a:cs typeface="Gill Sans MT"/>
              </a:rPr>
              <a:t>acceptable</a:t>
            </a:r>
            <a:r>
              <a:rPr sz="1400" b="1" spc="-6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minimum)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0260" y="1810511"/>
            <a:ext cx="4983480" cy="293979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3139" y="1880616"/>
            <a:ext cx="1610867" cy="47701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98472" y="1323594"/>
            <a:ext cx="2233295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0465">
              <a:lnSpc>
                <a:spcPts val="1555"/>
              </a:lnSpc>
              <a:spcBef>
                <a:spcPts val="105"/>
              </a:spcBef>
            </a:pPr>
            <a:r>
              <a:rPr sz="1400" spc="65" dirty="0">
                <a:solidFill>
                  <a:srgbClr val="0A5293"/>
                </a:solidFill>
                <a:latin typeface="Gill Sans MT"/>
                <a:cs typeface="Gill Sans MT"/>
              </a:rPr>
              <a:t>Learning</a:t>
            </a:r>
            <a:r>
              <a:rPr sz="1400" spc="-50" dirty="0">
                <a:solidFill>
                  <a:srgbClr val="0A5293"/>
                </a:solidFill>
                <a:latin typeface="Gill Sans MT"/>
                <a:cs typeface="Gill Sans MT"/>
              </a:rPr>
              <a:t> </a:t>
            </a:r>
            <a:r>
              <a:rPr sz="1400" spc="-20" dirty="0">
                <a:solidFill>
                  <a:srgbClr val="0A5293"/>
                </a:solidFill>
                <a:latin typeface="Gill Sans MT"/>
                <a:cs typeface="Gill Sans MT"/>
              </a:rPr>
              <a:t>rate</a:t>
            </a:r>
            <a:endParaRPr sz="1400">
              <a:latin typeface="Gill Sans MT"/>
              <a:cs typeface="Gill Sans MT"/>
            </a:endParaRPr>
          </a:p>
          <a:p>
            <a:pPr marL="12700">
              <a:lnSpc>
                <a:spcPts val="1555"/>
              </a:lnSpc>
            </a:pPr>
            <a:r>
              <a:rPr sz="1400" dirty="0">
                <a:solidFill>
                  <a:srgbClr val="0A5293"/>
                </a:solidFill>
                <a:latin typeface="Gill Sans MT"/>
                <a:cs typeface="Gill Sans MT"/>
              </a:rPr>
              <a:t>New</a:t>
            </a:r>
            <a:r>
              <a:rPr sz="1400" spc="-50" dirty="0">
                <a:solidFill>
                  <a:srgbClr val="0A5293"/>
                </a:solidFill>
                <a:latin typeface="Gill Sans MT"/>
                <a:cs typeface="Gill Sans MT"/>
              </a:rPr>
              <a:t> </a:t>
            </a:r>
            <a:r>
              <a:rPr sz="1400" spc="50" dirty="0">
                <a:solidFill>
                  <a:srgbClr val="0A5293"/>
                </a:solidFill>
                <a:latin typeface="Gill Sans MT"/>
                <a:cs typeface="Gill Sans MT"/>
              </a:rPr>
              <a:t>weight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7410" y="2427859"/>
            <a:ext cx="8623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0A5293"/>
                </a:solidFill>
                <a:latin typeface="Gill Sans MT"/>
                <a:cs typeface="Gill Sans MT"/>
              </a:rPr>
              <a:t>Old</a:t>
            </a:r>
            <a:r>
              <a:rPr sz="1400" spc="-50" dirty="0">
                <a:solidFill>
                  <a:srgbClr val="0A5293"/>
                </a:solidFill>
                <a:latin typeface="Gill Sans MT"/>
                <a:cs typeface="Gill Sans MT"/>
              </a:rPr>
              <a:t> </a:t>
            </a:r>
            <a:r>
              <a:rPr sz="1400" spc="45" dirty="0">
                <a:solidFill>
                  <a:srgbClr val="0A5293"/>
                </a:solidFill>
                <a:latin typeface="Gill Sans MT"/>
                <a:cs typeface="Gill Sans MT"/>
              </a:rPr>
              <a:t>weight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7310" y="2492451"/>
            <a:ext cx="43560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A5293"/>
                </a:solidFill>
                <a:latin typeface="Gill Sans MT"/>
                <a:cs typeface="Gill Sans MT"/>
              </a:rPr>
              <a:t>Delta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6220" y="3907028"/>
            <a:ext cx="6798309" cy="76200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80" dirty="0">
                <a:latin typeface="Gill Sans MT"/>
                <a:cs typeface="Gill Sans MT"/>
              </a:rPr>
              <a:t>If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delta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-95" dirty="0">
                <a:latin typeface="Gill Sans MT"/>
                <a:cs typeface="Gill Sans MT"/>
              </a:rPr>
              <a:t>&gt;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0,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increase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increases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-35" dirty="0">
                <a:latin typeface="Gill Sans MT"/>
                <a:cs typeface="Gill Sans MT"/>
              </a:rPr>
              <a:t>error, </a:t>
            </a:r>
            <a:r>
              <a:rPr sz="1400" dirty="0">
                <a:latin typeface="Gill Sans MT"/>
                <a:cs typeface="Gill Sans MT"/>
              </a:rPr>
              <a:t>then </a:t>
            </a:r>
            <a:r>
              <a:rPr sz="1400" spc="60" dirty="0">
                <a:latin typeface="Gill Sans MT"/>
                <a:cs typeface="Gill Sans MT"/>
              </a:rPr>
              <a:t>new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should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be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smaller.</a:t>
            </a:r>
            <a:endParaRPr sz="1400">
              <a:latin typeface="Gill Sans MT"/>
              <a:cs typeface="Gill Sans MT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80" dirty="0">
                <a:latin typeface="Gill Sans MT"/>
                <a:cs typeface="Gill Sans MT"/>
              </a:rPr>
              <a:t>If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delta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-114" dirty="0">
                <a:latin typeface="Gill Sans MT"/>
                <a:cs typeface="Gill Sans MT"/>
              </a:rPr>
              <a:t>&lt;</a:t>
            </a:r>
            <a:r>
              <a:rPr sz="1400" dirty="0">
                <a:latin typeface="Gill Sans MT"/>
                <a:cs typeface="Gill Sans MT"/>
              </a:rPr>
              <a:t> 0,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increase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decreases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-35" dirty="0">
                <a:latin typeface="Gill Sans MT"/>
                <a:cs typeface="Gill Sans MT"/>
              </a:rPr>
              <a:t>error, </a:t>
            </a:r>
            <a:r>
              <a:rPr sz="1400" dirty="0">
                <a:latin typeface="Gill Sans MT"/>
                <a:cs typeface="Gill Sans MT"/>
              </a:rPr>
              <a:t>then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new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should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be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35" dirty="0">
                <a:latin typeface="Gill Sans MT"/>
                <a:cs typeface="Gill Sans MT"/>
              </a:rPr>
              <a:t>greater.</a:t>
            </a:r>
            <a:endParaRPr sz="1400">
              <a:latin typeface="Gill Sans MT"/>
              <a:cs typeface="Gill Sans MT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80" dirty="0">
                <a:latin typeface="Gill Sans MT"/>
                <a:cs typeface="Gill Sans MT"/>
              </a:rPr>
              <a:t>If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delta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=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0,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no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more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update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is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needed.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97913" y="989075"/>
            <a:ext cx="5408295" cy="2566670"/>
            <a:chOff x="2097913" y="989075"/>
            <a:chExt cx="5408295" cy="2566670"/>
          </a:xfrm>
        </p:grpSpPr>
        <p:sp>
          <p:nvSpPr>
            <p:cNvPr id="8" name="object 8"/>
            <p:cNvSpPr/>
            <p:nvPr/>
          </p:nvSpPr>
          <p:spPr>
            <a:xfrm>
              <a:off x="3142615" y="1597024"/>
              <a:ext cx="76200" cy="448945"/>
            </a:xfrm>
            <a:custGeom>
              <a:avLst/>
              <a:gdLst/>
              <a:ahLst/>
              <a:cxnLst/>
              <a:rect l="l" t="t" r="r" b="b"/>
              <a:pathLst>
                <a:path w="76200" h="448944">
                  <a:moveTo>
                    <a:pt x="31792" y="372596"/>
                  </a:moveTo>
                  <a:lnTo>
                    <a:pt x="0" y="373125"/>
                  </a:lnTo>
                  <a:lnTo>
                    <a:pt x="39370" y="448563"/>
                  </a:lnTo>
                  <a:lnTo>
                    <a:pt x="69797" y="385191"/>
                  </a:lnTo>
                  <a:lnTo>
                    <a:pt x="32004" y="385191"/>
                  </a:lnTo>
                  <a:lnTo>
                    <a:pt x="31792" y="372596"/>
                  </a:lnTo>
                  <a:close/>
                </a:path>
                <a:path w="76200" h="448944">
                  <a:moveTo>
                    <a:pt x="44490" y="372384"/>
                  </a:moveTo>
                  <a:lnTo>
                    <a:pt x="31792" y="372596"/>
                  </a:lnTo>
                  <a:lnTo>
                    <a:pt x="32004" y="385191"/>
                  </a:lnTo>
                  <a:lnTo>
                    <a:pt x="44704" y="385063"/>
                  </a:lnTo>
                  <a:lnTo>
                    <a:pt x="44490" y="372384"/>
                  </a:lnTo>
                  <a:close/>
                </a:path>
                <a:path w="76200" h="448944">
                  <a:moveTo>
                    <a:pt x="76200" y="371856"/>
                  </a:moveTo>
                  <a:lnTo>
                    <a:pt x="44490" y="372384"/>
                  </a:lnTo>
                  <a:lnTo>
                    <a:pt x="44704" y="385063"/>
                  </a:lnTo>
                  <a:lnTo>
                    <a:pt x="32004" y="385191"/>
                  </a:lnTo>
                  <a:lnTo>
                    <a:pt x="69797" y="385191"/>
                  </a:lnTo>
                  <a:lnTo>
                    <a:pt x="76200" y="371856"/>
                  </a:lnTo>
                  <a:close/>
                </a:path>
                <a:path w="76200" h="448944">
                  <a:moveTo>
                    <a:pt x="38227" y="0"/>
                  </a:moveTo>
                  <a:lnTo>
                    <a:pt x="25527" y="253"/>
                  </a:lnTo>
                  <a:lnTo>
                    <a:pt x="31792" y="372596"/>
                  </a:lnTo>
                  <a:lnTo>
                    <a:pt x="44490" y="372384"/>
                  </a:lnTo>
                  <a:lnTo>
                    <a:pt x="38227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7913" y="1721611"/>
              <a:ext cx="165100" cy="2357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8237" y="2225039"/>
              <a:ext cx="81914" cy="1551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58312" y="2179319"/>
              <a:ext cx="672465" cy="243840"/>
            </a:xfrm>
            <a:custGeom>
              <a:avLst/>
              <a:gdLst/>
              <a:ahLst/>
              <a:cxnLst/>
              <a:rect l="l" t="t" r="r" b="b"/>
              <a:pathLst>
                <a:path w="672464" h="243839">
                  <a:moveTo>
                    <a:pt x="672084" y="0"/>
                  </a:moveTo>
                  <a:lnTo>
                    <a:pt x="663855" y="38526"/>
                  </a:lnTo>
                  <a:lnTo>
                    <a:pt x="640941" y="71993"/>
                  </a:lnTo>
                  <a:lnTo>
                    <a:pt x="606000" y="98389"/>
                  </a:lnTo>
                  <a:lnTo>
                    <a:pt x="561689" y="115702"/>
                  </a:lnTo>
                  <a:lnTo>
                    <a:pt x="510666" y="121919"/>
                  </a:lnTo>
                  <a:lnTo>
                    <a:pt x="484377" y="121919"/>
                  </a:lnTo>
                  <a:lnTo>
                    <a:pt x="433355" y="128137"/>
                  </a:lnTo>
                  <a:lnTo>
                    <a:pt x="389044" y="145450"/>
                  </a:lnTo>
                  <a:lnTo>
                    <a:pt x="354103" y="171846"/>
                  </a:lnTo>
                  <a:lnTo>
                    <a:pt x="331189" y="205313"/>
                  </a:lnTo>
                  <a:lnTo>
                    <a:pt x="322961" y="243840"/>
                  </a:lnTo>
                  <a:lnTo>
                    <a:pt x="314731" y="205313"/>
                  </a:lnTo>
                  <a:lnTo>
                    <a:pt x="291810" y="171846"/>
                  </a:lnTo>
                  <a:lnTo>
                    <a:pt x="256849" y="145450"/>
                  </a:lnTo>
                  <a:lnTo>
                    <a:pt x="212501" y="128137"/>
                  </a:lnTo>
                  <a:lnTo>
                    <a:pt x="161416" y="121919"/>
                  </a:lnTo>
                  <a:lnTo>
                    <a:pt x="110394" y="115702"/>
                  </a:lnTo>
                  <a:lnTo>
                    <a:pt x="66083" y="98389"/>
                  </a:lnTo>
                  <a:lnTo>
                    <a:pt x="31142" y="71993"/>
                  </a:lnTo>
                  <a:lnTo>
                    <a:pt x="8228" y="38526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8680" y="989075"/>
              <a:ext cx="2827020" cy="256641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24104" y="283540"/>
            <a:ext cx="19977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Gradient</a:t>
            </a:r>
            <a:r>
              <a:rPr spc="-80" dirty="0"/>
              <a:t> </a:t>
            </a:r>
            <a:r>
              <a:rPr spc="-35" dirty="0"/>
              <a:t>Descent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96696"/>
            <a:ext cx="8839200" cy="342747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3760" y="4747971"/>
            <a:ext cx="28632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Microsoft YaHei"/>
                <a:cs typeface="Microsoft YaHei"/>
              </a:rPr>
              <a:t>Source：</a:t>
            </a:r>
            <a:r>
              <a:rPr sz="9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https://www.jeremyjordan.me/nn-learning-rate/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24104" y="283540"/>
            <a:ext cx="15443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5" dirty="0"/>
              <a:t>Learning</a:t>
            </a:r>
            <a:r>
              <a:rPr spc="-90" dirty="0"/>
              <a:t> </a:t>
            </a:r>
            <a:r>
              <a:rPr spc="-65" dirty="0"/>
              <a:t>rate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707" y="240919"/>
            <a:ext cx="71494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5" dirty="0">
                <a:solidFill>
                  <a:srgbClr val="171616"/>
                </a:solidFill>
              </a:rPr>
              <a:t>Deep</a:t>
            </a:r>
            <a:r>
              <a:rPr spc="-70" dirty="0">
                <a:solidFill>
                  <a:srgbClr val="171616"/>
                </a:solidFill>
              </a:rPr>
              <a:t> </a:t>
            </a:r>
            <a:r>
              <a:rPr spc="-50" dirty="0">
                <a:solidFill>
                  <a:srgbClr val="171616"/>
                </a:solidFill>
              </a:rPr>
              <a:t>Learning</a:t>
            </a:r>
            <a:r>
              <a:rPr spc="-60" dirty="0">
                <a:solidFill>
                  <a:srgbClr val="171616"/>
                </a:solidFill>
              </a:rPr>
              <a:t> </a:t>
            </a:r>
            <a:r>
              <a:rPr spc="105" dirty="0">
                <a:solidFill>
                  <a:srgbClr val="171616"/>
                </a:solidFill>
              </a:rPr>
              <a:t>-</a:t>
            </a:r>
            <a:r>
              <a:rPr spc="-50" dirty="0">
                <a:solidFill>
                  <a:srgbClr val="171616"/>
                </a:solidFill>
              </a:rPr>
              <a:t> </a:t>
            </a:r>
            <a:r>
              <a:rPr spc="-145" dirty="0">
                <a:solidFill>
                  <a:srgbClr val="171616"/>
                </a:solidFill>
              </a:rPr>
              <a:t>An</a:t>
            </a:r>
            <a:r>
              <a:rPr spc="-40" dirty="0">
                <a:solidFill>
                  <a:srgbClr val="171616"/>
                </a:solidFill>
              </a:rPr>
              <a:t> </a:t>
            </a:r>
            <a:r>
              <a:rPr spc="-80" dirty="0">
                <a:solidFill>
                  <a:srgbClr val="171616"/>
                </a:solidFill>
              </a:rPr>
              <a:t>algorithm</a:t>
            </a:r>
            <a:r>
              <a:rPr spc="-45" dirty="0">
                <a:solidFill>
                  <a:srgbClr val="171616"/>
                </a:solidFill>
              </a:rPr>
              <a:t> </a:t>
            </a:r>
            <a:r>
              <a:rPr spc="-90" dirty="0">
                <a:solidFill>
                  <a:srgbClr val="171616"/>
                </a:solidFill>
              </a:rPr>
              <a:t>that</a:t>
            </a:r>
            <a:r>
              <a:rPr spc="-45" dirty="0">
                <a:solidFill>
                  <a:srgbClr val="171616"/>
                </a:solidFill>
              </a:rPr>
              <a:t> </a:t>
            </a:r>
            <a:r>
              <a:rPr spc="-30" dirty="0">
                <a:solidFill>
                  <a:srgbClr val="171616"/>
                </a:solidFill>
              </a:rPr>
              <a:t>mimics</a:t>
            </a:r>
            <a:r>
              <a:rPr spc="-65" dirty="0">
                <a:solidFill>
                  <a:srgbClr val="171616"/>
                </a:solidFill>
              </a:rPr>
              <a:t> </a:t>
            </a:r>
            <a:r>
              <a:rPr spc="-80" dirty="0">
                <a:solidFill>
                  <a:srgbClr val="171616"/>
                </a:solidFill>
              </a:rPr>
              <a:t>how</a:t>
            </a:r>
            <a:r>
              <a:rPr spc="-45" dirty="0">
                <a:solidFill>
                  <a:srgbClr val="171616"/>
                </a:solidFill>
              </a:rPr>
              <a:t> </a:t>
            </a:r>
            <a:r>
              <a:rPr spc="-80" dirty="0">
                <a:solidFill>
                  <a:srgbClr val="171616"/>
                </a:solidFill>
              </a:rPr>
              <a:t>the</a:t>
            </a:r>
            <a:r>
              <a:rPr spc="-40" dirty="0">
                <a:solidFill>
                  <a:srgbClr val="171616"/>
                </a:solidFill>
              </a:rPr>
              <a:t> </a:t>
            </a:r>
            <a:r>
              <a:rPr spc="-65" dirty="0">
                <a:solidFill>
                  <a:srgbClr val="171616"/>
                </a:solidFill>
              </a:rPr>
              <a:t>brain</a:t>
            </a:r>
            <a:r>
              <a:rPr spc="-60" dirty="0">
                <a:solidFill>
                  <a:srgbClr val="171616"/>
                </a:solidFill>
              </a:rPr>
              <a:t> </a:t>
            </a:r>
            <a:r>
              <a:rPr spc="-10" dirty="0">
                <a:solidFill>
                  <a:srgbClr val="171616"/>
                </a:solidFill>
              </a:rPr>
              <a:t>works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975" y="1280871"/>
            <a:ext cx="649414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105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-85" dirty="0">
                <a:latin typeface="Gill Sans MT"/>
                <a:cs typeface="Gill Sans MT"/>
              </a:rPr>
              <a:t>We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95" dirty="0">
                <a:latin typeface="Gill Sans MT"/>
                <a:cs typeface="Gill Sans MT"/>
              </a:rPr>
              <a:t>stack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105" dirty="0">
                <a:latin typeface="Gill Sans MT"/>
                <a:cs typeface="Gill Sans MT"/>
              </a:rPr>
              <a:t>many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layers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b="1" spc="-35" dirty="0">
                <a:latin typeface="Gill Sans MT"/>
                <a:cs typeface="Gill Sans MT"/>
              </a:rPr>
              <a:t>perceptrons </a:t>
            </a:r>
            <a:r>
              <a:rPr sz="1400" dirty="0">
                <a:latin typeface="Gill Sans MT"/>
                <a:cs typeface="Gill Sans MT"/>
              </a:rPr>
              <a:t>together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form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165" dirty="0">
                <a:latin typeface="Gill Sans MT"/>
                <a:cs typeface="Gill Sans MT"/>
              </a:rPr>
              <a:t>a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b="1" spc="-20" dirty="0">
                <a:solidFill>
                  <a:srgbClr val="D71E39"/>
                </a:solidFill>
                <a:latin typeface="Gill Sans MT"/>
                <a:cs typeface="Gill Sans MT"/>
              </a:rPr>
              <a:t>deep</a:t>
            </a:r>
            <a:r>
              <a:rPr sz="1400" b="1" spc="-5" dirty="0">
                <a:solidFill>
                  <a:srgbClr val="D71E39"/>
                </a:solidFill>
                <a:latin typeface="Gill Sans MT"/>
                <a:cs typeface="Gill Sans MT"/>
              </a:rPr>
              <a:t> </a:t>
            </a:r>
            <a:r>
              <a:rPr sz="1400" b="1" spc="-35" dirty="0">
                <a:solidFill>
                  <a:srgbClr val="D71E39"/>
                </a:solidFill>
                <a:latin typeface="Gill Sans MT"/>
                <a:cs typeface="Gill Sans MT"/>
              </a:rPr>
              <a:t>neural</a:t>
            </a:r>
            <a:r>
              <a:rPr sz="1400" b="1" spc="-5" dirty="0">
                <a:solidFill>
                  <a:srgbClr val="D71E39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D71E39"/>
                </a:solidFill>
                <a:latin typeface="Gill Sans MT"/>
                <a:cs typeface="Gill Sans MT"/>
              </a:rPr>
              <a:t>network</a:t>
            </a:r>
            <a:r>
              <a:rPr sz="1400" spc="-10" dirty="0">
                <a:latin typeface="Gill Sans MT"/>
                <a:cs typeface="Gill Sans MT"/>
              </a:rPr>
              <a:t>.</a:t>
            </a:r>
            <a:endParaRPr sz="1400">
              <a:latin typeface="Gill Sans MT"/>
              <a:cs typeface="Gill Sans MT"/>
            </a:endParaRPr>
          </a:p>
          <a:p>
            <a:pPr marL="329565" indent="-317500">
              <a:lnSpc>
                <a:spcPct val="100000"/>
              </a:lnSpc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-85" dirty="0">
                <a:latin typeface="Gill Sans MT"/>
                <a:cs typeface="Gill Sans MT"/>
              </a:rPr>
              <a:t>We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110" dirty="0">
                <a:latin typeface="Gill Sans MT"/>
                <a:cs typeface="Gill Sans MT"/>
              </a:rPr>
              <a:t>can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think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dirty="0">
                <a:latin typeface="Gill Sans MT"/>
                <a:cs typeface="Gill Sans MT"/>
              </a:rPr>
              <a:t> the</a:t>
            </a:r>
            <a:r>
              <a:rPr sz="1400" spc="1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deep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neural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network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170" dirty="0">
                <a:latin typeface="Gill Sans MT"/>
                <a:cs typeface="Gill Sans MT"/>
              </a:rPr>
              <a:t>as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160" dirty="0">
                <a:latin typeface="Gill Sans MT"/>
                <a:cs typeface="Gill Sans MT"/>
              </a:rPr>
              <a:t>a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replica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human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40" dirty="0">
                <a:latin typeface="Gill Sans MT"/>
                <a:cs typeface="Gill Sans MT"/>
              </a:rPr>
              <a:t>brain.</a:t>
            </a:r>
            <a:endParaRPr sz="1400">
              <a:latin typeface="Gill Sans MT"/>
              <a:cs typeface="Gill Sans MT"/>
            </a:endParaRPr>
          </a:p>
          <a:p>
            <a:pPr marL="329565" indent="-317500">
              <a:lnSpc>
                <a:spcPct val="100000"/>
              </a:lnSpc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Gill Sans MT"/>
                <a:cs typeface="Gill Sans MT"/>
              </a:rPr>
              <a:t>Deep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Learning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125" dirty="0">
                <a:latin typeface="Gill Sans MT"/>
                <a:cs typeface="Gill Sans MT"/>
              </a:rPr>
              <a:t>means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10" dirty="0">
                <a:latin typeface="Gill Sans MT"/>
                <a:cs typeface="Gill Sans MT"/>
              </a:rPr>
              <a:t> </a:t>
            </a:r>
            <a:r>
              <a:rPr sz="1400" spc="105" dirty="0">
                <a:latin typeface="Gill Sans MT"/>
                <a:cs typeface="Gill Sans MT"/>
              </a:rPr>
              <a:t>use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deep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neural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network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spc="40" dirty="0">
                <a:latin typeface="Gill Sans MT"/>
                <a:cs typeface="Gill Sans MT"/>
              </a:rPr>
              <a:t>learn.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6504" y="4854955"/>
            <a:ext cx="50692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Gill Sans MT"/>
                <a:cs typeface="Gill Sans MT"/>
              </a:rPr>
              <a:t>Source</a:t>
            </a:r>
            <a:r>
              <a:rPr sz="900" dirty="0">
                <a:latin typeface="MS Gothic"/>
                <a:cs typeface="MS Gothic"/>
              </a:rPr>
              <a:t>：</a:t>
            </a:r>
            <a:r>
              <a:rPr sz="900" spc="390" dirty="0">
                <a:latin typeface="MS Gothic"/>
                <a:cs typeface="MS Gothic"/>
              </a:rPr>
              <a:t>  </a:t>
            </a:r>
            <a:r>
              <a:rPr sz="900" dirty="0">
                <a:latin typeface="Gill Sans MT"/>
                <a:cs typeface="Gill Sans MT"/>
              </a:rPr>
              <a:t>Wikipedia,</a:t>
            </a:r>
            <a:r>
              <a:rPr sz="900" spc="480" dirty="0">
                <a:latin typeface="Gill Sans MT"/>
                <a:cs typeface="Gill Sans MT"/>
              </a:rPr>
              <a:t>  </a:t>
            </a:r>
            <a:r>
              <a:rPr sz="900" dirty="0">
                <a:latin typeface="Gill Sans MT"/>
                <a:cs typeface="Gill Sans MT"/>
              </a:rPr>
              <a:t>https://towardsdatascience.com/training-deep-neural-networks-</a:t>
            </a:r>
            <a:r>
              <a:rPr sz="900" spc="40" dirty="0">
                <a:latin typeface="Gill Sans MT"/>
                <a:cs typeface="Gill Sans MT"/>
              </a:rPr>
              <a:t>9fdb1964b964</a:t>
            </a:r>
            <a:endParaRPr sz="90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324" y="2164079"/>
            <a:ext cx="8584692" cy="231190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2107" y="298195"/>
            <a:ext cx="35090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5" dirty="0">
                <a:solidFill>
                  <a:srgbClr val="171616"/>
                </a:solidFill>
              </a:rPr>
              <a:t>Other</a:t>
            </a:r>
            <a:r>
              <a:rPr spc="-15" dirty="0">
                <a:solidFill>
                  <a:srgbClr val="171616"/>
                </a:solidFill>
              </a:rPr>
              <a:t> </a:t>
            </a:r>
            <a:r>
              <a:rPr spc="-100" dirty="0">
                <a:solidFill>
                  <a:srgbClr val="171616"/>
                </a:solidFill>
              </a:rPr>
              <a:t>Optimization</a:t>
            </a:r>
            <a:r>
              <a:rPr spc="-35" dirty="0">
                <a:solidFill>
                  <a:srgbClr val="171616"/>
                </a:solidFill>
              </a:rPr>
              <a:t> </a:t>
            </a:r>
            <a:r>
              <a:rPr spc="-45" dirty="0">
                <a:solidFill>
                  <a:srgbClr val="171616"/>
                </a:solidFill>
              </a:rPr>
              <a:t>Algorithms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79" y="1175003"/>
            <a:ext cx="4206240" cy="31546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3507" y="298195"/>
            <a:ext cx="39046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>
                <a:solidFill>
                  <a:srgbClr val="171616"/>
                </a:solidFill>
              </a:rPr>
              <a:t>Summary</a:t>
            </a:r>
            <a:r>
              <a:rPr spc="-65" dirty="0">
                <a:solidFill>
                  <a:srgbClr val="171616"/>
                </a:solidFill>
              </a:rPr>
              <a:t> </a:t>
            </a:r>
            <a:r>
              <a:rPr dirty="0">
                <a:solidFill>
                  <a:srgbClr val="171616"/>
                </a:solidFill>
              </a:rPr>
              <a:t>of</a:t>
            </a:r>
            <a:r>
              <a:rPr spc="-45" dirty="0">
                <a:solidFill>
                  <a:srgbClr val="171616"/>
                </a:solidFill>
              </a:rPr>
              <a:t> </a:t>
            </a:r>
            <a:r>
              <a:rPr spc="-85" dirty="0">
                <a:solidFill>
                  <a:srgbClr val="171616"/>
                </a:solidFill>
              </a:rPr>
              <a:t>the</a:t>
            </a:r>
            <a:r>
              <a:rPr spc="-30" dirty="0">
                <a:solidFill>
                  <a:srgbClr val="171616"/>
                </a:solidFill>
              </a:rPr>
              <a:t> </a:t>
            </a:r>
            <a:r>
              <a:rPr spc="-55" dirty="0">
                <a:solidFill>
                  <a:srgbClr val="171616"/>
                </a:solidFill>
              </a:rPr>
              <a:t>Learning </a:t>
            </a:r>
            <a:r>
              <a:rPr spc="-10" dirty="0">
                <a:solidFill>
                  <a:srgbClr val="171616"/>
                </a:solidFill>
              </a:rPr>
              <a:t>Process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132" y="1071372"/>
            <a:ext cx="7031735" cy="367893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12" y="1880361"/>
            <a:ext cx="7523480" cy="12477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4800" spc="-10" dirty="0">
                <a:solidFill>
                  <a:srgbClr val="D71E39"/>
                </a:solidFill>
              </a:rPr>
              <a:t>Training</a:t>
            </a:r>
            <a:r>
              <a:rPr sz="4800" spc="-229" dirty="0">
                <a:solidFill>
                  <a:srgbClr val="D71E39"/>
                </a:solidFill>
              </a:rPr>
              <a:t> </a:t>
            </a:r>
            <a:r>
              <a:rPr sz="4800" spc="200" dirty="0">
                <a:solidFill>
                  <a:srgbClr val="D71E39"/>
                </a:solidFill>
              </a:rPr>
              <a:t>a</a:t>
            </a:r>
            <a:r>
              <a:rPr sz="4800" spc="-250" dirty="0">
                <a:solidFill>
                  <a:srgbClr val="D71E39"/>
                </a:solidFill>
              </a:rPr>
              <a:t> </a:t>
            </a:r>
            <a:r>
              <a:rPr sz="4800" spc="100" dirty="0">
                <a:solidFill>
                  <a:srgbClr val="D71E39"/>
                </a:solidFill>
              </a:rPr>
              <a:t>neural</a:t>
            </a:r>
            <a:r>
              <a:rPr sz="4800" spc="-245" dirty="0">
                <a:solidFill>
                  <a:srgbClr val="D71E39"/>
                </a:solidFill>
              </a:rPr>
              <a:t> </a:t>
            </a:r>
            <a:r>
              <a:rPr sz="4800" spc="-10" dirty="0">
                <a:solidFill>
                  <a:srgbClr val="D71E39"/>
                </a:solidFill>
              </a:rPr>
              <a:t>network</a:t>
            </a:r>
            <a:endParaRPr sz="4800"/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2400" b="0" spc="105" dirty="0">
                <a:solidFill>
                  <a:srgbClr val="1E2C3B"/>
                </a:solidFill>
                <a:latin typeface="Gill Sans MT"/>
                <a:cs typeface="Gill Sans MT"/>
              </a:rPr>
              <a:t>Mini</a:t>
            </a:r>
            <a:r>
              <a:rPr sz="2400" b="0" spc="-60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2400" b="0" spc="140" dirty="0">
                <a:solidFill>
                  <a:srgbClr val="1E2C3B"/>
                </a:solidFill>
                <a:latin typeface="Gill Sans MT"/>
                <a:cs typeface="Gill Sans MT"/>
              </a:rPr>
              <a:t>batch</a:t>
            </a:r>
            <a:r>
              <a:rPr sz="2400" b="0" spc="-35" dirty="0">
                <a:solidFill>
                  <a:srgbClr val="1E2C3B"/>
                </a:solidFill>
                <a:latin typeface="Gill Sans MT"/>
                <a:cs typeface="Gill Sans MT"/>
              </a:rPr>
              <a:t> </a:t>
            </a:r>
            <a:r>
              <a:rPr sz="2400" b="0" spc="85" dirty="0">
                <a:solidFill>
                  <a:srgbClr val="1E2C3B"/>
                </a:solidFill>
                <a:latin typeface="Gill Sans MT"/>
                <a:cs typeface="Gill Sans MT"/>
              </a:rPr>
              <a:t>training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0960"/>
            <a:chOff x="0" y="0"/>
            <a:chExt cx="9144000" cy="5140960"/>
          </a:xfrm>
        </p:grpSpPr>
        <p:sp>
          <p:nvSpPr>
            <p:cNvPr id="3" name="object 3"/>
            <p:cNvSpPr/>
            <p:nvPr/>
          </p:nvSpPr>
          <p:spPr>
            <a:xfrm>
              <a:off x="1115568" y="2083307"/>
              <a:ext cx="2438400" cy="2144395"/>
            </a:xfrm>
            <a:custGeom>
              <a:avLst/>
              <a:gdLst/>
              <a:ahLst/>
              <a:cxnLst/>
              <a:rect l="l" t="t" r="r" b="b"/>
              <a:pathLst>
                <a:path w="2438400" h="2144395">
                  <a:moveTo>
                    <a:pt x="2438400" y="1868424"/>
                  </a:moveTo>
                  <a:lnTo>
                    <a:pt x="0" y="1868424"/>
                  </a:lnTo>
                  <a:lnTo>
                    <a:pt x="0" y="2144268"/>
                  </a:lnTo>
                  <a:lnTo>
                    <a:pt x="2438400" y="2144268"/>
                  </a:lnTo>
                  <a:lnTo>
                    <a:pt x="2438400" y="1868424"/>
                  </a:lnTo>
                  <a:close/>
                </a:path>
                <a:path w="2438400" h="2144395">
                  <a:moveTo>
                    <a:pt x="2438400" y="1495044"/>
                  </a:moveTo>
                  <a:lnTo>
                    <a:pt x="0" y="1495044"/>
                  </a:lnTo>
                  <a:lnTo>
                    <a:pt x="0" y="1770888"/>
                  </a:lnTo>
                  <a:lnTo>
                    <a:pt x="2438400" y="1770888"/>
                  </a:lnTo>
                  <a:lnTo>
                    <a:pt x="2438400" y="1495044"/>
                  </a:lnTo>
                  <a:close/>
                </a:path>
                <a:path w="2438400" h="2144395">
                  <a:moveTo>
                    <a:pt x="2438400" y="1120140"/>
                  </a:moveTo>
                  <a:lnTo>
                    <a:pt x="0" y="1120140"/>
                  </a:lnTo>
                  <a:lnTo>
                    <a:pt x="0" y="1397520"/>
                  </a:lnTo>
                  <a:lnTo>
                    <a:pt x="2438400" y="1397520"/>
                  </a:lnTo>
                  <a:lnTo>
                    <a:pt x="2438400" y="1120140"/>
                  </a:lnTo>
                  <a:close/>
                </a:path>
                <a:path w="2438400" h="2144395">
                  <a:moveTo>
                    <a:pt x="2438400" y="746760"/>
                  </a:moveTo>
                  <a:lnTo>
                    <a:pt x="0" y="746760"/>
                  </a:lnTo>
                  <a:lnTo>
                    <a:pt x="0" y="1024128"/>
                  </a:lnTo>
                  <a:lnTo>
                    <a:pt x="2438400" y="1024128"/>
                  </a:lnTo>
                  <a:lnTo>
                    <a:pt x="2438400" y="746760"/>
                  </a:lnTo>
                  <a:close/>
                </a:path>
                <a:path w="2438400" h="2144395">
                  <a:moveTo>
                    <a:pt x="2438400" y="373380"/>
                  </a:moveTo>
                  <a:lnTo>
                    <a:pt x="0" y="373380"/>
                  </a:lnTo>
                  <a:lnTo>
                    <a:pt x="0" y="650748"/>
                  </a:lnTo>
                  <a:lnTo>
                    <a:pt x="2438400" y="650748"/>
                  </a:lnTo>
                  <a:lnTo>
                    <a:pt x="2438400" y="373380"/>
                  </a:lnTo>
                  <a:close/>
                </a:path>
                <a:path w="2438400" h="2144395">
                  <a:moveTo>
                    <a:pt x="2438400" y="0"/>
                  </a:moveTo>
                  <a:lnTo>
                    <a:pt x="0" y="0"/>
                  </a:lnTo>
                  <a:lnTo>
                    <a:pt x="0" y="277368"/>
                  </a:lnTo>
                  <a:lnTo>
                    <a:pt x="2438400" y="277368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319" y="2456688"/>
              <a:ext cx="1357883" cy="135788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40155" y="402498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5251" y="3991762"/>
            <a:ext cx="723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Microsoft YaHei"/>
                <a:cs typeface="Microsoft YaHei"/>
              </a:rPr>
              <a:t>Training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3840" y="2215642"/>
            <a:ext cx="2054479" cy="18805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53948" y="1096771"/>
            <a:ext cx="4427220" cy="2794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latin typeface="Gill Sans MT"/>
                <a:cs typeface="Gill Sans MT"/>
              </a:rPr>
              <a:t>Use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single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95" dirty="0">
                <a:latin typeface="Gill Sans MT"/>
                <a:cs typeface="Gill Sans MT"/>
              </a:rPr>
              <a:t>data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point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 </a:t>
            </a:r>
            <a:r>
              <a:rPr sz="1400" spc="75" dirty="0">
                <a:latin typeface="Gill Sans MT"/>
                <a:cs typeface="Gill Sans MT"/>
              </a:rPr>
              <a:t>update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parameters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per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iteration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 marR="769620" algn="ctr">
              <a:lnSpc>
                <a:spcPct val="100000"/>
              </a:lnSpc>
              <a:spcBef>
                <a:spcPts val="1370"/>
              </a:spcBef>
            </a:pPr>
            <a:r>
              <a:rPr sz="1400" spc="-10" dirty="0">
                <a:latin typeface="Microsoft YaHei"/>
                <a:cs typeface="Microsoft YaHei"/>
              </a:rPr>
              <a:t>Dataset</a:t>
            </a:r>
            <a:endParaRPr sz="1400">
              <a:latin typeface="Microsoft YaHei"/>
              <a:cs typeface="Microsoft YaHei"/>
            </a:endParaRPr>
          </a:p>
          <a:p>
            <a:pPr marL="298450">
              <a:lnSpc>
                <a:spcPct val="100000"/>
              </a:lnSpc>
              <a:spcBef>
                <a:spcPts val="108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126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1265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126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3507" y="298195"/>
            <a:ext cx="238569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171616"/>
                </a:solidFill>
              </a:rPr>
              <a:t>Single</a:t>
            </a:r>
            <a:r>
              <a:rPr spc="-135" dirty="0">
                <a:solidFill>
                  <a:srgbClr val="171616"/>
                </a:solidFill>
              </a:rPr>
              <a:t> </a:t>
            </a:r>
            <a:r>
              <a:rPr spc="-35" dirty="0">
                <a:solidFill>
                  <a:srgbClr val="171616"/>
                </a:solidFill>
              </a:rPr>
              <a:t>batch</a:t>
            </a:r>
            <a:r>
              <a:rPr spc="-100" dirty="0">
                <a:solidFill>
                  <a:srgbClr val="171616"/>
                </a:solidFill>
              </a:rPr>
              <a:t> </a:t>
            </a:r>
            <a:r>
              <a:rPr spc="-30" dirty="0">
                <a:solidFill>
                  <a:srgbClr val="171616"/>
                </a:solidFill>
              </a:rPr>
              <a:t>training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0960"/>
            <a:chOff x="0" y="0"/>
            <a:chExt cx="9144000" cy="5140960"/>
          </a:xfrm>
        </p:grpSpPr>
        <p:sp>
          <p:nvSpPr>
            <p:cNvPr id="3" name="object 3"/>
            <p:cNvSpPr/>
            <p:nvPr/>
          </p:nvSpPr>
          <p:spPr>
            <a:xfrm>
              <a:off x="1115568" y="2083307"/>
              <a:ext cx="2438400" cy="2144395"/>
            </a:xfrm>
            <a:custGeom>
              <a:avLst/>
              <a:gdLst/>
              <a:ahLst/>
              <a:cxnLst/>
              <a:rect l="l" t="t" r="r" b="b"/>
              <a:pathLst>
                <a:path w="2438400" h="2144395">
                  <a:moveTo>
                    <a:pt x="2438400" y="1868424"/>
                  </a:moveTo>
                  <a:lnTo>
                    <a:pt x="0" y="1868424"/>
                  </a:lnTo>
                  <a:lnTo>
                    <a:pt x="0" y="2144268"/>
                  </a:lnTo>
                  <a:lnTo>
                    <a:pt x="2438400" y="2144268"/>
                  </a:lnTo>
                  <a:lnTo>
                    <a:pt x="2438400" y="1868424"/>
                  </a:lnTo>
                  <a:close/>
                </a:path>
                <a:path w="2438400" h="2144395">
                  <a:moveTo>
                    <a:pt x="2438400" y="1495044"/>
                  </a:moveTo>
                  <a:lnTo>
                    <a:pt x="0" y="1495044"/>
                  </a:lnTo>
                  <a:lnTo>
                    <a:pt x="0" y="1770888"/>
                  </a:lnTo>
                  <a:lnTo>
                    <a:pt x="2438400" y="1770888"/>
                  </a:lnTo>
                  <a:lnTo>
                    <a:pt x="2438400" y="1495044"/>
                  </a:lnTo>
                  <a:close/>
                </a:path>
                <a:path w="2438400" h="2144395">
                  <a:moveTo>
                    <a:pt x="2438400" y="1120140"/>
                  </a:moveTo>
                  <a:lnTo>
                    <a:pt x="0" y="1120140"/>
                  </a:lnTo>
                  <a:lnTo>
                    <a:pt x="0" y="1397520"/>
                  </a:lnTo>
                  <a:lnTo>
                    <a:pt x="2438400" y="1397520"/>
                  </a:lnTo>
                  <a:lnTo>
                    <a:pt x="2438400" y="1120140"/>
                  </a:lnTo>
                  <a:close/>
                </a:path>
                <a:path w="2438400" h="2144395">
                  <a:moveTo>
                    <a:pt x="2438400" y="746760"/>
                  </a:moveTo>
                  <a:lnTo>
                    <a:pt x="0" y="746760"/>
                  </a:lnTo>
                  <a:lnTo>
                    <a:pt x="0" y="1024128"/>
                  </a:lnTo>
                  <a:lnTo>
                    <a:pt x="2438400" y="1024128"/>
                  </a:lnTo>
                  <a:lnTo>
                    <a:pt x="2438400" y="746760"/>
                  </a:lnTo>
                  <a:close/>
                </a:path>
                <a:path w="2438400" h="2144395">
                  <a:moveTo>
                    <a:pt x="2438400" y="373380"/>
                  </a:moveTo>
                  <a:lnTo>
                    <a:pt x="0" y="373380"/>
                  </a:lnTo>
                  <a:lnTo>
                    <a:pt x="0" y="650748"/>
                  </a:lnTo>
                  <a:lnTo>
                    <a:pt x="2438400" y="650748"/>
                  </a:lnTo>
                  <a:lnTo>
                    <a:pt x="2438400" y="373380"/>
                  </a:lnTo>
                  <a:close/>
                </a:path>
                <a:path w="2438400" h="2144395">
                  <a:moveTo>
                    <a:pt x="2438400" y="0"/>
                  </a:moveTo>
                  <a:lnTo>
                    <a:pt x="0" y="0"/>
                  </a:lnTo>
                  <a:lnTo>
                    <a:pt x="0" y="277368"/>
                  </a:lnTo>
                  <a:lnTo>
                    <a:pt x="2438400" y="277368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319" y="2456688"/>
              <a:ext cx="1357883" cy="135788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40155" y="402498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77221" y="1999297"/>
            <a:ext cx="1703070" cy="2329180"/>
            <a:chOff x="3677221" y="1999297"/>
            <a:chExt cx="1703070" cy="2329180"/>
          </a:xfrm>
        </p:grpSpPr>
        <p:sp>
          <p:nvSpPr>
            <p:cNvPr id="7" name="object 7"/>
            <p:cNvSpPr/>
            <p:nvPr/>
          </p:nvSpPr>
          <p:spPr>
            <a:xfrm>
              <a:off x="3681984" y="2004060"/>
              <a:ext cx="207645" cy="2319655"/>
            </a:xfrm>
            <a:custGeom>
              <a:avLst/>
              <a:gdLst/>
              <a:ahLst/>
              <a:cxnLst/>
              <a:rect l="l" t="t" r="r" b="b"/>
              <a:pathLst>
                <a:path w="207645" h="2319654">
                  <a:moveTo>
                    <a:pt x="0" y="0"/>
                  </a:moveTo>
                  <a:lnTo>
                    <a:pt x="40356" y="8137"/>
                  </a:lnTo>
                  <a:lnTo>
                    <a:pt x="73294" y="30337"/>
                  </a:lnTo>
                  <a:lnTo>
                    <a:pt x="95494" y="63275"/>
                  </a:lnTo>
                  <a:lnTo>
                    <a:pt x="103631" y="103631"/>
                  </a:lnTo>
                  <a:lnTo>
                    <a:pt x="103631" y="1056132"/>
                  </a:lnTo>
                  <a:lnTo>
                    <a:pt x="111769" y="1096488"/>
                  </a:lnTo>
                  <a:lnTo>
                    <a:pt x="133969" y="1129426"/>
                  </a:lnTo>
                  <a:lnTo>
                    <a:pt x="166907" y="1151626"/>
                  </a:lnTo>
                  <a:lnTo>
                    <a:pt x="207263" y="1159764"/>
                  </a:lnTo>
                  <a:lnTo>
                    <a:pt x="166907" y="1167901"/>
                  </a:lnTo>
                  <a:lnTo>
                    <a:pt x="133969" y="1190101"/>
                  </a:lnTo>
                  <a:lnTo>
                    <a:pt x="111769" y="1223039"/>
                  </a:lnTo>
                  <a:lnTo>
                    <a:pt x="103631" y="1263395"/>
                  </a:lnTo>
                  <a:lnTo>
                    <a:pt x="103631" y="2215896"/>
                  </a:lnTo>
                  <a:lnTo>
                    <a:pt x="95494" y="2256236"/>
                  </a:lnTo>
                  <a:lnTo>
                    <a:pt x="73294" y="2289176"/>
                  </a:lnTo>
                  <a:lnTo>
                    <a:pt x="40356" y="2311384"/>
                  </a:lnTo>
                  <a:lnTo>
                    <a:pt x="0" y="2319528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76700" y="3130296"/>
              <a:ext cx="1303655" cy="76200"/>
            </a:xfrm>
            <a:custGeom>
              <a:avLst/>
              <a:gdLst/>
              <a:ahLst/>
              <a:cxnLst/>
              <a:rect l="l" t="t" r="r" b="b"/>
              <a:pathLst>
                <a:path w="1303654" h="76200">
                  <a:moveTo>
                    <a:pt x="1226947" y="0"/>
                  </a:moveTo>
                  <a:lnTo>
                    <a:pt x="1226947" y="76200"/>
                  </a:lnTo>
                  <a:lnTo>
                    <a:pt x="1290447" y="44450"/>
                  </a:lnTo>
                  <a:lnTo>
                    <a:pt x="1239647" y="44450"/>
                  </a:lnTo>
                  <a:lnTo>
                    <a:pt x="1239647" y="31750"/>
                  </a:lnTo>
                  <a:lnTo>
                    <a:pt x="1290447" y="31750"/>
                  </a:lnTo>
                  <a:lnTo>
                    <a:pt x="1226947" y="0"/>
                  </a:lnTo>
                  <a:close/>
                </a:path>
                <a:path w="1303654" h="76200">
                  <a:moveTo>
                    <a:pt x="1226947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226947" y="44450"/>
                  </a:lnTo>
                  <a:lnTo>
                    <a:pt x="1226947" y="31750"/>
                  </a:lnTo>
                  <a:close/>
                </a:path>
                <a:path w="1303654" h="76200">
                  <a:moveTo>
                    <a:pt x="1290447" y="31750"/>
                  </a:moveTo>
                  <a:lnTo>
                    <a:pt x="1239647" y="31750"/>
                  </a:lnTo>
                  <a:lnTo>
                    <a:pt x="1239647" y="44450"/>
                  </a:lnTo>
                  <a:lnTo>
                    <a:pt x="1290447" y="44450"/>
                  </a:lnTo>
                  <a:lnTo>
                    <a:pt x="1303147" y="38100"/>
                  </a:lnTo>
                  <a:lnTo>
                    <a:pt x="1290447" y="3175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3507" y="298195"/>
            <a:ext cx="1701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>
                <a:solidFill>
                  <a:srgbClr val="171616"/>
                </a:solidFill>
              </a:rPr>
              <a:t>Batch</a:t>
            </a:r>
            <a:r>
              <a:rPr spc="-50" dirty="0">
                <a:solidFill>
                  <a:srgbClr val="171616"/>
                </a:solidFill>
              </a:rPr>
              <a:t> </a:t>
            </a:r>
            <a:r>
              <a:rPr spc="-45" dirty="0">
                <a:solidFill>
                  <a:srgbClr val="171616"/>
                </a:solidFill>
              </a:rPr>
              <a:t>Training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53948" y="1096771"/>
            <a:ext cx="4262120" cy="2794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latin typeface="Gill Sans MT"/>
                <a:cs typeface="Gill Sans MT"/>
              </a:rPr>
              <a:t>Use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all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dataset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at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once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train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1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model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per</a:t>
            </a:r>
            <a:r>
              <a:rPr sz="1400" spc="-10" dirty="0">
                <a:latin typeface="Gill Sans MT"/>
                <a:cs typeface="Gill Sans MT"/>
              </a:rPr>
              <a:t> iteration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 marR="603885" algn="ctr">
              <a:lnSpc>
                <a:spcPct val="100000"/>
              </a:lnSpc>
              <a:spcBef>
                <a:spcPts val="1370"/>
              </a:spcBef>
            </a:pPr>
            <a:r>
              <a:rPr sz="1400" spc="-10" dirty="0">
                <a:latin typeface="Microsoft YaHei"/>
                <a:cs typeface="Microsoft YaHei"/>
              </a:rPr>
              <a:t>Dataset</a:t>
            </a:r>
            <a:endParaRPr sz="1400">
              <a:latin typeface="Microsoft YaHei"/>
              <a:cs typeface="Microsoft YaHei"/>
            </a:endParaRPr>
          </a:p>
          <a:p>
            <a:pPr marL="298450">
              <a:lnSpc>
                <a:spcPct val="100000"/>
              </a:lnSpc>
              <a:spcBef>
                <a:spcPts val="108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126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1265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126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5251" y="3991762"/>
            <a:ext cx="723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Microsoft YaHei"/>
                <a:cs typeface="Microsoft YaHei"/>
              </a:rPr>
              <a:t>Training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0960"/>
            <a:chOff x="0" y="0"/>
            <a:chExt cx="9144000" cy="5140960"/>
          </a:xfrm>
        </p:grpSpPr>
        <p:sp>
          <p:nvSpPr>
            <p:cNvPr id="3" name="object 3"/>
            <p:cNvSpPr/>
            <p:nvPr/>
          </p:nvSpPr>
          <p:spPr>
            <a:xfrm>
              <a:off x="1115568" y="2083307"/>
              <a:ext cx="2438400" cy="2144395"/>
            </a:xfrm>
            <a:custGeom>
              <a:avLst/>
              <a:gdLst/>
              <a:ahLst/>
              <a:cxnLst/>
              <a:rect l="l" t="t" r="r" b="b"/>
              <a:pathLst>
                <a:path w="2438400" h="2144395">
                  <a:moveTo>
                    <a:pt x="2438400" y="1868424"/>
                  </a:moveTo>
                  <a:lnTo>
                    <a:pt x="0" y="1868424"/>
                  </a:lnTo>
                  <a:lnTo>
                    <a:pt x="0" y="2144268"/>
                  </a:lnTo>
                  <a:lnTo>
                    <a:pt x="2438400" y="2144268"/>
                  </a:lnTo>
                  <a:lnTo>
                    <a:pt x="2438400" y="1868424"/>
                  </a:lnTo>
                  <a:close/>
                </a:path>
                <a:path w="2438400" h="2144395">
                  <a:moveTo>
                    <a:pt x="2438400" y="1495044"/>
                  </a:moveTo>
                  <a:lnTo>
                    <a:pt x="0" y="1495044"/>
                  </a:lnTo>
                  <a:lnTo>
                    <a:pt x="0" y="1770888"/>
                  </a:lnTo>
                  <a:lnTo>
                    <a:pt x="2438400" y="1770888"/>
                  </a:lnTo>
                  <a:lnTo>
                    <a:pt x="2438400" y="1495044"/>
                  </a:lnTo>
                  <a:close/>
                </a:path>
                <a:path w="2438400" h="2144395">
                  <a:moveTo>
                    <a:pt x="2438400" y="1120140"/>
                  </a:moveTo>
                  <a:lnTo>
                    <a:pt x="0" y="1120140"/>
                  </a:lnTo>
                  <a:lnTo>
                    <a:pt x="0" y="1397520"/>
                  </a:lnTo>
                  <a:lnTo>
                    <a:pt x="2438400" y="1397520"/>
                  </a:lnTo>
                  <a:lnTo>
                    <a:pt x="2438400" y="1120140"/>
                  </a:lnTo>
                  <a:close/>
                </a:path>
                <a:path w="2438400" h="2144395">
                  <a:moveTo>
                    <a:pt x="2438400" y="746760"/>
                  </a:moveTo>
                  <a:lnTo>
                    <a:pt x="0" y="746760"/>
                  </a:lnTo>
                  <a:lnTo>
                    <a:pt x="0" y="1024128"/>
                  </a:lnTo>
                  <a:lnTo>
                    <a:pt x="2438400" y="1024128"/>
                  </a:lnTo>
                  <a:lnTo>
                    <a:pt x="2438400" y="746760"/>
                  </a:lnTo>
                  <a:close/>
                </a:path>
                <a:path w="2438400" h="2144395">
                  <a:moveTo>
                    <a:pt x="2438400" y="373380"/>
                  </a:moveTo>
                  <a:lnTo>
                    <a:pt x="0" y="373380"/>
                  </a:lnTo>
                  <a:lnTo>
                    <a:pt x="0" y="650748"/>
                  </a:lnTo>
                  <a:lnTo>
                    <a:pt x="2438400" y="650748"/>
                  </a:lnTo>
                  <a:lnTo>
                    <a:pt x="2438400" y="373380"/>
                  </a:lnTo>
                  <a:close/>
                </a:path>
                <a:path w="2438400" h="2144395">
                  <a:moveTo>
                    <a:pt x="2438400" y="0"/>
                  </a:moveTo>
                  <a:lnTo>
                    <a:pt x="0" y="0"/>
                  </a:lnTo>
                  <a:lnTo>
                    <a:pt x="0" y="277368"/>
                  </a:lnTo>
                  <a:lnTo>
                    <a:pt x="2438400" y="277368"/>
                  </a:lnTo>
                  <a:lnTo>
                    <a:pt x="243840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319" y="2456688"/>
              <a:ext cx="1357883" cy="135788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40155" y="4024985"/>
            <a:ext cx="1250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677221" y="2078545"/>
            <a:ext cx="1936114" cy="2114550"/>
            <a:chOff x="3677221" y="2078545"/>
            <a:chExt cx="1936114" cy="2114550"/>
          </a:xfrm>
        </p:grpSpPr>
        <p:sp>
          <p:nvSpPr>
            <p:cNvPr id="7" name="object 7"/>
            <p:cNvSpPr/>
            <p:nvPr/>
          </p:nvSpPr>
          <p:spPr>
            <a:xfrm>
              <a:off x="3681984" y="2083307"/>
              <a:ext cx="207645" cy="2105025"/>
            </a:xfrm>
            <a:custGeom>
              <a:avLst/>
              <a:gdLst/>
              <a:ahLst/>
              <a:cxnLst/>
              <a:rect l="l" t="t" r="r" b="b"/>
              <a:pathLst>
                <a:path w="207645" h="2105025">
                  <a:moveTo>
                    <a:pt x="0" y="0"/>
                  </a:moveTo>
                  <a:lnTo>
                    <a:pt x="40356" y="8137"/>
                  </a:lnTo>
                  <a:lnTo>
                    <a:pt x="73294" y="30337"/>
                  </a:lnTo>
                  <a:lnTo>
                    <a:pt x="95494" y="63275"/>
                  </a:lnTo>
                  <a:lnTo>
                    <a:pt x="103631" y="103631"/>
                  </a:lnTo>
                  <a:lnTo>
                    <a:pt x="103631" y="221742"/>
                  </a:lnTo>
                  <a:lnTo>
                    <a:pt x="111769" y="262098"/>
                  </a:lnTo>
                  <a:lnTo>
                    <a:pt x="133969" y="295036"/>
                  </a:lnTo>
                  <a:lnTo>
                    <a:pt x="166907" y="317236"/>
                  </a:lnTo>
                  <a:lnTo>
                    <a:pt x="207263" y="325374"/>
                  </a:lnTo>
                  <a:lnTo>
                    <a:pt x="166907" y="333511"/>
                  </a:lnTo>
                  <a:lnTo>
                    <a:pt x="133969" y="355711"/>
                  </a:lnTo>
                  <a:lnTo>
                    <a:pt x="111769" y="388649"/>
                  </a:lnTo>
                  <a:lnTo>
                    <a:pt x="103631" y="429006"/>
                  </a:lnTo>
                  <a:lnTo>
                    <a:pt x="103631" y="547116"/>
                  </a:lnTo>
                  <a:lnTo>
                    <a:pt x="95494" y="587472"/>
                  </a:lnTo>
                  <a:lnTo>
                    <a:pt x="73294" y="620410"/>
                  </a:lnTo>
                  <a:lnTo>
                    <a:pt x="40356" y="642610"/>
                  </a:lnTo>
                  <a:lnTo>
                    <a:pt x="0" y="650748"/>
                  </a:lnTo>
                </a:path>
                <a:path w="207645" h="2105025">
                  <a:moveTo>
                    <a:pt x="0" y="726948"/>
                  </a:moveTo>
                  <a:lnTo>
                    <a:pt x="40356" y="735085"/>
                  </a:lnTo>
                  <a:lnTo>
                    <a:pt x="73294" y="757285"/>
                  </a:lnTo>
                  <a:lnTo>
                    <a:pt x="95494" y="790223"/>
                  </a:lnTo>
                  <a:lnTo>
                    <a:pt x="103631" y="830580"/>
                  </a:lnTo>
                  <a:lnTo>
                    <a:pt x="103631" y="948690"/>
                  </a:lnTo>
                  <a:lnTo>
                    <a:pt x="111769" y="989046"/>
                  </a:lnTo>
                  <a:lnTo>
                    <a:pt x="133969" y="1021984"/>
                  </a:lnTo>
                  <a:lnTo>
                    <a:pt x="166907" y="1044184"/>
                  </a:lnTo>
                  <a:lnTo>
                    <a:pt x="207263" y="1052322"/>
                  </a:lnTo>
                  <a:lnTo>
                    <a:pt x="166907" y="1060459"/>
                  </a:lnTo>
                  <a:lnTo>
                    <a:pt x="133969" y="1082659"/>
                  </a:lnTo>
                  <a:lnTo>
                    <a:pt x="111769" y="1115597"/>
                  </a:lnTo>
                  <a:lnTo>
                    <a:pt x="103631" y="1155954"/>
                  </a:lnTo>
                  <a:lnTo>
                    <a:pt x="103631" y="1274064"/>
                  </a:lnTo>
                  <a:lnTo>
                    <a:pt x="95494" y="1314420"/>
                  </a:lnTo>
                  <a:lnTo>
                    <a:pt x="73294" y="1347358"/>
                  </a:lnTo>
                  <a:lnTo>
                    <a:pt x="40356" y="1369558"/>
                  </a:lnTo>
                  <a:lnTo>
                    <a:pt x="0" y="1377696"/>
                  </a:lnTo>
                </a:path>
                <a:path w="207645" h="2105025">
                  <a:moveTo>
                    <a:pt x="0" y="1453896"/>
                  </a:moveTo>
                  <a:lnTo>
                    <a:pt x="40356" y="1462033"/>
                  </a:lnTo>
                  <a:lnTo>
                    <a:pt x="73294" y="1484233"/>
                  </a:lnTo>
                  <a:lnTo>
                    <a:pt x="95494" y="1517171"/>
                  </a:lnTo>
                  <a:lnTo>
                    <a:pt x="103631" y="1557528"/>
                  </a:lnTo>
                  <a:lnTo>
                    <a:pt x="103631" y="1675638"/>
                  </a:lnTo>
                  <a:lnTo>
                    <a:pt x="111769" y="1715994"/>
                  </a:lnTo>
                  <a:lnTo>
                    <a:pt x="133969" y="1748932"/>
                  </a:lnTo>
                  <a:lnTo>
                    <a:pt x="166907" y="1771132"/>
                  </a:lnTo>
                  <a:lnTo>
                    <a:pt x="207263" y="1779270"/>
                  </a:lnTo>
                  <a:lnTo>
                    <a:pt x="166907" y="1787413"/>
                  </a:lnTo>
                  <a:lnTo>
                    <a:pt x="133969" y="1809621"/>
                  </a:lnTo>
                  <a:lnTo>
                    <a:pt x="111769" y="1842561"/>
                  </a:lnTo>
                  <a:lnTo>
                    <a:pt x="103631" y="1882902"/>
                  </a:lnTo>
                  <a:lnTo>
                    <a:pt x="103631" y="2001012"/>
                  </a:lnTo>
                  <a:lnTo>
                    <a:pt x="95494" y="2041352"/>
                  </a:lnTo>
                  <a:lnTo>
                    <a:pt x="73294" y="2074292"/>
                  </a:lnTo>
                  <a:lnTo>
                    <a:pt x="40356" y="2096500"/>
                  </a:lnTo>
                  <a:lnTo>
                    <a:pt x="0" y="2104644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89121" y="2403093"/>
              <a:ext cx="1718945" cy="770890"/>
            </a:xfrm>
            <a:custGeom>
              <a:avLst/>
              <a:gdLst/>
              <a:ahLst/>
              <a:cxnLst/>
              <a:rect l="l" t="t" r="r" b="b"/>
              <a:pathLst>
                <a:path w="1718945" h="770889">
                  <a:moveTo>
                    <a:pt x="1643126" y="694182"/>
                  </a:moveTo>
                  <a:lnTo>
                    <a:pt x="1663810" y="726053"/>
                  </a:lnTo>
                  <a:lnTo>
                    <a:pt x="1668271" y="726186"/>
                  </a:lnTo>
                  <a:lnTo>
                    <a:pt x="1667764" y="738886"/>
                  </a:lnTo>
                  <a:lnTo>
                    <a:pt x="1663671" y="738886"/>
                  </a:lnTo>
                  <a:lnTo>
                    <a:pt x="1642109" y="770382"/>
                  </a:lnTo>
                  <a:lnTo>
                    <a:pt x="1707036" y="738886"/>
                  </a:lnTo>
                  <a:lnTo>
                    <a:pt x="1667764" y="738886"/>
                  </a:lnTo>
                  <a:lnTo>
                    <a:pt x="1663752" y="738767"/>
                  </a:lnTo>
                  <a:lnTo>
                    <a:pt x="1707281" y="738767"/>
                  </a:lnTo>
                  <a:lnTo>
                    <a:pt x="1718817" y="733170"/>
                  </a:lnTo>
                  <a:lnTo>
                    <a:pt x="1643126" y="694182"/>
                  </a:lnTo>
                  <a:close/>
                </a:path>
                <a:path w="1718945" h="770889">
                  <a:moveTo>
                    <a:pt x="1668017" y="732536"/>
                  </a:moveTo>
                  <a:lnTo>
                    <a:pt x="1663752" y="738767"/>
                  </a:lnTo>
                  <a:lnTo>
                    <a:pt x="1667764" y="738886"/>
                  </a:lnTo>
                  <a:lnTo>
                    <a:pt x="1668017" y="732536"/>
                  </a:lnTo>
                  <a:close/>
                </a:path>
                <a:path w="1718945" h="770889">
                  <a:moveTo>
                    <a:pt x="253" y="0"/>
                  </a:moveTo>
                  <a:lnTo>
                    <a:pt x="0" y="12700"/>
                  </a:lnTo>
                  <a:lnTo>
                    <a:pt x="31495" y="13207"/>
                  </a:lnTo>
                  <a:lnTo>
                    <a:pt x="62737" y="14731"/>
                  </a:lnTo>
                  <a:lnTo>
                    <a:pt x="124713" y="20828"/>
                  </a:lnTo>
                  <a:lnTo>
                    <a:pt x="185927" y="30606"/>
                  </a:lnTo>
                  <a:lnTo>
                    <a:pt x="245490" y="43814"/>
                  </a:lnTo>
                  <a:lnTo>
                    <a:pt x="303149" y="60198"/>
                  </a:lnTo>
                  <a:lnTo>
                    <a:pt x="358393" y="79375"/>
                  </a:lnTo>
                  <a:lnTo>
                    <a:pt x="410590" y="101345"/>
                  </a:lnTo>
                  <a:lnTo>
                    <a:pt x="459358" y="125475"/>
                  </a:lnTo>
                  <a:lnTo>
                    <a:pt x="504189" y="152019"/>
                  </a:lnTo>
                  <a:lnTo>
                    <a:pt x="544576" y="180086"/>
                  </a:lnTo>
                  <a:lnTo>
                    <a:pt x="580008" y="209676"/>
                  </a:lnTo>
                  <a:lnTo>
                    <a:pt x="609853" y="240664"/>
                  </a:lnTo>
                  <a:lnTo>
                    <a:pt x="633983" y="272414"/>
                  </a:lnTo>
                  <a:lnTo>
                    <a:pt x="657859" y="321182"/>
                  </a:lnTo>
                  <a:lnTo>
                    <a:pt x="666114" y="370205"/>
                  </a:lnTo>
                  <a:lnTo>
                    <a:pt x="666495" y="378587"/>
                  </a:lnTo>
                  <a:lnTo>
                    <a:pt x="667638" y="387731"/>
                  </a:lnTo>
                  <a:lnTo>
                    <a:pt x="684911" y="432307"/>
                  </a:lnTo>
                  <a:lnTo>
                    <a:pt x="711453" y="466851"/>
                  </a:lnTo>
                  <a:lnTo>
                    <a:pt x="747902" y="500125"/>
                  </a:lnTo>
                  <a:lnTo>
                    <a:pt x="781430" y="524382"/>
                  </a:lnTo>
                  <a:lnTo>
                    <a:pt x="833627" y="555370"/>
                  </a:lnTo>
                  <a:lnTo>
                    <a:pt x="893699" y="584835"/>
                  </a:lnTo>
                  <a:lnTo>
                    <a:pt x="961136" y="612520"/>
                  </a:lnTo>
                  <a:lnTo>
                    <a:pt x="997330" y="625601"/>
                  </a:lnTo>
                  <a:lnTo>
                    <a:pt x="1035050" y="638301"/>
                  </a:lnTo>
                  <a:lnTo>
                    <a:pt x="1074165" y="650239"/>
                  </a:lnTo>
                  <a:lnTo>
                    <a:pt x="1114678" y="661543"/>
                  </a:lnTo>
                  <a:lnTo>
                    <a:pt x="1156334" y="672338"/>
                  </a:lnTo>
                  <a:lnTo>
                    <a:pt x="1199133" y="682370"/>
                  </a:lnTo>
                  <a:lnTo>
                    <a:pt x="1243076" y="691769"/>
                  </a:lnTo>
                  <a:lnTo>
                    <a:pt x="1287906" y="700405"/>
                  </a:lnTo>
                  <a:lnTo>
                    <a:pt x="1333627" y="708279"/>
                  </a:lnTo>
                  <a:lnTo>
                    <a:pt x="1380108" y="715263"/>
                  </a:lnTo>
                  <a:lnTo>
                    <a:pt x="1427226" y="721613"/>
                  </a:lnTo>
                  <a:lnTo>
                    <a:pt x="1474977" y="726948"/>
                  </a:lnTo>
                  <a:lnTo>
                    <a:pt x="1523111" y="731393"/>
                  </a:lnTo>
                  <a:lnTo>
                    <a:pt x="1571625" y="734822"/>
                  </a:lnTo>
                  <a:lnTo>
                    <a:pt x="1620519" y="737488"/>
                  </a:lnTo>
                  <a:lnTo>
                    <a:pt x="1663752" y="738767"/>
                  </a:lnTo>
                  <a:lnTo>
                    <a:pt x="1668017" y="732536"/>
                  </a:lnTo>
                  <a:lnTo>
                    <a:pt x="1663810" y="726053"/>
                  </a:lnTo>
                  <a:lnTo>
                    <a:pt x="1621281" y="724788"/>
                  </a:lnTo>
                  <a:lnTo>
                    <a:pt x="1572640" y="722249"/>
                  </a:lnTo>
                  <a:lnTo>
                    <a:pt x="1524380" y="718693"/>
                  </a:lnTo>
                  <a:lnTo>
                    <a:pt x="1476375" y="714375"/>
                  </a:lnTo>
                  <a:lnTo>
                    <a:pt x="1428877" y="709041"/>
                  </a:lnTo>
                  <a:lnTo>
                    <a:pt x="1382014" y="702691"/>
                  </a:lnTo>
                  <a:lnTo>
                    <a:pt x="1335786" y="695706"/>
                  </a:lnTo>
                  <a:lnTo>
                    <a:pt x="1290192" y="687958"/>
                  </a:lnTo>
                  <a:lnTo>
                    <a:pt x="1245742" y="679323"/>
                  </a:lnTo>
                  <a:lnTo>
                    <a:pt x="1202054" y="670051"/>
                  </a:lnTo>
                  <a:lnTo>
                    <a:pt x="1159509" y="660019"/>
                  </a:lnTo>
                  <a:lnTo>
                    <a:pt x="1118107" y="649351"/>
                  </a:lnTo>
                  <a:lnTo>
                    <a:pt x="1077849" y="638048"/>
                  </a:lnTo>
                  <a:lnTo>
                    <a:pt x="1038987" y="626237"/>
                  </a:lnTo>
                  <a:lnTo>
                    <a:pt x="1001649" y="613663"/>
                  </a:lnTo>
                  <a:lnTo>
                    <a:pt x="931544" y="587248"/>
                  </a:lnTo>
                  <a:lnTo>
                    <a:pt x="868426" y="559054"/>
                  </a:lnTo>
                  <a:lnTo>
                    <a:pt x="813180" y="529208"/>
                  </a:lnTo>
                  <a:lnTo>
                    <a:pt x="777113" y="506094"/>
                  </a:lnTo>
                  <a:lnTo>
                    <a:pt x="746251" y="482345"/>
                  </a:lnTo>
                  <a:lnTo>
                    <a:pt x="713613" y="450342"/>
                  </a:lnTo>
                  <a:lnTo>
                    <a:pt x="691514" y="418083"/>
                  </a:lnTo>
                  <a:lnTo>
                    <a:pt x="679068" y="378079"/>
                  </a:lnTo>
                  <a:lnTo>
                    <a:pt x="678688" y="369443"/>
                  </a:lnTo>
                  <a:lnTo>
                    <a:pt x="677671" y="351663"/>
                  </a:lnTo>
                  <a:lnTo>
                    <a:pt x="662939" y="299212"/>
                  </a:lnTo>
                  <a:lnTo>
                    <a:pt x="644398" y="265049"/>
                  </a:lnTo>
                  <a:lnTo>
                    <a:pt x="619251" y="232029"/>
                  </a:lnTo>
                  <a:lnTo>
                    <a:pt x="588390" y="200151"/>
                  </a:lnTo>
                  <a:lnTo>
                    <a:pt x="552068" y="169799"/>
                  </a:lnTo>
                  <a:lnTo>
                    <a:pt x="510793" y="141097"/>
                  </a:lnTo>
                  <a:lnTo>
                    <a:pt x="465200" y="114300"/>
                  </a:lnTo>
                  <a:lnTo>
                    <a:pt x="415670" y="89662"/>
                  </a:lnTo>
                  <a:lnTo>
                    <a:pt x="362712" y="67437"/>
                  </a:lnTo>
                  <a:lnTo>
                    <a:pt x="306831" y="48006"/>
                  </a:lnTo>
                  <a:lnTo>
                    <a:pt x="248538" y="31368"/>
                  </a:lnTo>
                  <a:lnTo>
                    <a:pt x="188087" y="18161"/>
                  </a:lnTo>
                  <a:lnTo>
                    <a:pt x="126237" y="8255"/>
                  </a:lnTo>
                  <a:lnTo>
                    <a:pt x="63373" y="2158"/>
                  </a:lnTo>
                  <a:lnTo>
                    <a:pt x="31750" y="635"/>
                  </a:lnTo>
                  <a:lnTo>
                    <a:pt x="253" y="0"/>
                  </a:lnTo>
                  <a:close/>
                </a:path>
                <a:path w="1718945" h="770889">
                  <a:moveTo>
                    <a:pt x="1663810" y="726053"/>
                  </a:moveTo>
                  <a:lnTo>
                    <a:pt x="1668017" y="732536"/>
                  </a:lnTo>
                  <a:lnTo>
                    <a:pt x="1668271" y="726186"/>
                  </a:lnTo>
                  <a:lnTo>
                    <a:pt x="1663810" y="726053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89248" y="3128517"/>
              <a:ext cx="1718945" cy="735330"/>
            </a:xfrm>
            <a:custGeom>
              <a:avLst/>
              <a:gdLst/>
              <a:ahLst/>
              <a:cxnLst/>
              <a:rect l="l" t="t" r="r" b="b"/>
              <a:pathLst>
                <a:path w="1718945" h="735329">
                  <a:moveTo>
                    <a:pt x="0" y="7874"/>
                  </a:moveTo>
                  <a:lnTo>
                    <a:pt x="74613" y="7723"/>
                  </a:lnTo>
                  <a:lnTo>
                    <a:pt x="145043" y="7304"/>
                  </a:lnTo>
                  <a:lnTo>
                    <a:pt x="207105" y="6667"/>
                  </a:lnTo>
                  <a:lnTo>
                    <a:pt x="256615" y="5860"/>
                  </a:lnTo>
                  <a:lnTo>
                    <a:pt x="301243" y="3937"/>
                  </a:lnTo>
                  <a:lnTo>
                    <a:pt x="312228" y="2983"/>
                  </a:lnTo>
                  <a:lnTo>
                    <a:pt x="342598" y="2069"/>
                  </a:lnTo>
                  <a:lnTo>
                    <a:pt x="388477" y="1254"/>
                  </a:lnTo>
                  <a:lnTo>
                    <a:pt x="445986" y="597"/>
                  </a:lnTo>
                  <a:lnTo>
                    <a:pt x="511249" y="159"/>
                  </a:lnTo>
                  <a:lnTo>
                    <a:pt x="580389" y="0"/>
                  </a:lnTo>
                  <a:lnTo>
                    <a:pt x="649530" y="169"/>
                  </a:lnTo>
                  <a:lnTo>
                    <a:pt x="714793" y="639"/>
                  </a:lnTo>
                  <a:lnTo>
                    <a:pt x="772302" y="1349"/>
                  </a:lnTo>
                  <a:lnTo>
                    <a:pt x="818181" y="2238"/>
                  </a:lnTo>
                  <a:lnTo>
                    <a:pt x="859536" y="4318"/>
                  </a:lnTo>
                  <a:lnTo>
                    <a:pt x="863909" y="4677"/>
                  </a:lnTo>
                  <a:lnTo>
                    <a:pt x="925316" y="5743"/>
                  </a:lnTo>
                  <a:lnTo>
                    <a:pt x="1001241" y="6416"/>
                  </a:lnTo>
                  <a:lnTo>
                    <a:pt x="1048124" y="6733"/>
                  </a:lnTo>
                  <a:lnTo>
                    <a:pt x="1100255" y="7032"/>
                  </a:lnTo>
                  <a:lnTo>
                    <a:pt x="1157109" y="7312"/>
                  </a:lnTo>
                  <a:lnTo>
                    <a:pt x="1218160" y="7570"/>
                  </a:lnTo>
                  <a:lnTo>
                    <a:pt x="1282883" y="7802"/>
                  </a:lnTo>
                  <a:lnTo>
                    <a:pt x="1350754" y="8006"/>
                  </a:lnTo>
                  <a:lnTo>
                    <a:pt x="1421248" y="8180"/>
                  </a:lnTo>
                  <a:lnTo>
                    <a:pt x="1493838" y="8319"/>
                  </a:lnTo>
                  <a:lnTo>
                    <a:pt x="1568001" y="8423"/>
                  </a:lnTo>
                  <a:lnTo>
                    <a:pt x="1643212" y="8487"/>
                  </a:lnTo>
                  <a:lnTo>
                    <a:pt x="1718944" y="8508"/>
                  </a:lnTo>
                </a:path>
                <a:path w="1718945" h="735329">
                  <a:moveTo>
                    <a:pt x="0" y="734822"/>
                  </a:moveTo>
                  <a:lnTo>
                    <a:pt x="53555" y="732736"/>
                  </a:lnTo>
                  <a:lnTo>
                    <a:pt x="106692" y="726658"/>
                  </a:lnTo>
                  <a:lnTo>
                    <a:pt x="158991" y="716852"/>
                  </a:lnTo>
                  <a:lnTo>
                    <a:pt x="210034" y="703585"/>
                  </a:lnTo>
                  <a:lnTo>
                    <a:pt x="259400" y="687124"/>
                  </a:lnTo>
                  <a:lnTo>
                    <a:pt x="306672" y="667735"/>
                  </a:lnTo>
                  <a:lnTo>
                    <a:pt x="351430" y="645683"/>
                  </a:lnTo>
                  <a:lnTo>
                    <a:pt x="393255" y="621236"/>
                  </a:lnTo>
                  <a:lnTo>
                    <a:pt x="431729" y="594659"/>
                  </a:lnTo>
                  <a:lnTo>
                    <a:pt x="466432" y="566218"/>
                  </a:lnTo>
                  <a:lnTo>
                    <a:pt x="496945" y="536180"/>
                  </a:lnTo>
                  <a:lnTo>
                    <a:pt x="522851" y="504811"/>
                  </a:lnTo>
                  <a:lnTo>
                    <a:pt x="543728" y="472377"/>
                  </a:lnTo>
                  <a:lnTo>
                    <a:pt x="568726" y="405379"/>
                  </a:lnTo>
                  <a:lnTo>
                    <a:pt x="572007" y="371348"/>
                  </a:lnTo>
                  <a:lnTo>
                    <a:pt x="574339" y="351164"/>
                  </a:lnTo>
                  <a:lnTo>
                    <a:pt x="592463" y="311018"/>
                  </a:lnTo>
                  <a:lnTo>
                    <a:pt x="627370" y="271537"/>
                  </a:lnTo>
                  <a:lnTo>
                    <a:pt x="677661" y="233163"/>
                  </a:lnTo>
                  <a:lnTo>
                    <a:pt x="741938" y="196342"/>
                  </a:lnTo>
                  <a:lnTo>
                    <a:pt x="778884" y="178651"/>
                  </a:lnTo>
                  <a:lnTo>
                    <a:pt x="818802" y="161514"/>
                  </a:lnTo>
                  <a:lnTo>
                    <a:pt x="861516" y="144986"/>
                  </a:lnTo>
                  <a:lnTo>
                    <a:pt x="906852" y="129124"/>
                  </a:lnTo>
                  <a:lnTo>
                    <a:pt x="954636" y="113981"/>
                  </a:lnTo>
                  <a:lnTo>
                    <a:pt x="1004692" y="99615"/>
                  </a:lnTo>
                  <a:lnTo>
                    <a:pt x="1056845" y="86079"/>
                  </a:lnTo>
                  <a:lnTo>
                    <a:pt x="1110920" y="73429"/>
                  </a:lnTo>
                  <a:lnTo>
                    <a:pt x="1166744" y="61722"/>
                  </a:lnTo>
                  <a:lnTo>
                    <a:pt x="1224140" y="51011"/>
                  </a:lnTo>
                  <a:lnTo>
                    <a:pt x="1282934" y="41353"/>
                  </a:lnTo>
                  <a:lnTo>
                    <a:pt x="1342951" y="32803"/>
                  </a:lnTo>
                  <a:lnTo>
                    <a:pt x="1404016" y="25417"/>
                  </a:lnTo>
                  <a:lnTo>
                    <a:pt x="1465955" y="19249"/>
                  </a:lnTo>
                  <a:lnTo>
                    <a:pt x="1528592" y="14355"/>
                  </a:lnTo>
                  <a:lnTo>
                    <a:pt x="1591752" y="10791"/>
                  </a:lnTo>
                  <a:lnTo>
                    <a:pt x="1655261" y="8612"/>
                  </a:lnTo>
                  <a:lnTo>
                    <a:pt x="1718944" y="7874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3507" y="298195"/>
            <a:ext cx="22072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solidFill>
                  <a:srgbClr val="171616"/>
                </a:solidFill>
              </a:rPr>
              <a:t>Mini-</a:t>
            </a:r>
            <a:r>
              <a:rPr spc="-40" dirty="0">
                <a:solidFill>
                  <a:srgbClr val="171616"/>
                </a:solidFill>
              </a:rPr>
              <a:t>batch</a:t>
            </a:r>
            <a:r>
              <a:rPr spc="-70" dirty="0">
                <a:solidFill>
                  <a:srgbClr val="171616"/>
                </a:solidFill>
              </a:rPr>
              <a:t> </a:t>
            </a:r>
            <a:r>
              <a:rPr spc="-30" dirty="0">
                <a:solidFill>
                  <a:srgbClr val="171616"/>
                </a:solidFill>
              </a:rPr>
              <a:t>training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53948" y="1096771"/>
            <a:ext cx="4289425" cy="2794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5" dirty="0">
                <a:latin typeface="Gill Sans MT"/>
                <a:cs typeface="Gill Sans MT"/>
              </a:rPr>
              <a:t>Use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batches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dataset</a:t>
            </a:r>
            <a:r>
              <a:rPr sz="1400" dirty="0">
                <a:latin typeface="Gill Sans MT"/>
                <a:cs typeface="Gill Sans MT"/>
              </a:rPr>
              <a:t> to</a:t>
            </a:r>
            <a:r>
              <a:rPr sz="1400" spc="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train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model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per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iteration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1600">
              <a:latin typeface="Gill Sans MT"/>
              <a:cs typeface="Gill Sans MT"/>
            </a:endParaRPr>
          </a:p>
          <a:p>
            <a:pPr marR="631190" algn="ctr">
              <a:lnSpc>
                <a:spcPct val="100000"/>
              </a:lnSpc>
              <a:spcBef>
                <a:spcPts val="1370"/>
              </a:spcBef>
            </a:pPr>
            <a:r>
              <a:rPr sz="1400" spc="-10" dirty="0">
                <a:latin typeface="Microsoft YaHei"/>
                <a:cs typeface="Microsoft YaHei"/>
              </a:rPr>
              <a:t>Dataset</a:t>
            </a:r>
            <a:endParaRPr sz="1400">
              <a:latin typeface="Microsoft YaHei"/>
              <a:cs typeface="Microsoft YaHei"/>
            </a:endParaRPr>
          </a:p>
          <a:p>
            <a:pPr marL="298450">
              <a:lnSpc>
                <a:spcPct val="100000"/>
              </a:lnSpc>
              <a:spcBef>
                <a:spcPts val="1080"/>
              </a:spcBef>
            </a:pPr>
            <a:r>
              <a:rPr sz="1400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1260"/>
              </a:spcBef>
            </a:pPr>
            <a:r>
              <a:rPr sz="140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1265"/>
              </a:spcBef>
            </a:pPr>
            <a:r>
              <a:rPr sz="1400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  <a:spcBef>
                <a:spcPts val="1260"/>
              </a:spcBef>
            </a:pP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45251" y="3991762"/>
            <a:ext cx="723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Microsoft YaHei"/>
                <a:cs typeface="Microsoft YaHei"/>
              </a:rPr>
              <a:t>Training</a:t>
            </a:r>
            <a:endParaRPr sz="1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3507" y="298195"/>
            <a:ext cx="14141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60" dirty="0">
                <a:solidFill>
                  <a:srgbClr val="171616"/>
                </a:solidFill>
                <a:latin typeface="Gill Sans MT"/>
                <a:cs typeface="Gill Sans MT"/>
              </a:rPr>
              <a:t>Comparison</a:t>
            </a:r>
            <a:endParaRPr sz="2000">
              <a:latin typeface="Gill Sans MT"/>
              <a:cs typeface="Gill Sans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552" y="1178052"/>
            <a:ext cx="7080504" cy="30784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48839" y="820928"/>
            <a:ext cx="1495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Gill Sans MT"/>
                <a:cs typeface="Gill Sans MT"/>
              </a:rPr>
              <a:t>Single</a:t>
            </a:r>
            <a:r>
              <a:rPr sz="1200" b="1" spc="-25" dirty="0">
                <a:latin typeface="Gill Sans MT"/>
                <a:cs typeface="Gill Sans MT"/>
              </a:rPr>
              <a:t> </a:t>
            </a:r>
            <a:r>
              <a:rPr sz="1200" b="1" spc="-40" dirty="0">
                <a:latin typeface="Gill Sans MT"/>
                <a:cs typeface="Gill Sans MT"/>
              </a:rPr>
              <a:t>Batch</a:t>
            </a:r>
            <a:r>
              <a:rPr sz="1200" b="1" spc="-20" dirty="0">
                <a:latin typeface="Gill Sans MT"/>
                <a:cs typeface="Gill Sans MT"/>
              </a:rPr>
              <a:t> </a:t>
            </a:r>
            <a:r>
              <a:rPr sz="1200" b="1" spc="-25" dirty="0">
                <a:latin typeface="Gill Sans MT"/>
                <a:cs typeface="Gill Sans MT"/>
              </a:rPr>
              <a:t>Training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9266" y="820928"/>
            <a:ext cx="1364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Gill Sans MT"/>
                <a:cs typeface="Gill Sans MT"/>
              </a:rPr>
              <a:t>Mini</a:t>
            </a:r>
            <a:r>
              <a:rPr sz="1200" b="1" spc="-45" dirty="0">
                <a:latin typeface="Gill Sans MT"/>
                <a:cs typeface="Gill Sans MT"/>
              </a:rPr>
              <a:t> </a:t>
            </a:r>
            <a:r>
              <a:rPr sz="1200" b="1" spc="-35" dirty="0">
                <a:latin typeface="Gill Sans MT"/>
                <a:cs typeface="Gill Sans MT"/>
              </a:rPr>
              <a:t>Batch</a:t>
            </a:r>
            <a:r>
              <a:rPr sz="1200" b="1" spc="-45" dirty="0">
                <a:latin typeface="Gill Sans MT"/>
                <a:cs typeface="Gill Sans MT"/>
              </a:rPr>
              <a:t> </a:t>
            </a:r>
            <a:r>
              <a:rPr sz="1200" b="1" spc="-25" dirty="0">
                <a:latin typeface="Gill Sans MT"/>
                <a:cs typeface="Gill Sans MT"/>
              </a:rPr>
              <a:t>Training</a:t>
            </a:r>
            <a:endParaRPr sz="1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7009" y="820928"/>
            <a:ext cx="10299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5" dirty="0">
                <a:latin typeface="Gill Sans MT"/>
                <a:cs typeface="Gill Sans MT"/>
              </a:rPr>
              <a:t>Batch </a:t>
            </a:r>
            <a:r>
              <a:rPr sz="1200" b="1" spc="-30" dirty="0">
                <a:latin typeface="Gill Sans MT"/>
                <a:cs typeface="Gill Sans MT"/>
              </a:rPr>
              <a:t>Training</a:t>
            </a:r>
            <a:endParaRPr sz="1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112" y="1963673"/>
            <a:ext cx="28149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D71E39"/>
                </a:solidFill>
              </a:rPr>
              <a:t>Appendix</a:t>
            </a:r>
            <a:endParaRPr sz="48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0960"/>
            <a:chOff x="0" y="0"/>
            <a:chExt cx="9144000" cy="5140960"/>
          </a:xfrm>
        </p:grpSpPr>
        <p:sp>
          <p:nvSpPr>
            <p:cNvPr id="3" name="object 3"/>
            <p:cNvSpPr/>
            <p:nvPr/>
          </p:nvSpPr>
          <p:spPr>
            <a:xfrm>
              <a:off x="2232659" y="103631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4">
                  <a:moveTo>
                    <a:pt x="127253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3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7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32659" y="103631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4">
                  <a:moveTo>
                    <a:pt x="0" y="127253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3" y="0"/>
                  </a:lnTo>
                  <a:lnTo>
                    <a:pt x="176766" y="10007"/>
                  </a:lnTo>
                  <a:lnTo>
                    <a:pt x="217217" y="37290"/>
                  </a:lnTo>
                  <a:lnTo>
                    <a:pt x="244500" y="77741"/>
                  </a:lnTo>
                  <a:lnTo>
                    <a:pt x="254507" y="127253"/>
                  </a:lnTo>
                  <a:lnTo>
                    <a:pt x="244500" y="176766"/>
                  </a:lnTo>
                  <a:lnTo>
                    <a:pt x="217217" y="217217"/>
                  </a:lnTo>
                  <a:lnTo>
                    <a:pt x="176766" y="244500"/>
                  </a:lnTo>
                  <a:lnTo>
                    <a:pt x="127253" y="254507"/>
                  </a:lnTo>
                  <a:lnTo>
                    <a:pt x="77741" y="244500"/>
                  </a:lnTo>
                  <a:lnTo>
                    <a:pt x="37290" y="217217"/>
                  </a:lnTo>
                  <a:lnTo>
                    <a:pt x="10007" y="176766"/>
                  </a:lnTo>
                  <a:lnTo>
                    <a:pt x="0" y="127253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5143" y="1106424"/>
              <a:ext cx="131063" cy="1203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32659" y="1505711"/>
              <a:ext cx="254635" cy="256540"/>
            </a:xfrm>
            <a:custGeom>
              <a:avLst/>
              <a:gdLst/>
              <a:ahLst/>
              <a:cxnLst/>
              <a:rect l="l" t="t" r="r" b="b"/>
              <a:pathLst>
                <a:path w="254635" h="256539">
                  <a:moveTo>
                    <a:pt x="127253" y="0"/>
                  </a:moveTo>
                  <a:lnTo>
                    <a:pt x="77741" y="10054"/>
                  </a:lnTo>
                  <a:lnTo>
                    <a:pt x="37290" y="37480"/>
                  </a:lnTo>
                  <a:lnTo>
                    <a:pt x="10007" y="78170"/>
                  </a:lnTo>
                  <a:lnTo>
                    <a:pt x="0" y="128015"/>
                  </a:lnTo>
                  <a:lnTo>
                    <a:pt x="10007" y="177861"/>
                  </a:lnTo>
                  <a:lnTo>
                    <a:pt x="37290" y="218551"/>
                  </a:lnTo>
                  <a:lnTo>
                    <a:pt x="77741" y="245977"/>
                  </a:lnTo>
                  <a:lnTo>
                    <a:pt x="127253" y="256032"/>
                  </a:lnTo>
                  <a:lnTo>
                    <a:pt x="176766" y="245977"/>
                  </a:lnTo>
                  <a:lnTo>
                    <a:pt x="217217" y="218551"/>
                  </a:lnTo>
                  <a:lnTo>
                    <a:pt x="244500" y="177861"/>
                  </a:lnTo>
                  <a:lnTo>
                    <a:pt x="254507" y="128015"/>
                  </a:lnTo>
                  <a:lnTo>
                    <a:pt x="244500" y="78170"/>
                  </a:lnTo>
                  <a:lnTo>
                    <a:pt x="217217" y="37480"/>
                  </a:lnTo>
                  <a:lnTo>
                    <a:pt x="176766" y="10054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32659" y="1505711"/>
              <a:ext cx="254635" cy="256540"/>
            </a:xfrm>
            <a:custGeom>
              <a:avLst/>
              <a:gdLst/>
              <a:ahLst/>
              <a:cxnLst/>
              <a:rect l="l" t="t" r="r" b="b"/>
              <a:pathLst>
                <a:path w="254635" h="256539">
                  <a:moveTo>
                    <a:pt x="0" y="128015"/>
                  </a:moveTo>
                  <a:lnTo>
                    <a:pt x="10007" y="78170"/>
                  </a:lnTo>
                  <a:lnTo>
                    <a:pt x="37290" y="37480"/>
                  </a:lnTo>
                  <a:lnTo>
                    <a:pt x="77741" y="10054"/>
                  </a:lnTo>
                  <a:lnTo>
                    <a:pt x="127253" y="0"/>
                  </a:lnTo>
                  <a:lnTo>
                    <a:pt x="176766" y="10054"/>
                  </a:lnTo>
                  <a:lnTo>
                    <a:pt x="217217" y="37480"/>
                  </a:lnTo>
                  <a:lnTo>
                    <a:pt x="244500" y="78170"/>
                  </a:lnTo>
                  <a:lnTo>
                    <a:pt x="254507" y="128015"/>
                  </a:lnTo>
                  <a:lnTo>
                    <a:pt x="244500" y="177861"/>
                  </a:lnTo>
                  <a:lnTo>
                    <a:pt x="217217" y="218551"/>
                  </a:lnTo>
                  <a:lnTo>
                    <a:pt x="176766" y="245977"/>
                  </a:lnTo>
                  <a:lnTo>
                    <a:pt x="127253" y="256032"/>
                  </a:lnTo>
                  <a:lnTo>
                    <a:pt x="77741" y="245977"/>
                  </a:lnTo>
                  <a:lnTo>
                    <a:pt x="37290" y="218551"/>
                  </a:lnTo>
                  <a:lnTo>
                    <a:pt x="10007" y="177861"/>
                  </a:lnTo>
                  <a:lnTo>
                    <a:pt x="0" y="128015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3620" y="1574291"/>
              <a:ext cx="134112" cy="1188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232659" y="1976627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3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3" y="254508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7" y="127254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32659" y="1976627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0" y="127254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3" y="0"/>
                  </a:lnTo>
                  <a:lnTo>
                    <a:pt x="176766" y="10007"/>
                  </a:lnTo>
                  <a:lnTo>
                    <a:pt x="217217" y="37290"/>
                  </a:lnTo>
                  <a:lnTo>
                    <a:pt x="244500" y="77741"/>
                  </a:lnTo>
                  <a:lnTo>
                    <a:pt x="254507" y="127254"/>
                  </a:lnTo>
                  <a:lnTo>
                    <a:pt x="244500" y="176766"/>
                  </a:lnTo>
                  <a:lnTo>
                    <a:pt x="217217" y="217217"/>
                  </a:lnTo>
                  <a:lnTo>
                    <a:pt x="176766" y="244500"/>
                  </a:lnTo>
                  <a:lnTo>
                    <a:pt x="127253" y="254508"/>
                  </a:lnTo>
                  <a:lnTo>
                    <a:pt x="77741" y="244500"/>
                  </a:lnTo>
                  <a:lnTo>
                    <a:pt x="37290" y="217217"/>
                  </a:lnTo>
                  <a:lnTo>
                    <a:pt x="10007" y="176766"/>
                  </a:lnTo>
                  <a:lnTo>
                    <a:pt x="0" y="127254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3620" y="2040635"/>
              <a:ext cx="134112" cy="1203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63040" y="1976627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3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3" y="254508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4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63040" y="1976627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0" y="127254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3" y="0"/>
                  </a:lnTo>
                  <a:lnTo>
                    <a:pt x="176766" y="10007"/>
                  </a:lnTo>
                  <a:lnTo>
                    <a:pt x="217217" y="37290"/>
                  </a:lnTo>
                  <a:lnTo>
                    <a:pt x="244500" y="77741"/>
                  </a:lnTo>
                  <a:lnTo>
                    <a:pt x="254508" y="127254"/>
                  </a:lnTo>
                  <a:lnTo>
                    <a:pt x="244500" y="176766"/>
                  </a:lnTo>
                  <a:lnTo>
                    <a:pt x="217217" y="217217"/>
                  </a:lnTo>
                  <a:lnTo>
                    <a:pt x="176766" y="244500"/>
                  </a:lnTo>
                  <a:lnTo>
                    <a:pt x="127253" y="254508"/>
                  </a:lnTo>
                  <a:lnTo>
                    <a:pt x="77741" y="244500"/>
                  </a:lnTo>
                  <a:lnTo>
                    <a:pt x="37290" y="217217"/>
                  </a:lnTo>
                  <a:lnTo>
                    <a:pt x="10007" y="176766"/>
                  </a:lnTo>
                  <a:lnTo>
                    <a:pt x="0" y="127254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0951" y="2040635"/>
              <a:ext cx="140208" cy="12039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63040" y="1505711"/>
              <a:ext cx="254635" cy="256540"/>
            </a:xfrm>
            <a:custGeom>
              <a:avLst/>
              <a:gdLst/>
              <a:ahLst/>
              <a:cxnLst/>
              <a:rect l="l" t="t" r="r" b="b"/>
              <a:pathLst>
                <a:path w="254635" h="256539">
                  <a:moveTo>
                    <a:pt x="127253" y="0"/>
                  </a:moveTo>
                  <a:lnTo>
                    <a:pt x="77741" y="10054"/>
                  </a:lnTo>
                  <a:lnTo>
                    <a:pt x="37290" y="37480"/>
                  </a:lnTo>
                  <a:lnTo>
                    <a:pt x="10007" y="78170"/>
                  </a:lnTo>
                  <a:lnTo>
                    <a:pt x="0" y="128015"/>
                  </a:lnTo>
                  <a:lnTo>
                    <a:pt x="10007" y="177861"/>
                  </a:lnTo>
                  <a:lnTo>
                    <a:pt x="37290" y="218551"/>
                  </a:lnTo>
                  <a:lnTo>
                    <a:pt x="77741" y="245977"/>
                  </a:lnTo>
                  <a:lnTo>
                    <a:pt x="127253" y="256032"/>
                  </a:lnTo>
                  <a:lnTo>
                    <a:pt x="176766" y="245977"/>
                  </a:lnTo>
                  <a:lnTo>
                    <a:pt x="217217" y="218551"/>
                  </a:lnTo>
                  <a:lnTo>
                    <a:pt x="244500" y="177861"/>
                  </a:lnTo>
                  <a:lnTo>
                    <a:pt x="254508" y="128015"/>
                  </a:lnTo>
                  <a:lnTo>
                    <a:pt x="244500" y="78170"/>
                  </a:lnTo>
                  <a:lnTo>
                    <a:pt x="217217" y="37480"/>
                  </a:lnTo>
                  <a:lnTo>
                    <a:pt x="176766" y="10054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3040" y="1505711"/>
              <a:ext cx="254635" cy="256540"/>
            </a:xfrm>
            <a:custGeom>
              <a:avLst/>
              <a:gdLst/>
              <a:ahLst/>
              <a:cxnLst/>
              <a:rect l="l" t="t" r="r" b="b"/>
              <a:pathLst>
                <a:path w="254635" h="256539">
                  <a:moveTo>
                    <a:pt x="0" y="128015"/>
                  </a:moveTo>
                  <a:lnTo>
                    <a:pt x="10007" y="78170"/>
                  </a:lnTo>
                  <a:lnTo>
                    <a:pt x="37290" y="37480"/>
                  </a:lnTo>
                  <a:lnTo>
                    <a:pt x="77741" y="10054"/>
                  </a:lnTo>
                  <a:lnTo>
                    <a:pt x="127253" y="0"/>
                  </a:lnTo>
                  <a:lnTo>
                    <a:pt x="176766" y="10054"/>
                  </a:lnTo>
                  <a:lnTo>
                    <a:pt x="217217" y="37480"/>
                  </a:lnTo>
                  <a:lnTo>
                    <a:pt x="244500" y="78170"/>
                  </a:lnTo>
                  <a:lnTo>
                    <a:pt x="254508" y="128015"/>
                  </a:lnTo>
                  <a:lnTo>
                    <a:pt x="244500" y="177861"/>
                  </a:lnTo>
                  <a:lnTo>
                    <a:pt x="217217" y="218551"/>
                  </a:lnTo>
                  <a:lnTo>
                    <a:pt x="176766" y="245977"/>
                  </a:lnTo>
                  <a:lnTo>
                    <a:pt x="127253" y="256032"/>
                  </a:lnTo>
                  <a:lnTo>
                    <a:pt x="77741" y="245977"/>
                  </a:lnTo>
                  <a:lnTo>
                    <a:pt x="37290" y="218551"/>
                  </a:lnTo>
                  <a:lnTo>
                    <a:pt x="10007" y="177861"/>
                  </a:lnTo>
                  <a:lnTo>
                    <a:pt x="0" y="128015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0951" y="1574291"/>
              <a:ext cx="140208" cy="1188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63040" y="103631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4">
                  <a:moveTo>
                    <a:pt x="127253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3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3040" y="1036319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4">
                  <a:moveTo>
                    <a:pt x="0" y="127253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3" y="0"/>
                  </a:lnTo>
                  <a:lnTo>
                    <a:pt x="176766" y="10007"/>
                  </a:lnTo>
                  <a:lnTo>
                    <a:pt x="217217" y="37290"/>
                  </a:lnTo>
                  <a:lnTo>
                    <a:pt x="244500" y="77741"/>
                  </a:lnTo>
                  <a:lnTo>
                    <a:pt x="254508" y="127253"/>
                  </a:lnTo>
                  <a:lnTo>
                    <a:pt x="244500" y="176766"/>
                  </a:lnTo>
                  <a:lnTo>
                    <a:pt x="217217" y="217217"/>
                  </a:lnTo>
                  <a:lnTo>
                    <a:pt x="176766" y="244500"/>
                  </a:lnTo>
                  <a:lnTo>
                    <a:pt x="127253" y="254507"/>
                  </a:lnTo>
                  <a:lnTo>
                    <a:pt x="77741" y="244500"/>
                  </a:lnTo>
                  <a:lnTo>
                    <a:pt x="37290" y="217217"/>
                  </a:lnTo>
                  <a:lnTo>
                    <a:pt x="10007" y="176766"/>
                  </a:lnTo>
                  <a:lnTo>
                    <a:pt x="0" y="127253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2476" y="1107947"/>
              <a:ext cx="137160" cy="11887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7220" y="819911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4">
                  <a:moveTo>
                    <a:pt x="128015" y="0"/>
                  </a:moveTo>
                  <a:lnTo>
                    <a:pt x="78186" y="10007"/>
                  </a:lnTo>
                  <a:lnTo>
                    <a:pt x="37495" y="37290"/>
                  </a:lnTo>
                  <a:lnTo>
                    <a:pt x="10060" y="77741"/>
                  </a:lnTo>
                  <a:lnTo>
                    <a:pt x="0" y="127253"/>
                  </a:lnTo>
                  <a:lnTo>
                    <a:pt x="10060" y="176766"/>
                  </a:lnTo>
                  <a:lnTo>
                    <a:pt x="37495" y="217217"/>
                  </a:lnTo>
                  <a:lnTo>
                    <a:pt x="78186" y="244500"/>
                  </a:lnTo>
                  <a:lnTo>
                    <a:pt x="128015" y="254508"/>
                  </a:lnTo>
                  <a:lnTo>
                    <a:pt x="177845" y="244500"/>
                  </a:lnTo>
                  <a:lnTo>
                    <a:pt x="218536" y="217217"/>
                  </a:lnTo>
                  <a:lnTo>
                    <a:pt x="245971" y="176766"/>
                  </a:lnTo>
                  <a:lnTo>
                    <a:pt x="256032" y="127253"/>
                  </a:lnTo>
                  <a:lnTo>
                    <a:pt x="245971" y="77741"/>
                  </a:lnTo>
                  <a:lnTo>
                    <a:pt x="218536" y="37290"/>
                  </a:lnTo>
                  <a:lnTo>
                    <a:pt x="177845" y="10007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7220" y="819911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4">
                  <a:moveTo>
                    <a:pt x="0" y="127253"/>
                  </a:moveTo>
                  <a:lnTo>
                    <a:pt x="10060" y="77741"/>
                  </a:lnTo>
                  <a:lnTo>
                    <a:pt x="37495" y="37290"/>
                  </a:lnTo>
                  <a:lnTo>
                    <a:pt x="78186" y="10007"/>
                  </a:lnTo>
                  <a:lnTo>
                    <a:pt x="128015" y="0"/>
                  </a:lnTo>
                  <a:lnTo>
                    <a:pt x="177845" y="10007"/>
                  </a:lnTo>
                  <a:lnTo>
                    <a:pt x="218536" y="37290"/>
                  </a:lnTo>
                  <a:lnTo>
                    <a:pt x="245971" y="77741"/>
                  </a:lnTo>
                  <a:lnTo>
                    <a:pt x="256032" y="127253"/>
                  </a:lnTo>
                  <a:lnTo>
                    <a:pt x="245971" y="176766"/>
                  </a:lnTo>
                  <a:lnTo>
                    <a:pt x="218536" y="217217"/>
                  </a:lnTo>
                  <a:lnTo>
                    <a:pt x="177845" y="244500"/>
                  </a:lnTo>
                  <a:lnTo>
                    <a:pt x="128015" y="254508"/>
                  </a:lnTo>
                  <a:lnTo>
                    <a:pt x="78186" y="244500"/>
                  </a:lnTo>
                  <a:lnTo>
                    <a:pt x="37495" y="217217"/>
                  </a:lnTo>
                  <a:lnTo>
                    <a:pt x="10060" y="176766"/>
                  </a:lnTo>
                  <a:lnTo>
                    <a:pt x="0" y="127253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40" y="883919"/>
              <a:ext cx="164591" cy="1173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7220" y="1290827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4">
                  <a:moveTo>
                    <a:pt x="128015" y="0"/>
                  </a:moveTo>
                  <a:lnTo>
                    <a:pt x="78186" y="10007"/>
                  </a:lnTo>
                  <a:lnTo>
                    <a:pt x="37495" y="37290"/>
                  </a:lnTo>
                  <a:lnTo>
                    <a:pt x="10060" y="77741"/>
                  </a:lnTo>
                  <a:lnTo>
                    <a:pt x="0" y="127254"/>
                  </a:lnTo>
                  <a:lnTo>
                    <a:pt x="10060" y="176766"/>
                  </a:lnTo>
                  <a:lnTo>
                    <a:pt x="37495" y="217217"/>
                  </a:lnTo>
                  <a:lnTo>
                    <a:pt x="78186" y="244500"/>
                  </a:lnTo>
                  <a:lnTo>
                    <a:pt x="128015" y="254508"/>
                  </a:lnTo>
                  <a:lnTo>
                    <a:pt x="177845" y="244500"/>
                  </a:lnTo>
                  <a:lnTo>
                    <a:pt x="218536" y="217217"/>
                  </a:lnTo>
                  <a:lnTo>
                    <a:pt x="245971" y="176766"/>
                  </a:lnTo>
                  <a:lnTo>
                    <a:pt x="256032" y="127254"/>
                  </a:lnTo>
                  <a:lnTo>
                    <a:pt x="245971" y="77741"/>
                  </a:lnTo>
                  <a:lnTo>
                    <a:pt x="218536" y="37290"/>
                  </a:lnTo>
                  <a:lnTo>
                    <a:pt x="177845" y="10007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7220" y="1290827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4">
                  <a:moveTo>
                    <a:pt x="0" y="127254"/>
                  </a:moveTo>
                  <a:lnTo>
                    <a:pt x="10060" y="77741"/>
                  </a:lnTo>
                  <a:lnTo>
                    <a:pt x="37495" y="37290"/>
                  </a:lnTo>
                  <a:lnTo>
                    <a:pt x="78186" y="10007"/>
                  </a:lnTo>
                  <a:lnTo>
                    <a:pt x="128015" y="0"/>
                  </a:lnTo>
                  <a:lnTo>
                    <a:pt x="177845" y="10007"/>
                  </a:lnTo>
                  <a:lnTo>
                    <a:pt x="218536" y="37290"/>
                  </a:lnTo>
                  <a:lnTo>
                    <a:pt x="245971" y="77741"/>
                  </a:lnTo>
                  <a:lnTo>
                    <a:pt x="256032" y="127254"/>
                  </a:lnTo>
                  <a:lnTo>
                    <a:pt x="245971" y="176766"/>
                  </a:lnTo>
                  <a:lnTo>
                    <a:pt x="218536" y="217217"/>
                  </a:lnTo>
                  <a:lnTo>
                    <a:pt x="177845" y="244500"/>
                  </a:lnTo>
                  <a:lnTo>
                    <a:pt x="128015" y="254508"/>
                  </a:lnTo>
                  <a:lnTo>
                    <a:pt x="78186" y="244500"/>
                  </a:lnTo>
                  <a:lnTo>
                    <a:pt x="37495" y="217217"/>
                  </a:lnTo>
                  <a:lnTo>
                    <a:pt x="10060" y="176766"/>
                  </a:lnTo>
                  <a:lnTo>
                    <a:pt x="0" y="127254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891" y="1348739"/>
              <a:ext cx="170688" cy="11887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17220" y="1761744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5">
                  <a:moveTo>
                    <a:pt x="128015" y="0"/>
                  </a:moveTo>
                  <a:lnTo>
                    <a:pt x="78186" y="10007"/>
                  </a:lnTo>
                  <a:lnTo>
                    <a:pt x="37495" y="37290"/>
                  </a:lnTo>
                  <a:lnTo>
                    <a:pt x="10060" y="77741"/>
                  </a:lnTo>
                  <a:lnTo>
                    <a:pt x="0" y="127253"/>
                  </a:lnTo>
                  <a:lnTo>
                    <a:pt x="10060" y="176766"/>
                  </a:lnTo>
                  <a:lnTo>
                    <a:pt x="37495" y="217217"/>
                  </a:lnTo>
                  <a:lnTo>
                    <a:pt x="78186" y="244500"/>
                  </a:lnTo>
                  <a:lnTo>
                    <a:pt x="128015" y="254507"/>
                  </a:lnTo>
                  <a:lnTo>
                    <a:pt x="177845" y="244500"/>
                  </a:lnTo>
                  <a:lnTo>
                    <a:pt x="218536" y="217217"/>
                  </a:lnTo>
                  <a:lnTo>
                    <a:pt x="245971" y="176766"/>
                  </a:lnTo>
                  <a:lnTo>
                    <a:pt x="256032" y="127253"/>
                  </a:lnTo>
                  <a:lnTo>
                    <a:pt x="245971" y="77741"/>
                  </a:lnTo>
                  <a:lnTo>
                    <a:pt x="218536" y="37290"/>
                  </a:lnTo>
                  <a:lnTo>
                    <a:pt x="177845" y="10007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7220" y="1761744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5">
                  <a:moveTo>
                    <a:pt x="0" y="127253"/>
                  </a:moveTo>
                  <a:lnTo>
                    <a:pt x="10060" y="77741"/>
                  </a:lnTo>
                  <a:lnTo>
                    <a:pt x="37495" y="37290"/>
                  </a:lnTo>
                  <a:lnTo>
                    <a:pt x="78186" y="10007"/>
                  </a:lnTo>
                  <a:lnTo>
                    <a:pt x="128015" y="0"/>
                  </a:lnTo>
                  <a:lnTo>
                    <a:pt x="177845" y="10007"/>
                  </a:lnTo>
                  <a:lnTo>
                    <a:pt x="218536" y="37290"/>
                  </a:lnTo>
                  <a:lnTo>
                    <a:pt x="245971" y="77741"/>
                  </a:lnTo>
                  <a:lnTo>
                    <a:pt x="256032" y="127253"/>
                  </a:lnTo>
                  <a:lnTo>
                    <a:pt x="245971" y="176766"/>
                  </a:lnTo>
                  <a:lnTo>
                    <a:pt x="218536" y="217217"/>
                  </a:lnTo>
                  <a:lnTo>
                    <a:pt x="177845" y="244500"/>
                  </a:lnTo>
                  <a:lnTo>
                    <a:pt x="128015" y="254507"/>
                  </a:lnTo>
                  <a:lnTo>
                    <a:pt x="78186" y="244500"/>
                  </a:lnTo>
                  <a:lnTo>
                    <a:pt x="37495" y="217217"/>
                  </a:lnTo>
                  <a:lnTo>
                    <a:pt x="10060" y="176766"/>
                  </a:lnTo>
                  <a:lnTo>
                    <a:pt x="0" y="127253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891" y="1815083"/>
              <a:ext cx="170688" cy="12039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17220" y="2231135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39">
                  <a:moveTo>
                    <a:pt x="128015" y="0"/>
                  </a:moveTo>
                  <a:lnTo>
                    <a:pt x="78186" y="10054"/>
                  </a:lnTo>
                  <a:lnTo>
                    <a:pt x="37495" y="37480"/>
                  </a:lnTo>
                  <a:lnTo>
                    <a:pt x="10060" y="78170"/>
                  </a:lnTo>
                  <a:lnTo>
                    <a:pt x="0" y="128015"/>
                  </a:lnTo>
                  <a:lnTo>
                    <a:pt x="10060" y="177861"/>
                  </a:lnTo>
                  <a:lnTo>
                    <a:pt x="37495" y="218551"/>
                  </a:lnTo>
                  <a:lnTo>
                    <a:pt x="78186" y="245977"/>
                  </a:lnTo>
                  <a:lnTo>
                    <a:pt x="128015" y="256031"/>
                  </a:lnTo>
                  <a:lnTo>
                    <a:pt x="177845" y="245977"/>
                  </a:lnTo>
                  <a:lnTo>
                    <a:pt x="218536" y="218551"/>
                  </a:lnTo>
                  <a:lnTo>
                    <a:pt x="245971" y="177861"/>
                  </a:lnTo>
                  <a:lnTo>
                    <a:pt x="256032" y="128015"/>
                  </a:lnTo>
                  <a:lnTo>
                    <a:pt x="245971" y="78170"/>
                  </a:lnTo>
                  <a:lnTo>
                    <a:pt x="218536" y="37480"/>
                  </a:lnTo>
                  <a:lnTo>
                    <a:pt x="177845" y="10054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7220" y="2231135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39">
                  <a:moveTo>
                    <a:pt x="0" y="128015"/>
                  </a:moveTo>
                  <a:lnTo>
                    <a:pt x="10060" y="78170"/>
                  </a:lnTo>
                  <a:lnTo>
                    <a:pt x="37495" y="37480"/>
                  </a:lnTo>
                  <a:lnTo>
                    <a:pt x="78186" y="10054"/>
                  </a:lnTo>
                  <a:lnTo>
                    <a:pt x="128015" y="0"/>
                  </a:lnTo>
                  <a:lnTo>
                    <a:pt x="177845" y="10054"/>
                  </a:lnTo>
                  <a:lnTo>
                    <a:pt x="218536" y="37480"/>
                  </a:lnTo>
                  <a:lnTo>
                    <a:pt x="245971" y="78170"/>
                  </a:lnTo>
                  <a:lnTo>
                    <a:pt x="256032" y="128015"/>
                  </a:lnTo>
                  <a:lnTo>
                    <a:pt x="245971" y="177861"/>
                  </a:lnTo>
                  <a:lnTo>
                    <a:pt x="218536" y="218551"/>
                  </a:lnTo>
                  <a:lnTo>
                    <a:pt x="177845" y="245977"/>
                  </a:lnTo>
                  <a:lnTo>
                    <a:pt x="128015" y="256031"/>
                  </a:lnTo>
                  <a:lnTo>
                    <a:pt x="78186" y="245977"/>
                  </a:lnTo>
                  <a:lnTo>
                    <a:pt x="37495" y="218551"/>
                  </a:lnTo>
                  <a:lnTo>
                    <a:pt x="10060" y="177861"/>
                  </a:lnTo>
                  <a:lnTo>
                    <a:pt x="0" y="128015"/>
                  </a:lnTo>
                  <a:close/>
                </a:path>
              </a:pathLst>
            </a:custGeom>
            <a:ln w="9524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8367" y="2284476"/>
              <a:ext cx="173736" cy="1173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73251" y="946403"/>
              <a:ext cx="591185" cy="1413510"/>
            </a:xfrm>
            <a:custGeom>
              <a:avLst/>
              <a:gdLst/>
              <a:ahLst/>
              <a:cxnLst/>
              <a:rect l="l" t="t" r="r" b="b"/>
              <a:pathLst>
                <a:path w="591185" h="1413510">
                  <a:moveTo>
                    <a:pt x="0" y="0"/>
                  </a:moveTo>
                  <a:lnTo>
                    <a:pt x="591057" y="216026"/>
                  </a:lnTo>
                </a:path>
                <a:path w="591185" h="1413510">
                  <a:moveTo>
                    <a:pt x="0" y="471170"/>
                  </a:moveTo>
                  <a:lnTo>
                    <a:pt x="591057" y="216408"/>
                  </a:lnTo>
                </a:path>
                <a:path w="591185" h="1413510">
                  <a:moveTo>
                    <a:pt x="0" y="941832"/>
                  </a:moveTo>
                  <a:lnTo>
                    <a:pt x="591057" y="216408"/>
                  </a:lnTo>
                </a:path>
                <a:path w="591185" h="1413510">
                  <a:moveTo>
                    <a:pt x="0" y="1412494"/>
                  </a:moveTo>
                  <a:lnTo>
                    <a:pt x="591057" y="216408"/>
                  </a:lnTo>
                </a:path>
                <a:path w="591185" h="1413510">
                  <a:moveTo>
                    <a:pt x="0" y="0"/>
                  </a:moveTo>
                  <a:lnTo>
                    <a:pt x="591057" y="686943"/>
                  </a:lnTo>
                </a:path>
                <a:path w="591185" h="1413510">
                  <a:moveTo>
                    <a:pt x="0" y="470916"/>
                  </a:moveTo>
                  <a:lnTo>
                    <a:pt x="591057" y="686943"/>
                  </a:lnTo>
                </a:path>
                <a:path w="591185" h="1413510">
                  <a:moveTo>
                    <a:pt x="0" y="942086"/>
                  </a:moveTo>
                  <a:lnTo>
                    <a:pt x="591057" y="687324"/>
                  </a:lnTo>
                </a:path>
                <a:path w="591185" h="1413510">
                  <a:moveTo>
                    <a:pt x="0" y="1412748"/>
                  </a:moveTo>
                  <a:lnTo>
                    <a:pt x="591057" y="687324"/>
                  </a:lnTo>
                </a:path>
                <a:path w="591185" h="1413510">
                  <a:moveTo>
                    <a:pt x="0" y="0"/>
                  </a:moveTo>
                  <a:lnTo>
                    <a:pt x="591057" y="1157732"/>
                  </a:lnTo>
                </a:path>
                <a:path w="591185" h="1413510">
                  <a:moveTo>
                    <a:pt x="0" y="470916"/>
                  </a:moveTo>
                  <a:lnTo>
                    <a:pt x="591057" y="1157859"/>
                  </a:lnTo>
                </a:path>
                <a:path w="591185" h="1413510">
                  <a:moveTo>
                    <a:pt x="0" y="941832"/>
                  </a:moveTo>
                  <a:lnTo>
                    <a:pt x="591057" y="1157859"/>
                  </a:lnTo>
                </a:path>
                <a:path w="591185" h="1413510">
                  <a:moveTo>
                    <a:pt x="0" y="1413002"/>
                  </a:moveTo>
                  <a:lnTo>
                    <a:pt x="591057" y="115824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040" y="890016"/>
              <a:ext cx="240791" cy="10515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0515" y="2290572"/>
              <a:ext cx="243840" cy="10515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717548" y="1162811"/>
              <a:ext cx="514984" cy="942340"/>
            </a:xfrm>
            <a:custGeom>
              <a:avLst/>
              <a:gdLst/>
              <a:ahLst/>
              <a:cxnLst/>
              <a:rect l="l" t="t" r="r" b="b"/>
              <a:pathLst>
                <a:path w="514985" h="942339">
                  <a:moveTo>
                    <a:pt x="0" y="0"/>
                  </a:moveTo>
                  <a:lnTo>
                    <a:pt x="514857" y="0"/>
                  </a:lnTo>
                </a:path>
                <a:path w="514985" h="942339">
                  <a:moveTo>
                    <a:pt x="0" y="470915"/>
                  </a:moveTo>
                  <a:lnTo>
                    <a:pt x="514857" y="470915"/>
                  </a:lnTo>
                </a:path>
                <a:path w="514985" h="942339">
                  <a:moveTo>
                    <a:pt x="0" y="941832"/>
                  </a:moveTo>
                  <a:lnTo>
                    <a:pt x="514857" y="941832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38527" y="1042416"/>
              <a:ext cx="74675" cy="6400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38527" y="1510283"/>
              <a:ext cx="74675" cy="6400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38527" y="1978151"/>
              <a:ext cx="74675" cy="6248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232659" y="3153155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3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3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7" y="127254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32659" y="3153155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0" y="127254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3" y="0"/>
                  </a:lnTo>
                  <a:lnTo>
                    <a:pt x="176766" y="10007"/>
                  </a:lnTo>
                  <a:lnTo>
                    <a:pt x="217217" y="37290"/>
                  </a:lnTo>
                  <a:lnTo>
                    <a:pt x="244500" y="77741"/>
                  </a:lnTo>
                  <a:lnTo>
                    <a:pt x="254507" y="127254"/>
                  </a:lnTo>
                  <a:lnTo>
                    <a:pt x="244500" y="176766"/>
                  </a:lnTo>
                  <a:lnTo>
                    <a:pt x="217217" y="217217"/>
                  </a:lnTo>
                  <a:lnTo>
                    <a:pt x="176766" y="244500"/>
                  </a:lnTo>
                  <a:lnTo>
                    <a:pt x="127253" y="254507"/>
                  </a:lnTo>
                  <a:lnTo>
                    <a:pt x="77741" y="244500"/>
                  </a:lnTo>
                  <a:lnTo>
                    <a:pt x="37290" y="217217"/>
                  </a:lnTo>
                  <a:lnTo>
                    <a:pt x="10007" y="176766"/>
                  </a:lnTo>
                  <a:lnTo>
                    <a:pt x="0" y="127254"/>
                  </a:lnTo>
                  <a:close/>
                </a:path>
              </a:pathLst>
            </a:custGeom>
            <a:ln w="9525">
              <a:solidFill>
                <a:srgbClr val="B45F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5143" y="3224785"/>
              <a:ext cx="131063" cy="12039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232659" y="3624071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3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3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7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32659" y="3624071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0" y="127253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3" y="0"/>
                  </a:lnTo>
                  <a:lnTo>
                    <a:pt x="176766" y="10007"/>
                  </a:lnTo>
                  <a:lnTo>
                    <a:pt x="217217" y="37290"/>
                  </a:lnTo>
                  <a:lnTo>
                    <a:pt x="244500" y="77741"/>
                  </a:lnTo>
                  <a:lnTo>
                    <a:pt x="254507" y="127253"/>
                  </a:lnTo>
                  <a:lnTo>
                    <a:pt x="244500" y="176766"/>
                  </a:lnTo>
                  <a:lnTo>
                    <a:pt x="217217" y="217217"/>
                  </a:lnTo>
                  <a:lnTo>
                    <a:pt x="176766" y="244500"/>
                  </a:lnTo>
                  <a:lnTo>
                    <a:pt x="127253" y="254507"/>
                  </a:lnTo>
                  <a:lnTo>
                    <a:pt x="77741" y="244500"/>
                  </a:lnTo>
                  <a:lnTo>
                    <a:pt x="37290" y="217217"/>
                  </a:lnTo>
                  <a:lnTo>
                    <a:pt x="10007" y="176766"/>
                  </a:lnTo>
                  <a:lnTo>
                    <a:pt x="0" y="127253"/>
                  </a:lnTo>
                  <a:close/>
                </a:path>
              </a:pathLst>
            </a:custGeom>
            <a:ln w="9525">
              <a:solidFill>
                <a:srgbClr val="B45F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3620" y="3691129"/>
              <a:ext cx="134112" cy="12039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232659" y="4094988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3" y="0"/>
                  </a:moveTo>
                  <a:lnTo>
                    <a:pt x="77741" y="10000"/>
                  </a:lnTo>
                  <a:lnTo>
                    <a:pt x="37290" y="37271"/>
                  </a:lnTo>
                  <a:lnTo>
                    <a:pt x="10007" y="77720"/>
                  </a:lnTo>
                  <a:lnTo>
                    <a:pt x="0" y="127253"/>
                  </a:lnTo>
                  <a:lnTo>
                    <a:pt x="10007" y="176787"/>
                  </a:lnTo>
                  <a:lnTo>
                    <a:pt x="37290" y="217236"/>
                  </a:lnTo>
                  <a:lnTo>
                    <a:pt x="77741" y="244507"/>
                  </a:lnTo>
                  <a:lnTo>
                    <a:pt x="127253" y="254508"/>
                  </a:lnTo>
                  <a:lnTo>
                    <a:pt x="176766" y="244507"/>
                  </a:lnTo>
                  <a:lnTo>
                    <a:pt x="217217" y="217236"/>
                  </a:lnTo>
                  <a:lnTo>
                    <a:pt x="244500" y="176787"/>
                  </a:lnTo>
                  <a:lnTo>
                    <a:pt x="254507" y="127253"/>
                  </a:lnTo>
                  <a:lnTo>
                    <a:pt x="244500" y="77720"/>
                  </a:lnTo>
                  <a:lnTo>
                    <a:pt x="217217" y="37271"/>
                  </a:lnTo>
                  <a:lnTo>
                    <a:pt x="176766" y="10000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232659" y="4094988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0" y="127253"/>
                  </a:moveTo>
                  <a:lnTo>
                    <a:pt x="10007" y="77720"/>
                  </a:lnTo>
                  <a:lnTo>
                    <a:pt x="37290" y="37271"/>
                  </a:lnTo>
                  <a:lnTo>
                    <a:pt x="77741" y="10000"/>
                  </a:lnTo>
                  <a:lnTo>
                    <a:pt x="127253" y="0"/>
                  </a:lnTo>
                  <a:lnTo>
                    <a:pt x="176766" y="10000"/>
                  </a:lnTo>
                  <a:lnTo>
                    <a:pt x="217217" y="37271"/>
                  </a:lnTo>
                  <a:lnTo>
                    <a:pt x="244500" y="77720"/>
                  </a:lnTo>
                  <a:lnTo>
                    <a:pt x="254507" y="127253"/>
                  </a:lnTo>
                  <a:lnTo>
                    <a:pt x="244500" y="176787"/>
                  </a:lnTo>
                  <a:lnTo>
                    <a:pt x="217217" y="217236"/>
                  </a:lnTo>
                  <a:lnTo>
                    <a:pt x="176766" y="244507"/>
                  </a:lnTo>
                  <a:lnTo>
                    <a:pt x="127253" y="254508"/>
                  </a:lnTo>
                  <a:lnTo>
                    <a:pt x="77741" y="244507"/>
                  </a:lnTo>
                  <a:lnTo>
                    <a:pt x="37290" y="217236"/>
                  </a:lnTo>
                  <a:lnTo>
                    <a:pt x="10007" y="176787"/>
                  </a:lnTo>
                  <a:lnTo>
                    <a:pt x="0" y="127253"/>
                  </a:lnTo>
                  <a:close/>
                </a:path>
              </a:pathLst>
            </a:custGeom>
            <a:ln w="9524">
              <a:solidFill>
                <a:srgbClr val="B45F0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3620" y="4157471"/>
              <a:ext cx="134112" cy="12039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463040" y="4094988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3" y="0"/>
                  </a:moveTo>
                  <a:lnTo>
                    <a:pt x="77741" y="10000"/>
                  </a:lnTo>
                  <a:lnTo>
                    <a:pt x="37290" y="37271"/>
                  </a:lnTo>
                  <a:lnTo>
                    <a:pt x="10007" y="77720"/>
                  </a:lnTo>
                  <a:lnTo>
                    <a:pt x="0" y="127253"/>
                  </a:lnTo>
                  <a:lnTo>
                    <a:pt x="10007" y="176787"/>
                  </a:lnTo>
                  <a:lnTo>
                    <a:pt x="37290" y="217236"/>
                  </a:lnTo>
                  <a:lnTo>
                    <a:pt x="77741" y="244507"/>
                  </a:lnTo>
                  <a:lnTo>
                    <a:pt x="127253" y="254508"/>
                  </a:lnTo>
                  <a:lnTo>
                    <a:pt x="176766" y="244507"/>
                  </a:lnTo>
                  <a:lnTo>
                    <a:pt x="217217" y="217236"/>
                  </a:lnTo>
                  <a:lnTo>
                    <a:pt x="244500" y="176787"/>
                  </a:lnTo>
                  <a:lnTo>
                    <a:pt x="254508" y="127253"/>
                  </a:lnTo>
                  <a:lnTo>
                    <a:pt x="244500" y="77720"/>
                  </a:lnTo>
                  <a:lnTo>
                    <a:pt x="217217" y="37271"/>
                  </a:lnTo>
                  <a:lnTo>
                    <a:pt x="176766" y="10000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63040" y="4094988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0" y="127253"/>
                  </a:moveTo>
                  <a:lnTo>
                    <a:pt x="10007" y="77720"/>
                  </a:lnTo>
                  <a:lnTo>
                    <a:pt x="37290" y="37271"/>
                  </a:lnTo>
                  <a:lnTo>
                    <a:pt x="77741" y="10000"/>
                  </a:lnTo>
                  <a:lnTo>
                    <a:pt x="127253" y="0"/>
                  </a:lnTo>
                  <a:lnTo>
                    <a:pt x="176766" y="10000"/>
                  </a:lnTo>
                  <a:lnTo>
                    <a:pt x="217217" y="37271"/>
                  </a:lnTo>
                  <a:lnTo>
                    <a:pt x="244500" y="77720"/>
                  </a:lnTo>
                  <a:lnTo>
                    <a:pt x="254508" y="127253"/>
                  </a:lnTo>
                  <a:lnTo>
                    <a:pt x="244500" y="176787"/>
                  </a:lnTo>
                  <a:lnTo>
                    <a:pt x="217217" y="217236"/>
                  </a:lnTo>
                  <a:lnTo>
                    <a:pt x="176766" y="244507"/>
                  </a:lnTo>
                  <a:lnTo>
                    <a:pt x="127253" y="254508"/>
                  </a:lnTo>
                  <a:lnTo>
                    <a:pt x="77741" y="244507"/>
                  </a:lnTo>
                  <a:lnTo>
                    <a:pt x="37290" y="217236"/>
                  </a:lnTo>
                  <a:lnTo>
                    <a:pt x="10007" y="176787"/>
                  </a:lnTo>
                  <a:lnTo>
                    <a:pt x="0" y="127253"/>
                  </a:lnTo>
                  <a:close/>
                </a:path>
              </a:pathLst>
            </a:custGeom>
            <a:ln w="9525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0951" y="4158996"/>
              <a:ext cx="140208" cy="12039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463040" y="3624071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3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3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63040" y="3624071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0" y="127253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3" y="0"/>
                  </a:lnTo>
                  <a:lnTo>
                    <a:pt x="176766" y="10007"/>
                  </a:lnTo>
                  <a:lnTo>
                    <a:pt x="217217" y="37290"/>
                  </a:lnTo>
                  <a:lnTo>
                    <a:pt x="244500" y="77741"/>
                  </a:lnTo>
                  <a:lnTo>
                    <a:pt x="254508" y="127253"/>
                  </a:lnTo>
                  <a:lnTo>
                    <a:pt x="244500" y="176766"/>
                  </a:lnTo>
                  <a:lnTo>
                    <a:pt x="217217" y="217217"/>
                  </a:lnTo>
                  <a:lnTo>
                    <a:pt x="176766" y="244500"/>
                  </a:lnTo>
                  <a:lnTo>
                    <a:pt x="127253" y="254507"/>
                  </a:lnTo>
                  <a:lnTo>
                    <a:pt x="77741" y="244500"/>
                  </a:lnTo>
                  <a:lnTo>
                    <a:pt x="37290" y="217217"/>
                  </a:lnTo>
                  <a:lnTo>
                    <a:pt x="10007" y="176766"/>
                  </a:lnTo>
                  <a:lnTo>
                    <a:pt x="0" y="127253"/>
                  </a:lnTo>
                  <a:close/>
                </a:path>
              </a:pathLst>
            </a:custGeom>
            <a:ln w="9525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0951" y="3692652"/>
              <a:ext cx="140208" cy="11734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63040" y="3153155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3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3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4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463040" y="3153155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0" y="127254"/>
                  </a:moveTo>
                  <a:lnTo>
                    <a:pt x="10007" y="77741"/>
                  </a:lnTo>
                  <a:lnTo>
                    <a:pt x="37290" y="37290"/>
                  </a:lnTo>
                  <a:lnTo>
                    <a:pt x="77741" y="10007"/>
                  </a:lnTo>
                  <a:lnTo>
                    <a:pt x="127253" y="0"/>
                  </a:lnTo>
                  <a:lnTo>
                    <a:pt x="176766" y="10007"/>
                  </a:lnTo>
                  <a:lnTo>
                    <a:pt x="217217" y="37290"/>
                  </a:lnTo>
                  <a:lnTo>
                    <a:pt x="244500" y="77741"/>
                  </a:lnTo>
                  <a:lnTo>
                    <a:pt x="254508" y="127254"/>
                  </a:lnTo>
                  <a:lnTo>
                    <a:pt x="244500" y="176766"/>
                  </a:lnTo>
                  <a:lnTo>
                    <a:pt x="217217" y="217217"/>
                  </a:lnTo>
                  <a:lnTo>
                    <a:pt x="176766" y="244500"/>
                  </a:lnTo>
                  <a:lnTo>
                    <a:pt x="127253" y="254507"/>
                  </a:lnTo>
                  <a:lnTo>
                    <a:pt x="77741" y="244500"/>
                  </a:lnTo>
                  <a:lnTo>
                    <a:pt x="37290" y="217217"/>
                  </a:lnTo>
                  <a:lnTo>
                    <a:pt x="10007" y="176766"/>
                  </a:lnTo>
                  <a:lnTo>
                    <a:pt x="0" y="127254"/>
                  </a:lnTo>
                  <a:close/>
                </a:path>
              </a:pathLst>
            </a:custGeom>
            <a:ln w="9525">
              <a:solidFill>
                <a:srgbClr val="3876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2476" y="3226309"/>
              <a:ext cx="137160" cy="11734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17220" y="2936748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5">
                  <a:moveTo>
                    <a:pt x="128015" y="0"/>
                  </a:moveTo>
                  <a:lnTo>
                    <a:pt x="78186" y="10007"/>
                  </a:lnTo>
                  <a:lnTo>
                    <a:pt x="37495" y="37290"/>
                  </a:lnTo>
                  <a:lnTo>
                    <a:pt x="10060" y="77741"/>
                  </a:lnTo>
                  <a:lnTo>
                    <a:pt x="0" y="127253"/>
                  </a:lnTo>
                  <a:lnTo>
                    <a:pt x="10060" y="176766"/>
                  </a:lnTo>
                  <a:lnTo>
                    <a:pt x="37495" y="217217"/>
                  </a:lnTo>
                  <a:lnTo>
                    <a:pt x="78186" y="244500"/>
                  </a:lnTo>
                  <a:lnTo>
                    <a:pt x="128015" y="254507"/>
                  </a:lnTo>
                  <a:lnTo>
                    <a:pt x="177845" y="244500"/>
                  </a:lnTo>
                  <a:lnTo>
                    <a:pt x="218536" y="217217"/>
                  </a:lnTo>
                  <a:lnTo>
                    <a:pt x="245971" y="176766"/>
                  </a:lnTo>
                  <a:lnTo>
                    <a:pt x="256032" y="127253"/>
                  </a:lnTo>
                  <a:lnTo>
                    <a:pt x="245971" y="77741"/>
                  </a:lnTo>
                  <a:lnTo>
                    <a:pt x="218536" y="37290"/>
                  </a:lnTo>
                  <a:lnTo>
                    <a:pt x="177845" y="10007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17220" y="2936748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5">
                  <a:moveTo>
                    <a:pt x="0" y="127253"/>
                  </a:moveTo>
                  <a:lnTo>
                    <a:pt x="10060" y="77741"/>
                  </a:lnTo>
                  <a:lnTo>
                    <a:pt x="37495" y="37290"/>
                  </a:lnTo>
                  <a:lnTo>
                    <a:pt x="78186" y="10007"/>
                  </a:lnTo>
                  <a:lnTo>
                    <a:pt x="128015" y="0"/>
                  </a:lnTo>
                  <a:lnTo>
                    <a:pt x="177845" y="10007"/>
                  </a:lnTo>
                  <a:lnTo>
                    <a:pt x="218536" y="37290"/>
                  </a:lnTo>
                  <a:lnTo>
                    <a:pt x="245971" y="77741"/>
                  </a:lnTo>
                  <a:lnTo>
                    <a:pt x="256032" y="127253"/>
                  </a:lnTo>
                  <a:lnTo>
                    <a:pt x="245971" y="176766"/>
                  </a:lnTo>
                  <a:lnTo>
                    <a:pt x="218536" y="217217"/>
                  </a:lnTo>
                  <a:lnTo>
                    <a:pt x="177845" y="244500"/>
                  </a:lnTo>
                  <a:lnTo>
                    <a:pt x="128015" y="254507"/>
                  </a:lnTo>
                  <a:lnTo>
                    <a:pt x="78186" y="244500"/>
                  </a:lnTo>
                  <a:lnTo>
                    <a:pt x="37495" y="217217"/>
                  </a:lnTo>
                  <a:lnTo>
                    <a:pt x="10060" y="176766"/>
                  </a:lnTo>
                  <a:lnTo>
                    <a:pt x="0" y="127253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40" y="3000755"/>
              <a:ext cx="164591" cy="11734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617220" y="3407664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5">
                  <a:moveTo>
                    <a:pt x="128015" y="0"/>
                  </a:moveTo>
                  <a:lnTo>
                    <a:pt x="78186" y="10007"/>
                  </a:lnTo>
                  <a:lnTo>
                    <a:pt x="37495" y="37290"/>
                  </a:lnTo>
                  <a:lnTo>
                    <a:pt x="10060" y="77741"/>
                  </a:lnTo>
                  <a:lnTo>
                    <a:pt x="0" y="127254"/>
                  </a:lnTo>
                  <a:lnTo>
                    <a:pt x="10060" y="176766"/>
                  </a:lnTo>
                  <a:lnTo>
                    <a:pt x="37495" y="217217"/>
                  </a:lnTo>
                  <a:lnTo>
                    <a:pt x="78186" y="244500"/>
                  </a:lnTo>
                  <a:lnTo>
                    <a:pt x="128015" y="254508"/>
                  </a:lnTo>
                  <a:lnTo>
                    <a:pt x="177845" y="244500"/>
                  </a:lnTo>
                  <a:lnTo>
                    <a:pt x="218536" y="217217"/>
                  </a:lnTo>
                  <a:lnTo>
                    <a:pt x="245971" y="176766"/>
                  </a:lnTo>
                  <a:lnTo>
                    <a:pt x="256032" y="127254"/>
                  </a:lnTo>
                  <a:lnTo>
                    <a:pt x="245971" y="77741"/>
                  </a:lnTo>
                  <a:lnTo>
                    <a:pt x="218536" y="37290"/>
                  </a:lnTo>
                  <a:lnTo>
                    <a:pt x="177845" y="10007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17220" y="3407664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5">
                  <a:moveTo>
                    <a:pt x="0" y="127254"/>
                  </a:moveTo>
                  <a:lnTo>
                    <a:pt x="10060" y="77741"/>
                  </a:lnTo>
                  <a:lnTo>
                    <a:pt x="37495" y="37290"/>
                  </a:lnTo>
                  <a:lnTo>
                    <a:pt x="78186" y="10007"/>
                  </a:lnTo>
                  <a:lnTo>
                    <a:pt x="128015" y="0"/>
                  </a:lnTo>
                  <a:lnTo>
                    <a:pt x="177845" y="10007"/>
                  </a:lnTo>
                  <a:lnTo>
                    <a:pt x="218536" y="37290"/>
                  </a:lnTo>
                  <a:lnTo>
                    <a:pt x="245971" y="77741"/>
                  </a:lnTo>
                  <a:lnTo>
                    <a:pt x="256032" y="127254"/>
                  </a:lnTo>
                  <a:lnTo>
                    <a:pt x="245971" y="176766"/>
                  </a:lnTo>
                  <a:lnTo>
                    <a:pt x="218536" y="217217"/>
                  </a:lnTo>
                  <a:lnTo>
                    <a:pt x="177845" y="244500"/>
                  </a:lnTo>
                  <a:lnTo>
                    <a:pt x="128015" y="254508"/>
                  </a:lnTo>
                  <a:lnTo>
                    <a:pt x="78186" y="244500"/>
                  </a:lnTo>
                  <a:lnTo>
                    <a:pt x="37495" y="217217"/>
                  </a:lnTo>
                  <a:lnTo>
                    <a:pt x="10060" y="176766"/>
                  </a:lnTo>
                  <a:lnTo>
                    <a:pt x="0" y="127254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891" y="3467100"/>
              <a:ext cx="170688" cy="11734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17220" y="3878579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5">
                  <a:moveTo>
                    <a:pt x="128015" y="0"/>
                  </a:moveTo>
                  <a:lnTo>
                    <a:pt x="78186" y="10000"/>
                  </a:lnTo>
                  <a:lnTo>
                    <a:pt x="37495" y="37271"/>
                  </a:lnTo>
                  <a:lnTo>
                    <a:pt x="10060" y="77720"/>
                  </a:lnTo>
                  <a:lnTo>
                    <a:pt x="0" y="127254"/>
                  </a:lnTo>
                  <a:lnTo>
                    <a:pt x="10060" y="176787"/>
                  </a:lnTo>
                  <a:lnTo>
                    <a:pt x="37495" y="217236"/>
                  </a:lnTo>
                  <a:lnTo>
                    <a:pt x="78186" y="244507"/>
                  </a:lnTo>
                  <a:lnTo>
                    <a:pt x="128015" y="254508"/>
                  </a:lnTo>
                  <a:lnTo>
                    <a:pt x="177845" y="244507"/>
                  </a:lnTo>
                  <a:lnTo>
                    <a:pt x="218536" y="217236"/>
                  </a:lnTo>
                  <a:lnTo>
                    <a:pt x="245971" y="176787"/>
                  </a:lnTo>
                  <a:lnTo>
                    <a:pt x="256032" y="127254"/>
                  </a:lnTo>
                  <a:lnTo>
                    <a:pt x="245971" y="77720"/>
                  </a:lnTo>
                  <a:lnTo>
                    <a:pt x="218536" y="37271"/>
                  </a:lnTo>
                  <a:lnTo>
                    <a:pt x="177845" y="10000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7220" y="3878579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5">
                  <a:moveTo>
                    <a:pt x="0" y="127254"/>
                  </a:moveTo>
                  <a:lnTo>
                    <a:pt x="10060" y="77720"/>
                  </a:lnTo>
                  <a:lnTo>
                    <a:pt x="37495" y="37271"/>
                  </a:lnTo>
                  <a:lnTo>
                    <a:pt x="78186" y="10000"/>
                  </a:lnTo>
                  <a:lnTo>
                    <a:pt x="128015" y="0"/>
                  </a:lnTo>
                  <a:lnTo>
                    <a:pt x="177845" y="10000"/>
                  </a:lnTo>
                  <a:lnTo>
                    <a:pt x="218536" y="37271"/>
                  </a:lnTo>
                  <a:lnTo>
                    <a:pt x="245971" y="77720"/>
                  </a:lnTo>
                  <a:lnTo>
                    <a:pt x="256032" y="127254"/>
                  </a:lnTo>
                  <a:lnTo>
                    <a:pt x="245971" y="176787"/>
                  </a:lnTo>
                  <a:lnTo>
                    <a:pt x="218536" y="217236"/>
                  </a:lnTo>
                  <a:lnTo>
                    <a:pt x="177845" y="244507"/>
                  </a:lnTo>
                  <a:lnTo>
                    <a:pt x="128015" y="254508"/>
                  </a:lnTo>
                  <a:lnTo>
                    <a:pt x="78186" y="244507"/>
                  </a:lnTo>
                  <a:lnTo>
                    <a:pt x="37495" y="217236"/>
                  </a:lnTo>
                  <a:lnTo>
                    <a:pt x="10060" y="176787"/>
                  </a:lnTo>
                  <a:lnTo>
                    <a:pt x="0" y="127254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9891" y="3933444"/>
              <a:ext cx="170688" cy="11887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17220" y="4349496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5">
                  <a:moveTo>
                    <a:pt x="128015" y="0"/>
                  </a:moveTo>
                  <a:lnTo>
                    <a:pt x="78186" y="10000"/>
                  </a:lnTo>
                  <a:lnTo>
                    <a:pt x="37495" y="37271"/>
                  </a:lnTo>
                  <a:lnTo>
                    <a:pt x="10060" y="77720"/>
                  </a:lnTo>
                  <a:lnTo>
                    <a:pt x="0" y="127253"/>
                  </a:lnTo>
                  <a:lnTo>
                    <a:pt x="10060" y="176787"/>
                  </a:lnTo>
                  <a:lnTo>
                    <a:pt x="37495" y="217236"/>
                  </a:lnTo>
                  <a:lnTo>
                    <a:pt x="78186" y="244507"/>
                  </a:lnTo>
                  <a:lnTo>
                    <a:pt x="128015" y="254507"/>
                  </a:lnTo>
                  <a:lnTo>
                    <a:pt x="177845" y="244507"/>
                  </a:lnTo>
                  <a:lnTo>
                    <a:pt x="218536" y="217236"/>
                  </a:lnTo>
                  <a:lnTo>
                    <a:pt x="245971" y="176787"/>
                  </a:lnTo>
                  <a:lnTo>
                    <a:pt x="256032" y="127253"/>
                  </a:lnTo>
                  <a:lnTo>
                    <a:pt x="245971" y="77720"/>
                  </a:lnTo>
                  <a:lnTo>
                    <a:pt x="218536" y="37271"/>
                  </a:lnTo>
                  <a:lnTo>
                    <a:pt x="177845" y="10000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17220" y="4349496"/>
              <a:ext cx="256540" cy="254635"/>
            </a:xfrm>
            <a:custGeom>
              <a:avLst/>
              <a:gdLst/>
              <a:ahLst/>
              <a:cxnLst/>
              <a:rect l="l" t="t" r="r" b="b"/>
              <a:pathLst>
                <a:path w="256540" h="254635">
                  <a:moveTo>
                    <a:pt x="0" y="127253"/>
                  </a:moveTo>
                  <a:lnTo>
                    <a:pt x="10060" y="77720"/>
                  </a:lnTo>
                  <a:lnTo>
                    <a:pt x="37495" y="37271"/>
                  </a:lnTo>
                  <a:lnTo>
                    <a:pt x="78186" y="10000"/>
                  </a:lnTo>
                  <a:lnTo>
                    <a:pt x="128015" y="0"/>
                  </a:lnTo>
                  <a:lnTo>
                    <a:pt x="177845" y="10000"/>
                  </a:lnTo>
                  <a:lnTo>
                    <a:pt x="218536" y="37271"/>
                  </a:lnTo>
                  <a:lnTo>
                    <a:pt x="245971" y="77720"/>
                  </a:lnTo>
                  <a:lnTo>
                    <a:pt x="256032" y="127253"/>
                  </a:lnTo>
                  <a:lnTo>
                    <a:pt x="245971" y="176787"/>
                  </a:lnTo>
                  <a:lnTo>
                    <a:pt x="218536" y="217236"/>
                  </a:lnTo>
                  <a:lnTo>
                    <a:pt x="177845" y="244507"/>
                  </a:lnTo>
                  <a:lnTo>
                    <a:pt x="128015" y="254507"/>
                  </a:lnTo>
                  <a:lnTo>
                    <a:pt x="78186" y="244507"/>
                  </a:lnTo>
                  <a:lnTo>
                    <a:pt x="37495" y="217236"/>
                  </a:lnTo>
                  <a:lnTo>
                    <a:pt x="10060" y="176787"/>
                  </a:lnTo>
                  <a:lnTo>
                    <a:pt x="0" y="127253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8367" y="4401311"/>
              <a:ext cx="173736" cy="117348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873251" y="3279647"/>
              <a:ext cx="591185" cy="1198245"/>
            </a:xfrm>
            <a:custGeom>
              <a:avLst/>
              <a:gdLst/>
              <a:ahLst/>
              <a:cxnLst/>
              <a:rect l="l" t="t" r="r" b="b"/>
              <a:pathLst>
                <a:path w="591185" h="1198245">
                  <a:moveTo>
                    <a:pt x="0" y="254761"/>
                  </a:moveTo>
                  <a:lnTo>
                    <a:pt x="591057" y="0"/>
                  </a:lnTo>
                </a:path>
                <a:path w="591185" h="1198245">
                  <a:moveTo>
                    <a:pt x="0" y="725398"/>
                  </a:moveTo>
                  <a:lnTo>
                    <a:pt x="591057" y="0"/>
                  </a:lnTo>
                </a:path>
                <a:path w="591185" h="1198245">
                  <a:moveTo>
                    <a:pt x="0" y="1197622"/>
                  </a:moveTo>
                  <a:lnTo>
                    <a:pt x="591057" y="1524"/>
                  </a:lnTo>
                </a:path>
                <a:path w="591185" h="1198245">
                  <a:moveTo>
                    <a:pt x="0" y="256031"/>
                  </a:moveTo>
                  <a:lnTo>
                    <a:pt x="591057" y="472058"/>
                  </a:lnTo>
                </a:path>
                <a:path w="591185" h="1198245">
                  <a:moveTo>
                    <a:pt x="0" y="725614"/>
                  </a:moveTo>
                  <a:lnTo>
                    <a:pt x="591057" y="470915"/>
                  </a:lnTo>
                </a:path>
                <a:path w="591185" h="1198245">
                  <a:moveTo>
                    <a:pt x="0" y="1196314"/>
                  </a:moveTo>
                  <a:lnTo>
                    <a:pt x="591057" y="470915"/>
                  </a:lnTo>
                </a:path>
                <a:path w="591185" h="1198245">
                  <a:moveTo>
                    <a:pt x="0" y="256031"/>
                  </a:moveTo>
                  <a:lnTo>
                    <a:pt x="591057" y="943025"/>
                  </a:lnTo>
                </a:path>
                <a:path w="591185" h="1198245">
                  <a:moveTo>
                    <a:pt x="0" y="725423"/>
                  </a:moveTo>
                  <a:lnTo>
                    <a:pt x="591057" y="941425"/>
                  </a:lnTo>
                </a:path>
                <a:path w="591185" h="1198245">
                  <a:moveTo>
                    <a:pt x="0" y="1196530"/>
                  </a:moveTo>
                  <a:lnTo>
                    <a:pt x="591057" y="941832"/>
                  </a:lnTo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2040" y="3006851"/>
              <a:ext cx="240791" cy="10515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0515" y="4407408"/>
              <a:ext cx="243840" cy="10515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38527" y="3159251"/>
              <a:ext cx="74675" cy="6400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38527" y="3627121"/>
              <a:ext cx="74675" cy="6400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38527" y="4094988"/>
              <a:ext cx="74675" cy="6400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67600" y="3058794"/>
              <a:ext cx="596900" cy="1163955"/>
            </a:xfrm>
            <a:custGeom>
              <a:avLst/>
              <a:gdLst/>
              <a:ahLst/>
              <a:cxnLst/>
              <a:rect l="l" t="t" r="r" b="b"/>
              <a:pathLst>
                <a:path w="596900" h="1163954">
                  <a:moveTo>
                    <a:pt x="596709" y="221996"/>
                  </a:moveTo>
                  <a:lnTo>
                    <a:pt x="581710" y="206121"/>
                  </a:lnTo>
                  <a:lnTo>
                    <a:pt x="538162" y="160020"/>
                  </a:lnTo>
                  <a:lnTo>
                    <a:pt x="527265" y="189839"/>
                  </a:lnTo>
                  <a:lnTo>
                    <a:pt x="7835" y="0"/>
                  </a:lnTo>
                  <a:lnTo>
                    <a:pt x="5651" y="5969"/>
                  </a:lnTo>
                  <a:lnTo>
                    <a:pt x="0" y="8890"/>
                  </a:lnTo>
                  <a:lnTo>
                    <a:pt x="556387" y="1098689"/>
                  </a:lnTo>
                  <a:lnTo>
                    <a:pt x="528129" y="1113116"/>
                  </a:lnTo>
                  <a:lnTo>
                    <a:pt x="596709" y="1163662"/>
                  </a:lnTo>
                  <a:lnTo>
                    <a:pt x="596226" y="1109992"/>
                  </a:lnTo>
                  <a:lnTo>
                    <a:pt x="595947" y="1078471"/>
                  </a:lnTo>
                  <a:lnTo>
                    <a:pt x="567677" y="1092911"/>
                  </a:lnTo>
                  <a:lnTo>
                    <a:pt x="35496" y="50444"/>
                  </a:lnTo>
                  <a:lnTo>
                    <a:pt x="542175" y="639330"/>
                  </a:lnTo>
                  <a:lnTo>
                    <a:pt x="518096" y="660019"/>
                  </a:lnTo>
                  <a:lnTo>
                    <a:pt x="596709" y="692912"/>
                  </a:lnTo>
                  <a:lnTo>
                    <a:pt x="585622" y="648970"/>
                  </a:lnTo>
                  <a:lnTo>
                    <a:pt x="575881" y="610362"/>
                  </a:lnTo>
                  <a:lnTo>
                    <a:pt x="551738" y="631113"/>
                  </a:lnTo>
                  <a:lnTo>
                    <a:pt x="26416" y="20332"/>
                  </a:lnTo>
                  <a:lnTo>
                    <a:pt x="522909" y="201764"/>
                  </a:lnTo>
                  <a:lnTo>
                    <a:pt x="512000" y="231648"/>
                  </a:lnTo>
                  <a:lnTo>
                    <a:pt x="596709" y="221996"/>
                  </a:lnTo>
                  <a:close/>
                </a:path>
              </a:pathLst>
            </a:custGeom>
            <a:solidFill>
              <a:srgbClr val="3876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717548" y="3241547"/>
              <a:ext cx="514984" cy="1018540"/>
            </a:xfrm>
            <a:custGeom>
              <a:avLst/>
              <a:gdLst/>
              <a:ahLst/>
              <a:cxnLst/>
              <a:rect l="l" t="t" r="r" b="b"/>
              <a:pathLst>
                <a:path w="514985" h="1018539">
                  <a:moveTo>
                    <a:pt x="514858" y="979932"/>
                  </a:moveTo>
                  <a:lnTo>
                    <a:pt x="502158" y="973582"/>
                  </a:lnTo>
                  <a:lnTo>
                    <a:pt x="438658" y="941832"/>
                  </a:lnTo>
                  <a:lnTo>
                    <a:pt x="438658" y="973582"/>
                  </a:lnTo>
                  <a:lnTo>
                    <a:pt x="0" y="973582"/>
                  </a:lnTo>
                  <a:lnTo>
                    <a:pt x="0" y="986282"/>
                  </a:lnTo>
                  <a:lnTo>
                    <a:pt x="438658" y="986282"/>
                  </a:lnTo>
                  <a:lnTo>
                    <a:pt x="438658" y="1018032"/>
                  </a:lnTo>
                  <a:lnTo>
                    <a:pt x="502158" y="986282"/>
                  </a:lnTo>
                  <a:lnTo>
                    <a:pt x="514858" y="979932"/>
                  </a:lnTo>
                  <a:close/>
                </a:path>
                <a:path w="514985" h="1018539">
                  <a:moveTo>
                    <a:pt x="514858" y="509016"/>
                  </a:moveTo>
                  <a:lnTo>
                    <a:pt x="502158" y="502666"/>
                  </a:lnTo>
                  <a:lnTo>
                    <a:pt x="438658" y="470916"/>
                  </a:lnTo>
                  <a:lnTo>
                    <a:pt x="438658" y="502666"/>
                  </a:lnTo>
                  <a:lnTo>
                    <a:pt x="0" y="502666"/>
                  </a:lnTo>
                  <a:lnTo>
                    <a:pt x="0" y="515366"/>
                  </a:lnTo>
                  <a:lnTo>
                    <a:pt x="438658" y="515366"/>
                  </a:lnTo>
                  <a:lnTo>
                    <a:pt x="438658" y="547116"/>
                  </a:lnTo>
                  <a:lnTo>
                    <a:pt x="502158" y="515366"/>
                  </a:lnTo>
                  <a:lnTo>
                    <a:pt x="514858" y="509016"/>
                  </a:lnTo>
                  <a:close/>
                </a:path>
                <a:path w="514985" h="1018539">
                  <a:moveTo>
                    <a:pt x="514858" y="38100"/>
                  </a:moveTo>
                  <a:lnTo>
                    <a:pt x="502158" y="31750"/>
                  </a:lnTo>
                  <a:lnTo>
                    <a:pt x="438658" y="0"/>
                  </a:lnTo>
                  <a:lnTo>
                    <a:pt x="438658" y="31750"/>
                  </a:lnTo>
                  <a:lnTo>
                    <a:pt x="0" y="31750"/>
                  </a:lnTo>
                  <a:lnTo>
                    <a:pt x="0" y="44450"/>
                  </a:lnTo>
                  <a:lnTo>
                    <a:pt x="438658" y="44450"/>
                  </a:lnTo>
                  <a:lnTo>
                    <a:pt x="438658" y="76200"/>
                  </a:lnTo>
                  <a:lnTo>
                    <a:pt x="502158" y="44450"/>
                  </a:lnTo>
                  <a:lnTo>
                    <a:pt x="514858" y="38100"/>
                  </a:lnTo>
                  <a:close/>
                </a:path>
              </a:pathLst>
            </a:custGeom>
            <a:solidFill>
              <a:srgbClr val="B45F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2831973" y="1029462"/>
            <a:ext cx="3856990" cy="778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Gill Sans MT"/>
                <a:cs typeface="Gill Sans MT"/>
              </a:rPr>
              <a:t>Consider</a:t>
            </a:r>
            <a:r>
              <a:rPr sz="1400" spc="13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this</a:t>
            </a:r>
            <a:r>
              <a:rPr sz="1400" spc="165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simple</a:t>
            </a:r>
            <a:r>
              <a:rPr sz="1400" spc="14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Multilayer</a:t>
            </a:r>
            <a:r>
              <a:rPr sz="1400" spc="130" dirty="0">
                <a:latin typeface="Gill Sans MT"/>
                <a:cs typeface="Gill Sans MT"/>
              </a:rPr>
              <a:t> </a:t>
            </a:r>
            <a:r>
              <a:rPr sz="1400" spc="-10" dirty="0">
                <a:latin typeface="Gill Sans MT"/>
                <a:cs typeface="Gill Sans MT"/>
              </a:rPr>
              <a:t>Perceptron.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</a:pPr>
            <a:r>
              <a:rPr sz="1400" spc="70" dirty="0">
                <a:latin typeface="Gill Sans MT"/>
                <a:cs typeface="Gill Sans MT"/>
              </a:rPr>
              <a:t>Using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135" dirty="0">
                <a:latin typeface="Gill Sans MT"/>
                <a:cs typeface="Gill Sans MT"/>
              </a:rPr>
              <a:t>Sum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Squared</a:t>
            </a:r>
            <a:r>
              <a:rPr sz="1400" spc="-75" dirty="0">
                <a:latin typeface="Gill Sans MT"/>
                <a:cs typeface="Gill Sans MT"/>
              </a:rPr>
              <a:t> </a:t>
            </a:r>
            <a:r>
              <a:rPr sz="1400" spc="-25" dirty="0">
                <a:latin typeface="Gill Sans MT"/>
                <a:cs typeface="Gill Sans MT"/>
              </a:rPr>
              <a:t>Error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170" dirty="0">
                <a:latin typeface="Gill Sans MT"/>
                <a:cs typeface="Gill Sans MT"/>
              </a:rPr>
              <a:t>as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our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loss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40" dirty="0">
                <a:latin typeface="Gill Sans MT"/>
                <a:cs typeface="Gill Sans MT"/>
              </a:rPr>
              <a:t>function,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328993" y="1993404"/>
            <a:ext cx="6605270" cy="3091180"/>
            <a:chOff x="328993" y="1993404"/>
            <a:chExt cx="6605270" cy="3091180"/>
          </a:xfrm>
        </p:grpSpPr>
        <p:pic>
          <p:nvPicPr>
            <p:cNvPr id="80" name="object 8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88664" y="1993404"/>
              <a:ext cx="3145536" cy="18083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57471" y="3489959"/>
              <a:ext cx="1510284" cy="56845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57471" y="4326635"/>
              <a:ext cx="917448" cy="21640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789426" y="3736085"/>
              <a:ext cx="324485" cy="76200"/>
            </a:xfrm>
            <a:custGeom>
              <a:avLst/>
              <a:gdLst/>
              <a:ahLst/>
              <a:cxnLst/>
              <a:rect l="l" t="t" r="r" b="b"/>
              <a:pathLst>
                <a:path w="324485" h="76200">
                  <a:moveTo>
                    <a:pt x="248158" y="0"/>
                  </a:moveTo>
                  <a:lnTo>
                    <a:pt x="248158" y="76200"/>
                  </a:lnTo>
                  <a:lnTo>
                    <a:pt x="305308" y="47625"/>
                  </a:lnTo>
                  <a:lnTo>
                    <a:pt x="260858" y="47625"/>
                  </a:lnTo>
                  <a:lnTo>
                    <a:pt x="260858" y="28575"/>
                  </a:lnTo>
                  <a:lnTo>
                    <a:pt x="305308" y="28575"/>
                  </a:lnTo>
                  <a:lnTo>
                    <a:pt x="248158" y="0"/>
                  </a:lnTo>
                  <a:close/>
                </a:path>
                <a:path w="324485" h="76200">
                  <a:moveTo>
                    <a:pt x="248158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248158" y="47625"/>
                  </a:lnTo>
                  <a:lnTo>
                    <a:pt x="248158" y="28575"/>
                  </a:lnTo>
                  <a:close/>
                </a:path>
                <a:path w="324485" h="76200">
                  <a:moveTo>
                    <a:pt x="305308" y="28575"/>
                  </a:moveTo>
                  <a:lnTo>
                    <a:pt x="260858" y="28575"/>
                  </a:lnTo>
                  <a:lnTo>
                    <a:pt x="260858" y="47625"/>
                  </a:lnTo>
                  <a:lnTo>
                    <a:pt x="305308" y="47625"/>
                  </a:lnTo>
                  <a:lnTo>
                    <a:pt x="324358" y="38100"/>
                  </a:lnTo>
                  <a:lnTo>
                    <a:pt x="305308" y="28575"/>
                  </a:lnTo>
                  <a:close/>
                </a:path>
              </a:pathLst>
            </a:custGeom>
            <a:solidFill>
              <a:srgbClr val="3876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789426" y="4397501"/>
              <a:ext cx="324485" cy="76200"/>
            </a:xfrm>
            <a:custGeom>
              <a:avLst/>
              <a:gdLst/>
              <a:ahLst/>
              <a:cxnLst/>
              <a:rect l="l" t="t" r="r" b="b"/>
              <a:pathLst>
                <a:path w="324485" h="76200">
                  <a:moveTo>
                    <a:pt x="248158" y="0"/>
                  </a:moveTo>
                  <a:lnTo>
                    <a:pt x="248158" y="76200"/>
                  </a:lnTo>
                  <a:lnTo>
                    <a:pt x="305308" y="47625"/>
                  </a:lnTo>
                  <a:lnTo>
                    <a:pt x="260858" y="47625"/>
                  </a:lnTo>
                  <a:lnTo>
                    <a:pt x="260858" y="28575"/>
                  </a:lnTo>
                  <a:lnTo>
                    <a:pt x="305308" y="28575"/>
                  </a:lnTo>
                  <a:lnTo>
                    <a:pt x="248158" y="0"/>
                  </a:lnTo>
                  <a:close/>
                </a:path>
                <a:path w="324485" h="76200">
                  <a:moveTo>
                    <a:pt x="248158" y="28575"/>
                  </a:moveTo>
                  <a:lnTo>
                    <a:pt x="0" y="28575"/>
                  </a:lnTo>
                  <a:lnTo>
                    <a:pt x="0" y="47625"/>
                  </a:lnTo>
                  <a:lnTo>
                    <a:pt x="248158" y="47625"/>
                  </a:lnTo>
                  <a:lnTo>
                    <a:pt x="248158" y="28575"/>
                  </a:lnTo>
                  <a:close/>
                </a:path>
                <a:path w="324485" h="76200">
                  <a:moveTo>
                    <a:pt x="305308" y="28575"/>
                  </a:moveTo>
                  <a:lnTo>
                    <a:pt x="260858" y="28575"/>
                  </a:lnTo>
                  <a:lnTo>
                    <a:pt x="260858" y="47625"/>
                  </a:lnTo>
                  <a:lnTo>
                    <a:pt x="305308" y="47625"/>
                  </a:lnTo>
                  <a:lnTo>
                    <a:pt x="324358" y="38100"/>
                  </a:lnTo>
                  <a:lnTo>
                    <a:pt x="305308" y="28575"/>
                  </a:lnTo>
                  <a:close/>
                </a:path>
              </a:pathLst>
            </a:custGeom>
            <a:solidFill>
              <a:srgbClr val="B45F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33756" y="4757927"/>
              <a:ext cx="2658110" cy="321945"/>
            </a:xfrm>
            <a:custGeom>
              <a:avLst/>
              <a:gdLst/>
              <a:ahLst/>
              <a:cxnLst/>
              <a:rect l="l" t="t" r="r" b="b"/>
              <a:pathLst>
                <a:path w="2658110" h="321945">
                  <a:moveTo>
                    <a:pt x="2497074" y="0"/>
                  </a:moveTo>
                  <a:lnTo>
                    <a:pt x="0" y="0"/>
                  </a:lnTo>
                  <a:lnTo>
                    <a:pt x="0" y="321564"/>
                  </a:lnTo>
                  <a:lnTo>
                    <a:pt x="2497074" y="321564"/>
                  </a:lnTo>
                  <a:lnTo>
                    <a:pt x="2657856" y="160782"/>
                  </a:lnTo>
                  <a:lnTo>
                    <a:pt x="2497074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33756" y="4757927"/>
              <a:ext cx="2658110" cy="321945"/>
            </a:xfrm>
            <a:custGeom>
              <a:avLst/>
              <a:gdLst/>
              <a:ahLst/>
              <a:cxnLst/>
              <a:rect l="l" t="t" r="r" b="b"/>
              <a:pathLst>
                <a:path w="2658110" h="321945">
                  <a:moveTo>
                    <a:pt x="0" y="0"/>
                  </a:moveTo>
                  <a:lnTo>
                    <a:pt x="2497074" y="0"/>
                  </a:lnTo>
                  <a:lnTo>
                    <a:pt x="2657856" y="160782"/>
                  </a:lnTo>
                  <a:lnTo>
                    <a:pt x="2497074" y="321564"/>
                  </a:lnTo>
                  <a:lnTo>
                    <a:pt x="0" y="32156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2831973" y="3118231"/>
            <a:ext cx="27114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ill Sans MT"/>
                <a:cs typeface="Gill Sans MT"/>
              </a:rPr>
              <a:t>What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happens</a:t>
            </a:r>
            <a:r>
              <a:rPr sz="1400" spc="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</a:t>
            </a:r>
            <a:r>
              <a:rPr sz="1400" spc="40" dirty="0">
                <a:latin typeface="Gill Sans MT"/>
                <a:cs typeface="Gill Sans MT"/>
              </a:rPr>
              <a:t> </a:t>
            </a:r>
            <a:r>
              <a:rPr sz="1400" spc="160" dirty="0">
                <a:latin typeface="Gill Sans MT"/>
                <a:cs typeface="Gill Sans MT"/>
              </a:rPr>
              <a:t>a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forward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pass...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78788" y="4842764"/>
            <a:ext cx="10858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Arial"/>
                <a:cs typeface="Arial"/>
              </a:rPr>
              <a:t>Define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loss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function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913697" y="4753165"/>
            <a:ext cx="3095625" cy="331470"/>
            <a:chOff x="2913697" y="4753165"/>
            <a:chExt cx="3095625" cy="331470"/>
          </a:xfrm>
        </p:grpSpPr>
        <p:sp>
          <p:nvSpPr>
            <p:cNvPr id="90" name="object 90"/>
            <p:cNvSpPr/>
            <p:nvPr/>
          </p:nvSpPr>
          <p:spPr>
            <a:xfrm>
              <a:off x="2918460" y="4757928"/>
              <a:ext cx="3086100" cy="321945"/>
            </a:xfrm>
            <a:custGeom>
              <a:avLst/>
              <a:gdLst/>
              <a:ahLst/>
              <a:cxnLst/>
              <a:rect l="l" t="t" r="r" b="b"/>
              <a:pathLst>
                <a:path w="3086100" h="321945">
                  <a:moveTo>
                    <a:pt x="2925317" y="0"/>
                  </a:moveTo>
                  <a:lnTo>
                    <a:pt x="0" y="0"/>
                  </a:lnTo>
                  <a:lnTo>
                    <a:pt x="160781" y="160782"/>
                  </a:lnTo>
                  <a:lnTo>
                    <a:pt x="0" y="321564"/>
                  </a:lnTo>
                  <a:lnTo>
                    <a:pt x="2925317" y="321564"/>
                  </a:lnTo>
                  <a:lnTo>
                    <a:pt x="3086100" y="160782"/>
                  </a:lnTo>
                  <a:lnTo>
                    <a:pt x="2925317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918460" y="4757928"/>
              <a:ext cx="3086100" cy="321945"/>
            </a:xfrm>
            <a:custGeom>
              <a:avLst/>
              <a:gdLst/>
              <a:ahLst/>
              <a:cxnLst/>
              <a:rect l="l" t="t" r="r" b="b"/>
              <a:pathLst>
                <a:path w="3086100" h="321945">
                  <a:moveTo>
                    <a:pt x="0" y="0"/>
                  </a:moveTo>
                  <a:lnTo>
                    <a:pt x="2925317" y="0"/>
                  </a:lnTo>
                  <a:lnTo>
                    <a:pt x="3086100" y="160782"/>
                  </a:lnTo>
                  <a:lnTo>
                    <a:pt x="2925317" y="321564"/>
                  </a:lnTo>
                  <a:lnTo>
                    <a:pt x="0" y="321564"/>
                  </a:lnTo>
                  <a:lnTo>
                    <a:pt x="160781" y="16078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3472434" y="4778755"/>
            <a:ext cx="197738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935" marR="5080" indent="-35687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Calculate</a:t>
            </a:r>
            <a:r>
              <a:rPr sz="800" spc="265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derivatives</a:t>
            </a:r>
            <a:r>
              <a:rPr sz="800" spc="215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of</a:t>
            </a:r>
            <a:r>
              <a:rPr sz="800" spc="22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all</a:t>
            </a:r>
            <a:r>
              <a:rPr sz="800" spc="28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parameters</a:t>
            </a:r>
            <a:r>
              <a:rPr sz="800" spc="165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-20" dirty="0">
                <a:solidFill>
                  <a:srgbClr val="999999"/>
                </a:solidFill>
                <a:latin typeface="Gill Sans MT"/>
                <a:cs typeface="Gill Sans MT"/>
              </a:rPr>
              <a:t>with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respect</a:t>
            </a:r>
            <a:r>
              <a:rPr sz="800" spc="35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to</a:t>
            </a:r>
            <a:r>
              <a:rPr sz="800" spc="7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the</a:t>
            </a:r>
            <a:r>
              <a:rPr sz="800" spc="5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55" dirty="0">
                <a:solidFill>
                  <a:srgbClr val="999999"/>
                </a:solidFill>
                <a:latin typeface="Gill Sans MT"/>
                <a:cs typeface="Gill Sans MT"/>
              </a:rPr>
              <a:t>loss</a:t>
            </a:r>
            <a:r>
              <a:rPr sz="800" spc="8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Gill Sans MT"/>
                <a:cs typeface="Gill Sans MT"/>
              </a:rPr>
              <a:t>function</a:t>
            </a:r>
            <a:endParaRPr sz="800">
              <a:latin typeface="Gill Sans MT"/>
              <a:cs typeface="Gill Sans M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5926645" y="4753165"/>
            <a:ext cx="2889885" cy="331470"/>
            <a:chOff x="5926645" y="4753165"/>
            <a:chExt cx="2889885" cy="331470"/>
          </a:xfrm>
        </p:grpSpPr>
        <p:sp>
          <p:nvSpPr>
            <p:cNvPr id="94" name="object 94"/>
            <p:cNvSpPr/>
            <p:nvPr/>
          </p:nvSpPr>
          <p:spPr>
            <a:xfrm>
              <a:off x="5931408" y="4757928"/>
              <a:ext cx="2880360" cy="321945"/>
            </a:xfrm>
            <a:custGeom>
              <a:avLst/>
              <a:gdLst/>
              <a:ahLst/>
              <a:cxnLst/>
              <a:rect l="l" t="t" r="r" b="b"/>
              <a:pathLst>
                <a:path w="2880359" h="321945">
                  <a:moveTo>
                    <a:pt x="2719577" y="0"/>
                  </a:moveTo>
                  <a:lnTo>
                    <a:pt x="0" y="0"/>
                  </a:lnTo>
                  <a:lnTo>
                    <a:pt x="160781" y="160782"/>
                  </a:lnTo>
                  <a:lnTo>
                    <a:pt x="0" y="321564"/>
                  </a:lnTo>
                  <a:lnTo>
                    <a:pt x="2719577" y="321564"/>
                  </a:lnTo>
                  <a:lnTo>
                    <a:pt x="2880360" y="160782"/>
                  </a:lnTo>
                  <a:lnTo>
                    <a:pt x="2719577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931408" y="4757928"/>
              <a:ext cx="2880360" cy="321945"/>
            </a:xfrm>
            <a:custGeom>
              <a:avLst/>
              <a:gdLst/>
              <a:ahLst/>
              <a:cxnLst/>
              <a:rect l="l" t="t" r="r" b="b"/>
              <a:pathLst>
                <a:path w="2880359" h="321945">
                  <a:moveTo>
                    <a:pt x="0" y="0"/>
                  </a:moveTo>
                  <a:lnTo>
                    <a:pt x="2719577" y="0"/>
                  </a:lnTo>
                  <a:lnTo>
                    <a:pt x="2880360" y="160782"/>
                  </a:lnTo>
                  <a:lnTo>
                    <a:pt x="2719577" y="321564"/>
                  </a:lnTo>
                  <a:lnTo>
                    <a:pt x="0" y="321564"/>
                  </a:lnTo>
                  <a:lnTo>
                    <a:pt x="160781" y="1607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6508495" y="4778755"/>
            <a:ext cx="172338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Take</a:t>
            </a:r>
            <a:r>
              <a:rPr sz="800" spc="45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95" dirty="0">
                <a:solidFill>
                  <a:srgbClr val="999999"/>
                </a:solidFill>
                <a:latin typeface="Gill Sans MT"/>
                <a:cs typeface="Gill Sans MT"/>
              </a:rPr>
              <a:t>a</a:t>
            </a:r>
            <a:r>
              <a:rPr sz="800" spc="85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60" dirty="0">
                <a:solidFill>
                  <a:srgbClr val="999999"/>
                </a:solidFill>
                <a:latin typeface="Gill Sans MT"/>
                <a:cs typeface="Gill Sans MT"/>
              </a:rPr>
              <a:t>small</a:t>
            </a:r>
            <a:r>
              <a:rPr sz="800" spc="7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step</a:t>
            </a:r>
            <a:r>
              <a:rPr sz="800" spc="45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in</a:t>
            </a:r>
            <a:r>
              <a:rPr sz="800" spc="6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the</a:t>
            </a:r>
            <a:r>
              <a:rPr sz="800" spc="7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direction</a:t>
            </a:r>
            <a:r>
              <a:rPr sz="800" spc="7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-20" dirty="0">
                <a:solidFill>
                  <a:srgbClr val="999999"/>
                </a:solidFill>
                <a:latin typeface="Gill Sans MT"/>
                <a:cs typeface="Gill Sans MT"/>
              </a:rPr>
              <a:t>that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would</a:t>
            </a:r>
            <a:r>
              <a:rPr sz="800" spc="3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45" dirty="0">
                <a:solidFill>
                  <a:srgbClr val="999999"/>
                </a:solidFill>
                <a:latin typeface="Gill Sans MT"/>
                <a:cs typeface="Gill Sans MT"/>
              </a:rPr>
              <a:t>minimize</a:t>
            </a:r>
            <a:r>
              <a:rPr sz="800" spc="2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the</a:t>
            </a:r>
            <a:r>
              <a:rPr sz="800" spc="3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55" dirty="0">
                <a:solidFill>
                  <a:srgbClr val="999999"/>
                </a:solidFill>
                <a:latin typeface="Gill Sans MT"/>
                <a:cs typeface="Gill Sans MT"/>
              </a:rPr>
              <a:t>loss</a:t>
            </a:r>
            <a:r>
              <a:rPr sz="800" spc="2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Gill Sans MT"/>
                <a:cs typeface="Gill Sans MT"/>
              </a:rPr>
              <a:t>function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324104" y="283540"/>
            <a:ext cx="197103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Backpropagation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0960"/>
            <a:chOff x="0" y="0"/>
            <a:chExt cx="9144000" cy="51409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653" y="1225105"/>
              <a:ext cx="181736" cy="1817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5564" y="1278636"/>
              <a:ext cx="88392" cy="807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653" y="1543621"/>
              <a:ext cx="181736" cy="1817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4039" y="1594103"/>
              <a:ext cx="91439" cy="807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9653" y="1862137"/>
              <a:ext cx="181736" cy="1817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4039" y="1909572"/>
              <a:ext cx="91439" cy="807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445" y="1862137"/>
              <a:ext cx="181736" cy="1817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1307" y="1911095"/>
              <a:ext cx="96012" cy="807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445" y="1543621"/>
              <a:ext cx="181736" cy="1817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1307" y="1594103"/>
              <a:ext cx="96012" cy="807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445" y="1225105"/>
              <a:ext cx="181736" cy="1817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831" y="1278636"/>
              <a:ext cx="92963" cy="807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945" y="1078801"/>
              <a:ext cx="181736" cy="18173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0663" y="1126236"/>
              <a:ext cx="112776" cy="807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6945" y="1397317"/>
              <a:ext cx="181736" cy="18173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9140" y="1441703"/>
              <a:ext cx="115824" cy="8077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945" y="1715833"/>
              <a:ext cx="181736" cy="1817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9140" y="1757172"/>
              <a:ext cx="115824" cy="822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945" y="2034349"/>
              <a:ext cx="181736" cy="1817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9140" y="2074164"/>
              <a:ext cx="117347" cy="807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83920" y="1170432"/>
              <a:ext cx="400050" cy="955675"/>
            </a:xfrm>
            <a:custGeom>
              <a:avLst/>
              <a:gdLst/>
              <a:ahLst/>
              <a:cxnLst/>
              <a:rect l="l" t="t" r="r" b="b"/>
              <a:pathLst>
                <a:path w="400050" h="955675">
                  <a:moveTo>
                    <a:pt x="0" y="0"/>
                  </a:moveTo>
                  <a:lnTo>
                    <a:pt x="399796" y="146176"/>
                  </a:lnTo>
                </a:path>
                <a:path w="400050" h="955675">
                  <a:moveTo>
                    <a:pt x="0" y="318642"/>
                  </a:moveTo>
                  <a:lnTo>
                    <a:pt x="399796" y="146303"/>
                  </a:lnTo>
                </a:path>
                <a:path w="400050" h="955675">
                  <a:moveTo>
                    <a:pt x="0" y="637031"/>
                  </a:moveTo>
                  <a:lnTo>
                    <a:pt x="399796" y="146303"/>
                  </a:lnTo>
                </a:path>
                <a:path w="400050" h="955675">
                  <a:moveTo>
                    <a:pt x="0" y="955674"/>
                  </a:moveTo>
                  <a:lnTo>
                    <a:pt x="399796" y="146303"/>
                  </a:lnTo>
                </a:path>
                <a:path w="400050" h="955675">
                  <a:moveTo>
                    <a:pt x="0" y="0"/>
                  </a:moveTo>
                  <a:lnTo>
                    <a:pt x="399796" y="464692"/>
                  </a:lnTo>
                </a:path>
                <a:path w="400050" h="955675">
                  <a:moveTo>
                    <a:pt x="0" y="318515"/>
                  </a:moveTo>
                  <a:lnTo>
                    <a:pt x="399796" y="464692"/>
                  </a:lnTo>
                </a:path>
                <a:path w="400050" h="955675">
                  <a:moveTo>
                    <a:pt x="0" y="637158"/>
                  </a:moveTo>
                  <a:lnTo>
                    <a:pt x="399796" y="464819"/>
                  </a:lnTo>
                </a:path>
                <a:path w="400050" h="955675">
                  <a:moveTo>
                    <a:pt x="0" y="955547"/>
                  </a:moveTo>
                  <a:lnTo>
                    <a:pt x="399796" y="464819"/>
                  </a:lnTo>
                </a:path>
                <a:path w="400050" h="955675">
                  <a:moveTo>
                    <a:pt x="0" y="0"/>
                  </a:moveTo>
                  <a:lnTo>
                    <a:pt x="399796" y="783208"/>
                  </a:lnTo>
                </a:path>
                <a:path w="400050" h="955675">
                  <a:moveTo>
                    <a:pt x="0" y="318515"/>
                  </a:moveTo>
                  <a:lnTo>
                    <a:pt x="399796" y="783208"/>
                  </a:lnTo>
                </a:path>
                <a:path w="400050" h="955675">
                  <a:moveTo>
                    <a:pt x="0" y="637031"/>
                  </a:moveTo>
                  <a:lnTo>
                    <a:pt x="399796" y="783208"/>
                  </a:lnTo>
                </a:path>
                <a:path w="400050" h="955675">
                  <a:moveTo>
                    <a:pt x="0" y="955674"/>
                  </a:moveTo>
                  <a:lnTo>
                    <a:pt x="399796" y="783335"/>
                  </a:lnTo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5651" y="1130808"/>
              <a:ext cx="163068" cy="716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4128" y="2078735"/>
              <a:ext cx="164591" cy="716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55420" y="1316736"/>
              <a:ext cx="348615" cy="637540"/>
            </a:xfrm>
            <a:custGeom>
              <a:avLst/>
              <a:gdLst/>
              <a:ahLst/>
              <a:cxnLst/>
              <a:rect l="l" t="t" r="r" b="b"/>
              <a:pathLst>
                <a:path w="348614" h="637539">
                  <a:moveTo>
                    <a:pt x="0" y="0"/>
                  </a:moveTo>
                  <a:lnTo>
                    <a:pt x="348234" y="0"/>
                  </a:lnTo>
                </a:path>
                <a:path w="348614" h="637539">
                  <a:moveTo>
                    <a:pt x="0" y="318515"/>
                  </a:moveTo>
                  <a:lnTo>
                    <a:pt x="348234" y="318515"/>
                  </a:lnTo>
                </a:path>
                <a:path w="348614" h="637539">
                  <a:moveTo>
                    <a:pt x="0" y="637032"/>
                  </a:moveTo>
                  <a:lnTo>
                    <a:pt x="348234" y="637032"/>
                  </a:lnTo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4772" y="1234439"/>
              <a:ext cx="50291" cy="426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4772" y="1551432"/>
              <a:ext cx="50291" cy="4267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04772" y="1866900"/>
              <a:ext cx="50291" cy="441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23515" y="1795272"/>
              <a:ext cx="1168908" cy="66141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91883" y="3471671"/>
              <a:ext cx="1696212" cy="8183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87833" y="3111817"/>
              <a:ext cx="181737" cy="1817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5268" y="3165348"/>
              <a:ext cx="88390" cy="8077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87833" y="3430333"/>
              <a:ext cx="181737" cy="18173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33744" y="3480815"/>
              <a:ext cx="91438" cy="8229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87833" y="3748849"/>
              <a:ext cx="181737" cy="18173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33744" y="3796284"/>
              <a:ext cx="91438" cy="8229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68149" y="3748849"/>
              <a:ext cx="181737" cy="1817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811012" y="3797808"/>
              <a:ext cx="94486" cy="8077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68149" y="3430333"/>
              <a:ext cx="181737" cy="18173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11012" y="3482340"/>
              <a:ext cx="94486" cy="7924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8149" y="3111817"/>
              <a:ext cx="181737" cy="18173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12536" y="3166872"/>
              <a:ext cx="91439" cy="7924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5125" y="2965513"/>
              <a:ext cx="181737" cy="18173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0368" y="3014472"/>
              <a:ext cx="112775" cy="7924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5125" y="3284029"/>
              <a:ext cx="181737" cy="18173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28844" y="3329940"/>
              <a:ext cx="115824" cy="7924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95125" y="3602545"/>
              <a:ext cx="181737" cy="18173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28844" y="3645408"/>
              <a:ext cx="115824" cy="8077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95125" y="3921061"/>
              <a:ext cx="181737" cy="18173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27319" y="3962400"/>
              <a:ext cx="117348" cy="7924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13832" y="3019044"/>
              <a:ext cx="163067" cy="701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12307" y="3965447"/>
              <a:ext cx="166115" cy="7162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945124" y="3203448"/>
              <a:ext cx="348615" cy="637540"/>
            </a:xfrm>
            <a:custGeom>
              <a:avLst/>
              <a:gdLst/>
              <a:ahLst/>
              <a:cxnLst/>
              <a:rect l="l" t="t" r="r" b="b"/>
              <a:pathLst>
                <a:path w="348614" h="637539">
                  <a:moveTo>
                    <a:pt x="0" y="0"/>
                  </a:moveTo>
                  <a:lnTo>
                    <a:pt x="348361" y="0"/>
                  </a:lnTo>
                </a:path>
                <a:path w="348614" h="637539">
                  <a:moveTo>
                    <a:pt x="0" y="318515"/>
                  </a:moveTo>
                  <a:lnTo>
                    <a:pt x="348361" y="318515"/>
                  </a:lnTo>
                </a:path>
                <a:path w="348614" h="637539">
                  <a:moveTo>
                    <a:pt x="0" y="637032"/>
                  </a:moveTo>
                  <a:lnTo>
                    <a:pt x="348361" y="637032"/>
                  </a:lnTo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92951" y="3121151"/>
              <a:ext cx="51815" cy="4419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92951" y="3438144"/>
              <a:ext cx="51815" cy="4267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92951" y="3755135"/>
              <a:ext cx="51815" cy="4267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371719" y="3047491"/>
              <a:ext cx="406400" cy="970280"/>
            </a:xfrm>
            <a:custGeom>
              <a:avLst/>
              <a:gdLst/>
              <a:ahLst/>
              <a:cxnLst/>
              <a:rect l="l" t="t" r="r" b="b"/>
              <a:pathLst>
                <a:path w="406400" h="970279">
                  <a:moveTo>
                    <a:pt x="406019" y="158750"/>
                  </a:moveTo>
                  <a:lnTo>
                    <a:pt x="400291" y="155956"/>
                  </a:lnTo>
                  <a:lnTo>
                    <a:pt x="402463" y="149733"/>
                  </a:lnTo>
                  <a:lnTo>
                    <a:pt x="383400" y="142786"/>
                  </a:lnTo>
                  <a:lnTo>
                    <a:pt x="383400" y="156298"/>
                  </a:lnTo>
                  <a:lnTo>
                    <a:pt x="378866" y="158254"/>
                  </a:lnTo>
                  <a:lnTo>
                    <a:pt x="378866" y="172123"/>
                  </a:lnTo>
                  <a:lnTo>
                    <a:pt x="369544" y="183565"/>
                  </a:lnTo>
                  <a:lnTo>
                    <a:pt x="369544" y="203847"/>
                  </a:lnTo>
                  <a:lnTo>
                    <a:pt x="298932" y="346773"/>
                  </a:lnTo>
                  <a:lnTo>
                    <a:pt x="292773" y="339623"/>
                  </a:lnTo>
                  <a:lnTo>
                    <a:pt x="292773" y="359232"/>
                  </a:lnTo>
                  <a:lnTo>
                    <a:pt x="263893" y="417677"/>
                  </a:lnTo>
                  <a:lnTo>
                    <a:pt x="258229" y="415620"/>
                  </a:lnTo>
                  <a:lnTo>
                    <a:pt x="258229" y="429145"/>
                  </a:lnTo>
                  <a:lnTo>
                    <a:pt x="240258" y="465505"/>
                  </a:lnTo>
                  <a:lnTo>
                    <a:pt x="233273" y="451827"/>
                  </a:lnTo>
                  <a:lnTo>
                    <a:pt x="233273" y="479653"/>
                  </a:lnTo>
                  <a:lnTo>
                    <a:pt x="198945" y="549135"/>
                  </a:lnTo>
                  <a:lnTo>
                    <a:pt x="189839" y="538556"/>
                  </a:lnTo>
                  <a:lnTo>
                    <a:pt x="189839" y="558152"/>
                  </a:lnTo>
                  <a:lnTo>
                    <a:pt x="187058" y="559358"/>
                  </a:lnTo>
                  <a:lnTo>
                    <a:pt x="187058" y="573214"/>
                  </a:lnTo>
                  <a:lnTo>
                    <a:pt x="130581" y="687527"/>
                  </a:lnTo>
                  <a:lnTo>
                    <a:pt x="74168" y="666927"/>
                  </a:lnTo>
                  <a:lnTo>
                    <a:pt x="75755" y="662559"/>
                  </a:lnTo>
                  <a:lnTo>
                    <a:pt x="79908" y="651205"/>
                  </a:lnTo>
                  <a:lnTo>
                    <a:pt x="85471" y="651510"/>
                  </a:lnTo>
                  <a:lnTo>
                    <a:pt x="82384" y="644398"/>
                  </a:lnTo>
                  <a:lnTo>
                    <a:pt x="85090" y="637032"/>
                  </a:lnTo>
                  <a:lnTo>
                    <a:pt x="79489" y="637679"/>
                  </a:lnTo>
                  <a:lnTo>
                    <a:pt x="75044" y="627380"/>
                  </a:lnTo>
                  <a:lnTo>
                    <a:pt x="72872" y="622363"/>
                  </a:lnTo>
                  <a:lnTo>
                    <a:pt x="187058" y="573214"/>
                  </a:lnTo>
                  <a:lnTo>
                    <a:pt x="187058" y="559358"/>
                  </a:lnTo>
                  <a:lnTo>
                    <a:pt x="73660" y="608152"/>
                  </a:lnTo>
                  <a:lnTo>
                    <a:pt x="65608" y="601599"/>
                  </a:lnTo>
                  <a:lnTo>
                    <a:pt x="62979" y="599478"/>
                  </a:lnTo>
                  <a:lnTo>
                    <a:pt x="57518" y="586816"/>
                  </a:lnTo>
                  <a:lnTo>
                    <a:pt x="133870" y="493115"/>
                  </a:lnTo>
                  <a:lnTo>
                    <a:pt x="189839" y="558152"/>
                  </a:lnTo>
                  <a:lnTo>
                    <a:pt x="189839" y="538556"/>
                  </a:lnTo>
                  <a:lnTo>
                    <a:pt x="142062" y="483044"/>
                  </a:lnTo>
                  <a:lnTo>
                    <a:pt x="199199" y="412927"/>
                  </a:lnTo>
                  <a:lnTo>
                    <a:pt x="233273" y="479653"/>
                  </a:lnTo>
                  <a:lnTo>
                    <a:pt x="233273" y="451827"/>
                  </a:lnTo>
                  <a:lnTo>
                    <a:pt x="213334" y="412775"/>
                  </a:lnTo>
                  <a:lnTo>
                    <a:pt x="258229" y="429145"/>
                  </a:lnTo>
                  <a:lnTo>
                    <a:pt x="258229" y="415620"/>
                  </a:lnTo>
                  <a:lnTo>
                    <a:pt x="211048" y="398386"/>
                  </a:lnTo>
                  <a:lnTo>
                    <a:pt x="267182" y="329488"/>
                  </a:lnTo>
                  <a:lnTo>
                    <a:pt x="292773" y="359232"/>
                  </a:lnTo>
                  <a:lnTo>
                    <a:pt x="292773" y="339623"/>
                  </a:lnTo>
                  <a:lnTo>
                    <a:pt x="275374" y="319417"/>
                  </a:lnTo>
                  <a:lnTo>
                    <a:pt x="369544" y="203847"/>
                  </a:lnTo>
                  <a:lnTo>
                    <a:pt x="369544" y="183565"/>
                  </a:lnTo>
                  <a:lnTo>
                    <a:pt x="266890" y="309549"/>
                  </a:lnTo>
                  <a:lnTo>
                    <a:pt x="258686" y="300024"/>
                  </a:lnTo>
                  <a:lnTo>
                    <a:pt x="258686" y="319620"/>
                  </a:lnTo>
                  <a:lnTo>
                    <a:pt x="201561" y="389724"/>
                  </a:lnTo>
                  <a:lnTo>
                    <a:pt x="189801" y="366699"/>
                  </a:lnTo>
                  <a:lnTo>
                    <a:pt x="189801" y="404164"/>
                  </a:lnTo>
                  <a:lnTo>
                    <a:pt x="133565" y="473176"/>
                  </a:lnTo>
                  <a:lnTo>
                    <a:pt x="59867" y="387553"/>
                  </a:lnTo>
                  <a:lnTo>
                    <a:pt x="65227" y="372884"/>
                  </a:lnTo>
                  <a:lnTo>
                    <a:pt x="66128" y="372110"/>
                  </a:lnTo>
                  <a:lnTo>
                    <a:pt x="76809" y="362940"/>
                  </a:lnTo>
                  <a:lnTo>
                    <a:pt x="189801" y="404164"/>
                  </a:lnTo>
                  <a:lnTo>
                    <a:pt x="189801" y="366699"/>
                  </a:lnTo>
                  <a:lnTo>
                    <a:pt x="187350" y="361899"/>
                  </a:lnTo>
                  <a:lnTo>
                    <a:pt x="187350" y="389750"/>
                  </a:lnTo>
                  <a:lnTo>
                    <a:pt x="74168" y="348411"/>
                  </a:lnTo>
                  <a:lnTo>
                    <a:pt x="75755" y="344043"/>
                  </a:lnTo>
                  <a:lnTo>
                    <a:pt x="79908" y="332689"/>
                  </a:lnTo>
                  <a:lnTo>
                    <a:pt x="85471" y="332994"/>
                  </a:lnTo>
                  <a:lnTo>
                    <a:pt x="82384" y="325882"/>
                  </a:lnTo>
                  <a:lnTo>
                    <a:pt x="85090" y="318516"/>
                  </a:lnTo>
                  <a:lnTo>
                    <a:pt x="79489" y="319163"/>
                  </a:lnTo>
                  <a:lnTo>
                    <a:pt x="75044" y="308864"/>
                  </a:lnTo>
                  <a:lnTo>
                    <a:pt x="72872" y="303847"/>
                  </a:lnTo>
                  <a:lnTo>
                    <a:pt x="130759" y="278930"/>
                  </a:lnTo>
                  <a:lnTo>
                    <a:pt x="187350" y="389750"/>
                  </a:lnTo>
                  <a:lnTo>
                    <a:pt x="187350" y="361899"/>
                  </a:lnTo>
                  <a:lnTo>
                    <a:pt x="142417" y="273913"/>
                  </a:lnTo>
                  <a:lnTo>
                    <a:pt x="198551" y="249745"/>
                  </a:lnTo>
                  <a:lnTo>
                    <a:pt x="258686" y="319620"/>
                  </a:lnTo>
                  <a:lnTo>
                    <a:pt x="258686" y="300024"/>
                  </a:lnTo>
                  <a:lnTo>
                    <a:pt x="210858" y="244449"/>
                  </a:lnTo>
                  <a:lnTo>
                    <a:pt x="378866" y="172123"/>
                  </a:lnTo>
                  <a:lnTo>
                    <a:pt x="378866" y="158254"/>
                  </a:lnTo>
                  <a:lnTo>
                    <a:pt x="202145" y="234327"/>
                  </a:lnTo>
                  <a:lnTo>
                    <a:pt x="189839" y="220040"/>
                  </a:lnTo>
                  <a:lnTo>
                    <a:pt x="189839" y="239623"/>
                  </a:lnTo>
                  <a:lnTo>
                    <a:pt x="136613" y="262534"/>
                  </a:lnTo>
                  <a:lnTo>
                    <a:pt x="40957" y="75234"/>
                  </a:lnTo>
                  <a:lnTo>
                    <a:pt x="43002" y="73482"/>
                  </a:lnTo>
                  <a:lnTo>
                    <a:pt x="45669" y="72110"/>
                  </a:lnTo>
                  <a:lnTo>
                    <a:pt x="189839" y="239623"/>
                  </a:lnTo>
                  <a:lnTo>
                    <a:pt x="189839" y="220040"/>
                  </a:lnTo>
                  <a:lnTo>
                    <a:pt x="59867" y="69037"/>
                  </a:lnTo>
                  <a:lnTo>
                    <a:pt x="61747" y="63881"/>
                  </a:lnTo>
                  <a:lnTo>
                    <a:pt x="62738" y="63373"/>
                  </a:lnTo>
                  <a:lnTo>
                    <a:pt x="68961" y="60198"/>
                  </a:lnTo>
                  <a:lnTo>
                    <a:pt x="64338" y="56794"/>
                  </a:lnTo>
                  <a:lnTo>
                    <a:pt x="65227" y="54368"/>
                  </a:lnTo>
                  <a:lnTo>
                    <a:pt x="66128" y="53594"/>
                  </a:lnTo>
                  <a:lnTo>
                    <a:pt x="76809" y="44424"/>
                  </a:lnTo>
                  <a:lnTo>
                    <a:pt x="383400" y="156298"/>
                  </a:lnTo>
                  <a:lnTo>
                    <a:pt x="383400" y="142786"/>
                  </a:lnTo>
                  <a:lnTo>
                    <a:pt x="74168" y="29895"/>
                  </a:lnTo>
                  <a:lnTo>
                    <a:pt x="75755" y="25527"/>
                  </a:lnTo>
                  <a:lnTo>
                    <a:pt x="85090" y="0"/>
                  </a:lnTo>
                  <a:lnTo>
                    <a:pt x="381" y="9652"/>
                  </a:lnTo>
                  <a:lnTo>
                    <a:pt x="1143" y="94869"/>
                  </a:lnTo>
                  <a:lnTo>
                    <a:pt x="19507" y="85483"/>
                  </a:lnTo>
                  <a:lnTo>
                    <a:pt x="21209" y="92202"/>
                  </a:lnTo>
                  <a:lnTo>
                    <a:pt x="31076" y="83731"/>
                  </a:lnTo>
                  <a:lnTo>
                    <a:pt x="124955" y="267563"/>
                  </a:lnTo>
                  <a:lnTo>
                    <a:pt x="67818" y="292150"/>
                  </a:lnTo>
                  <a:lnTo>
                    <a:pt x="55245" y="263017"/>
                  </a:lnTo>
                  <a:lnTo>
                    <a:pt x="381" y="328168"/>
                  </a:lnTo>
                  <a:lnTo>
                    <a:pt x="21209" y="410718"/>
                  </a:lnTo>
                  <a:lnTo>
                    <a:pt x="45212" y="390093"/>
                  </a:lnTo>
                  <a:lnTo>
                    <a:pt x="125374" y="483235"/>
                  </a:lnTo>
                  <a:lnTo>
                    <a:pt x="43548" y="583666"/>
                  </a:lnTo>
                  <a:lnTo>
                    <a:pt x="18923" y="563626"/>
                  </a:lnTo>
                  <a:lnTo>
                    <a:pt x="419" y="646645"/>
                  </a:lnTo>
                  <a:lnTo>
                    <a:pt x="381" y="646811"/>
                  </a:lnTo>
                  <a:lnTo>
                    <a:pt x="58928" y="708660"/>
                  </a:lnTo>
                  <a:lnTo>
                    <a:pt x="69799" y="678891"/>
                  </a:lnTo>
                  <a:lnTo>
                    <a:pt x="124917" y="699008"/>
                  </a:lnTo>
                  <a:lnTo>
                    <a:pt x="29997" y="891146"/>
                  </a:lnTo>
                  <a:lnTo>
                    <a:pt x="18923" y="882129"/>
                  </a:lnTo>
                  <a:lnTo>
                    <a:pt x="17437" y="888784"/>
                  </a:lnTo>
                  <a:lnTo>
                    <a:pt x="0" y="880160"/>
                  </a:lnTo>
                  <a:lnTo>
                    <a:pt x="381" y="965352"/>
                  </a:lnTo>
                  <a:lnTo>
                    <a:pt x="584" y="965200"/>
                  </a:lnTo>
                  <a:lnTo>
                    <a:pt x="85471" y="970038"/>
                  </a:lnTo>
                  <a:lnTo>
                    <a:pt x="75044" y="945908"/>
                  </a:lnTo>
                  <a:lnTo>
                    <a:pt x="72872" y="940892"/>
                  </a:lnTo>
                  <a:lnTo>
                    <a:pt x="402844" y="798830"/>
                  </a:lnTo>
                  <a:lnTo>
                    <a:pt x="400265" y="792911"/>
                  </a:lnTo>
                  <a:lnTo>
                    <a:pt x="400913" y="792340"/>
                  </a:lnTo>
                  <a:lnTo>
                    <a:pt x="405892" y="789813"/>
                  </a:lnTo>
                  <a:lnTo>
                    <a:pt x="383400" y="745782"/>
                  </a:lnTo>
                  <a:lnTo>
                    <a:pt x="383400" y="793330"/>
                  </a:lnTo>
                  <a:lnTo>
                    <a:pt x="73698" y="926693"/>
                  </a:lnTo>
                  <a:lnTo>
                    <a:pt x="65544" y="920051"/>
                  </a:lnTo>
                  <a:lnTo>
                    <a:pt x="62979" y="917994"/>
                  </a:lnTo>
                  <a:lnTo>
                    <a:pt x="68326" y="913917"/>
                  </a:lnTo>
                  <a:lnTo>
                    <a:pt x="62890" y="911237"/>
                  </a:lnTo>
                  <a:lnTo>
                    <a:pt x="59309" y="909485"/>
                  </a:lnTo>
                  <a:lnTo>
                    <a:pt x="57492" y="905294"/>
                  </a:lnTo>
                  <a:lnTo>
                    <a:pt x="202514" y="727329"/>
                  </a:lnTo>
                  <a:lnTo>
                    <a:pt x="383400" y="793330"/>
                  </a:lnTo>
                  <a:lnTo>
                    <a:pt x="383400" y="745782"/>
                  </a:lnTo>
                  <a:lnTo>
                    <a:pt x="379361" y="737870"/>
                  </a:lnTo>
                  <a:lnTo>
                    <a:pt x="379361" y="778344"/>
                  </a:lnTo>
                  <a:lnTo>
                    <a:pt x="211023" y="716889"/>
                  </a:lnTo>
                  <a:lnTo>
                    <a:pt x="267169" y="647992"/>
                  </a:lnTo>
                  <a:lnTo>
                    <a:pt x="379361" y="778344"/>
                  </a:lnTo>
                  <a:lnTo>
                    <a:pt x="379361" y="737870"/>
                  </a:lnTo>
                  <a:lnTo>
                    <a:pt x="370586" y="720686"/>
                  </a:lnTo>
                  <a:lnTo>
                    <a:pt x="370586" y="748550"/>
                  </a:lnTo>
                  <a:lnTo>
                    <a:pt x="275374" y="637921"/>
                  </a:lnTo>
                  <a:lnTo>
                    <a:pt x="299173" y="608711"/>
                  </a:lnTo>
                  <a:lnTo>
                    <a:pt x="370586" y="748550"/>
                  </a:lnTo>
                  <a:lnTo>
                    <a:pt x="370586" y="720686"/>
                  </a:lnTo>
                  <a:lnTo>
                    <a:pt x="307924" y="597979"/>
                  </a:lnTo>
                  <a:lnTo>
                    <a:pt x="405257" y="478536"/>
                  </a:lnTo>
                  <a:lnTo>
                    <a:pt x="400278" y="474459"/>
                  </a:lnTo>
                  <a:lnTo>
                    <a:pt x="405130" y="470154"/>
                  </a:lnTo>
                  <a:lnTo>
                    <a:pt x="383413" y="444931"/>
                  </a:lnTo>
                  <a:lnTo>
                    <a:pt x="383413" y="474827"/>
                  </a:lnTo>
                  <a:lnTo>
                    <a:pt x="378866" y="476796"/>
                  </a:lnTo>
                  <a:lnTo>
                    <a:pt x="378866" y="490639"/>
                  </a:lnTo>
                  <a:lnTo>
                    <a:pt x="301561" y="585533"/>
                  </a:lnTo>
                  <a:lnTo>
                    <a:pt x="292811" y="568401"/>
                  </a:lnTo>
                  <a:lnTo>
                    <a:pt x="292811" y="596252"/>
                  </a:lnTo>
                  <a:lnTo>
                    <a:pt x="266890" y="628065"/>
                  </a:lnTo>
                  <a:lnTo>
                    <a:pt x="258686" y="618540"/>
                  </a:lnTo>
                  <a:lnTo>
                    <a:pt x="258686" y="638136"/>
                  </a:lnTo>
                  <a:lnTo>
                    <a:pt x="198310" y="712254"/>
                  </a:lnTo>
                  <a:lnTo>
                    <a:pt x="189801" y="709155"/>
                  </a:lnTo>
                  <a:lnTo>
                    <a:pt x="189801" y="722693"/>
                  </a:lnTo>
                  <a:lnTo>
                    <a:pt x="43853" y="901839"/>
                  </a:lnTo>
                  <a:lnTo>
                    <a:pt x="42011" y="900938"/>
                  </a:lnTo>
                  <a:lnTo>
                    <a:pt x="40043" y="899337"/>
                  </a:lnTo>
                  <a:lnTo>
                    <a:pt x="136867" y="703376"/>
                  </a:lnTo>
                  <a:lnTo>
                    <a:pt x="189801" y="722693"/>
                  </a:lnTo>
                  <a:lnTo>
                    <a:pt x="189801" y="709155"/>
                  </a:lnTo>
                  <a:lnTo>
                    <a:pt x="142544" y="691896"/>
                  </a:lnTo>
                  <a:lnTo>
                    <a:pt x="201777" y="572020"/>
                  </a:lnTo>
                  <a:lnTo>
                    <a:pt x="258686" y="638136"/>
                  </a:lnTo>
                  <a:lnTo>
                    <a:pt x="258686" y="618540"/>
                  </a:lnTo>
                  <a:lnTo>
                    <a:pt x="210858" y="562965"/>
                  </a:lnTo>
                  <a:lnTo>
                    <a:pt x="264109" y="540042"/>
                  </a:lnTo>
                  <a:lnTo>
                    <a:pt x="292811" y="596252"/>
                  </a:lnTo>
                  <a:lnTo>
                    <a:pt x="292811" y="568401"/>
                  </a:lnTo>
                  <a:lnTo>
                    <a:pt x="275767" y="535025"/>
                  </a:lnTo>
                  <a:lnTo>
                    <a:pt x="378866" y="490639"/>
                  </a:lnTo>
                  <a:lnTo>
                    <a:pt x="378866" y="476796"/>
                  </a:lnTo>
                  <a:lnTo>
                    <a:pt x="269963" y="523659"/>
                  </a:lnTo>
                  <a:lnTo>
                    <a:pt x="258305" y="500837"/>
                  </a:lnTo>
                  <a:lnTo>
                    <a:pt x="258305" y="528675"/>
                  </a:lnTo>
                  <a:lnTo>
                    <a:pt x="213715" y="547865"/>
                  </a:lnTo>
                  <a:lnTo>
                    <a:pt x="240461" y="493737"/>
                  </a:lnTo>
                  <a:lnTo>
                    <a:pt x="258305" y="528675"/>
                  </a:lnTo>
                  <a:lnTo>
                    <a:pt x="258305" y="500837"/>
                  </a:lnTo>
                  <a:lnTo>
                    <a:pt x="247459" y="479590"/>
                  </a:lnTo>
                  <a:lnTo>
                    <a:pt x="270230" y="433514"/>
                  </a:lnTo>
                  <a:lnTo>
                    <a:pt x="383413" y="474827"/>
                  </a:lnTo>
                  <a:lnTo>
                    <a:pt x="383413" y="444931"/>
                  </a:lnTo>
                  <a:lnTo>
                    <a:pt x="379374" y="440245"/>
                  </a:lnTo>
                  <a:lnTo>
                    <a:pt x="379374" y="459841"/>
                  </a:lnTo>
                  <a:lnTo>
                    <a:pt x="275894" y="422059"/>
                  </a:lnTo>
                  <a:lnTo>
                    <a:pt x="301777" y="369684"/>
                  </a:lnTo>
                  <a:lnTo>
                    <a:pt x="379374" y="459841"/>
                  </a:lnTo>
                  <a:lnTo>
                    <a:pt x="379374" y="440245"/>
                  </a:lnTo>
                  <a:lnTo>
                    <a:pt x="307924" y="357238"/>
                  </a:lnTo>
                  <a:lnTo>
                    <a:pt x="406019" y="15875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2206879" y="1290954"/>
            <a:ext cx="1929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derivatives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function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w.r.t.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network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output.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643496" y="2767964"/>
            <a:ext cx="1737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Finally,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dirty="0">
                <a:latin typeface="Calibri"/>
                <a:cs typeface="Calibri"/>
              </a:rPr>
              <a:t>derivatives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w.r.t. </a:t>
            </a:r>
            <a:r>
              <a:rPr sz="1200" dirty="0">
                <a:latin typeface="Calibri"/>
                <a:cs typeface="Calibri"/>
              </a:rPr>
              <a:t>Input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activations.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94525" y="737425"/>
            <a:ext cx="285750" cy="285750"/>
            <a:chOff x="394525" y="737425"/>
            <a:chExt cx="285750" cy="285750"/>
          </a:xfrm>
        </p:grpSpPr>
        <p:sp>
          <p:nvSpPr>
            <p:cNvPr id="62" name="object 62"/>
            <p:cNvSpPr/>
            <p:nvPr/>
          </p:nvSpPr>
          <p:spPr>
            <a:xfrm>
              <a:off x="399288" y="742187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137921" y="0"/>
                  </a:moveTo>
                  <a:lnTo>
                    <a:pt x="94327" y="7028"/>
                  </a:lnTo>
                  <a:lnTo>
                    <a:pt x="56466" y="26602"/>
                  </a:lnTo>
                  <a:lnTo>
                    <a:pt x="26610" y="56455"/>
                  </a:lnTo>
                  <a:lnTo>
                    <a:pt x="7031" y="94317"/>
                  </a:lnTo>
                  <a:lnTo>
                    <a:pt x="0" y="137922"/>
                  </a:lnTo>
                  <a:lnTo>
                    <a:pt x="7031" y="181526"/>
                  </a:lnTo>
                  <a:lnTo>
                    <a:pt x="26610" y="219388"/>
                  </a:lnTo>
                  <a:lnTo>
                    <a:pt x="56466" y="249241"/>
                  </a:lnTo>
                  <a:lnTo>
                    <a:pt x="94327" y="268815"/>
                  </a:lnTo>
                  <a:lnTo>
                    <a:pt x="137921" y="275844"/>
                  </a:lnTo>
                  <a:lnTo>
                    <a:pt x="181516" y="268815"/>
                  </a:lnTo>
                  <a:lnTo>
                    <a:pt x="219377" y="249241"/>
                  </a:lnTo>
                  <a:lnTo>
                    <a:pt x="249233" y="219388"/>
                  </a:lnTo>
                  <a:lnTo>
                    <a:pt x="268812" y="181526"/>
                  </a:lnTo>
                  <a:lnTo>
                    <a:pt x="275843" y="137922"/>
                  </a:lnTo>
                  <a:lnTo>
                    <a:pt x="268812" y="94317"/>
                  </a:lnTo>
                  <a:lnTo>
                    <a:pt x="249233" y="56455"/>
                  </a:lnTo>
                  <a:lnTo>
                    <a:pt x="219377" y="26602"/>
                  </a:lnTo>
                  <a:lnTo>
                    <a:pt x="181516" y="7028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99288" y="742187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0" y="137922"/>
                  </a:moveTo>
                  <a:lnTo>
                    <a:pt x="7031" y="94317"/>
                  </a:lnTo>
                  <a:lnTo>
                    <a:pt x="26610" y="56455"/>
                  </a:lnTo>
                  <a:lnTo>
                    <a:pt x="56466" y="26602"/>
                  </a:lnTo>
                  <a:lnTo>
                    <a:pt x="94327" y="7028"/>
                  </a:lnTo>
                  <a:lnTo>
                    <a:pt x="137921" y="0"/>
                  </a:lnTo>
                  <a:lnTo>
                    <a:pt x="181516" y="7028"/>
                  </a:lnTo>
                  <a:lnTo>
                    <a:pt x="219377" y="26602"/>
                  </a:lnTo>
                  <a:lnTo>
                    <a:pt x="249233" y="56455"/>
                  </a:lnTo>
                  <a:lnTo>
                    <a:pt x="268812" y="94317"/>
                  </a:lnTo>
                  <a:lnTo>
                    <a:pt x="275843" y="137922"/>
                  </a:lnTo>
                  <a:lnTo>
                    <a:pt x="268812" y="181526"/>
                  </a:lnTo>
                  <a:lnTo>
                    <a:pt x="249233" y="219388"/>
                  </a:lnTo>
                  <a:lnTo>
                    <a:pt x="219377" y="249241"/>
                  </a:lnTo>
                  <a:lnTo>
                    <a:pt x="181516" y="268815"/>
                  </a:lnTo>
                  <a:lnTo>
                    <a:pt x="137921" y="275844"/>
                  </a:lnTo>
                  <a:lnTo>
                    <a:pt x="94327" y="268815"/>
                  </a:lnTo>
                  <a:lnTo>
                    <a:pt x="56466" y="249241"/>
                  </a:lnTo>
                  <a:lnTo>
                    <a:pt x="26610" y="219388"/>
                  </a:lnTo>
                  <a:lnTo>
                    <a:pt x="7031" y="181526"/>
                  </a:lnTo>
                  <a:lnTo>
                    <a:pt x="0" y="137922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19176" y="772414"/>
            <a:ext cx="37668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20"/>
              </a:lnSpc>
              <a:spcBef>
                <a:spcPts val="100"/>
              </a:spcBef>
            </a:pPr>
            <a:r>
              <a:rPr sz="1200" spc="-5" dirty="0">
                <a:solidFill>
                  <a:srgbClr val="EEEEEE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  <a:p>
            <a:pPr marL="1699895">
              <a:lnSpc>
                <a:spcPts val="132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first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step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backpropagation</a:t>
            </a:r>
            <a:endParaRPr sz="1200">
              <a:latin typeface="Calibri"/>
              <a:cs typeface="Calibri"/>
            </a:endParaRPr>
          </a:p>
          <a:p>
            <a:pPr marL="16998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starts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calculating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partial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4859845" y="764857"/>
            <a:ext cx="2531745" cy="1446530"/>
            <a:chOff x="4859845" y="764857"/>
            <a:chExt cx="2531745" cy="1446530"/>
          </a:xfrm>
        </p:grpSpPr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63449" y="1185481"/>
              <a:ext cx="181737" cy="18173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0884" y="1239011"/>
              <a:ext cx="88390" cy="8077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63449" y="1503997"/>
              <a:ext cx="181737" cy="18173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309360" y="1554479"/>
              <a:ext cx="89914" cy="8077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263449" y="1822513"/>
              <a:ext cx="181737" cy="18173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09360" y="1869947"/>
              <a:ext cx="89914" cy="8077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42241" y="1822513"/>
              <a:ext cx="183261" cy="181737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86628" y="1869947"/>
              <a:ext cx="94486" cy="8229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42241" y="1503997"/>
              <a:ext cx="183261" cy="18173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86628" y="1554479"/>
              <a:ext cx="94486" cy="8077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42241" y="1185481"/>
              <a:ext cx="183261" cy="18173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88152" y="1239011"/>
              <a:ext cx="91439" cy="7924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70741" y="1039177"/>
              <a:ext cx="181737" cy="18173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05984" y="1086611"/>
              <a:ext cx="111251" cy="8077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70741" y="1357693"/>
              <a:ext cx="181737" cy="18173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04460" y="1402079"/>
              <a:ext cx="114300" cy="7924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70741" y="1676209"/>
              <a:ext cx="181737" cy="18173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04460" y="1717547"/>
              <a:ext cx="114300" cy="8077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70741" y="1994725"/>
              <a:ext cx="181737" cy="18173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202936" y="2034539"/>
              <a:ext cx="117348" cy="7924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347716" y="1130807"/>
              <a:ext cx="400050" cy="954405"/>
            </a:xfrm>
            <a:custGeom>
              <a:avLst/>
              <a:gdLst/>
              <a:ahLst/>
              <a:cxnLst/>
              <a:rect l="l" t="t" r="r" b="b"/>
              <a:pathLst>
                <a:path w="400050" h="954405">
                  <a:moveTo>
                    <a:pt x="0" y="0"/>
                  </a:moveTo>
                  <a:lnTo>
                    <a:pt x="399796" y="146176"/>
                  </a:lnTo>
                </a:path>
                <a:path w="400050" h="954405">
                  <a:moveTo>
                    <a:pt x="0" y="317118"/>
                  </a:moveTo>
                  <a:lnTo>
                    <a:pt x="399796" y="144779"/>
                  </a:lnTo>
                </a:path>
                <a:path w="400050" h="954405">
                  <a:moveTo>
                    <a:pt x="0" y="635507"/>
                  </a:moveTo>
                  <a:lnTo>
                    <a:pt x="399796" y="144779"/>
                  </a:lnTo>
                </a:path>
                <a:path w="400050" h="954405">
                  <a:moveTo>
                    <a:pt x="0" y="953896"/>
                  </a:moveTo>
                  <a:lnTo>
                    <a:pt x="399796" y="144779"/>
                  </a:lnTo>
                </a:path>
                <a:path w="400050" h="954405">
                  <a:moveTo>
                    <a:pt x="0" y="0"/>
                  </a:moveTo>
                  <a:lnTo>
                    <a:pt x="399796" y="464565"/>
                  </a:lnTo>
                </a:path>
                <a:path w="400050" h="954405">
                  <a:moveTo>
                    <a:pt x="0" y="316991"/>
                  </a:moveTo>
                  <a:lnTo>
                    <a:pt x="399796" y="463168"/>
                  </a:lnTo>
                </a:path>
                <a:path w="400050" h="954405">
                  <a:moveTo>
                    <a:pt x="0" y="635634"/>
                  </a:moveTo>
                  <a:lnTo>
                    <a:pt x="399796" y="463295"/>
                  </a:lnTo>
                </a:path>
                <a:path w="400050" h="954405">
                  <a:moveTo>
                    <a:pt x="0" y="954023"/>
                  </a:moveTo>
                  <a:lnTo>
                    <a:pt x="399796" y="463295"/>
                  </a:lnTo>
                </a:path>
                <a:path w="400050" h="954405">
                  <a:moveTo>
                    <a:pt x="0" y="0"/>
                  </a:moveTo>
                  <a:lnTo>
                    <a:pt x="399796" y="783208"/>
                  </a:lnTo>
                </a:path>
                <a:path w="400050" h="954405">
                  <a:moveTo>
                    <a:pt x="0" y="316991"/>
                  </a:moveTo>
                  <a:lnTo>
                    <a:pt x="399796" y="781684"/>
                  </a:lnTo>
                </a:path>
                <a:path w="400050" h="954405">
                  <a:moveTo>
                    <a:pt x="0" y="635507"/>
                  </a:moveTo>
                  <a:lnTo>
                    <a:pt x="399796" y="781684"/>
                  </a:lnTo>
                </a:path>
                <a:path w="400050" h="954405">
                  <a:moveTo>
                    <a:pt x="0" y="954150"/>
                  </a:moveTo>
                  <a:lnTo>
                    <a:pt x="399796" y="781811"/>
                  </a:lnTo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89448" y="1091183"/>
              <a:ext cx="163067" cy="7162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484622" y="1086357"/>
              <a:ext cx="172720" cy="81280"/>
            </a:xfrm>
            <a:custGeom>
              <a:avLst/>
              <a:gdLst/>
              <a:ahLst/>
              <a:cxnLst/>
              <a:rect l="l" t="t" r="r" b="b"/>
              <a:pathLst>
                <a:path w="172720" h="81280">
                  <a:moveTo>
                    <a:pt x="0" y="81152"/>
                  </a:moveTo>
                  <a:lnTo>
                    <a:pt x="172592" y="81152"/>
                  </a:lnTo>
                  <a:lnTo>
                    <a:pt x="172592" y="0"/>
                  </a:lnTo>
                  <a:lnTo>
                    <a:pt x="0" y="0"/>
                  </a:lnTo>
                  <a:lnTo>
                    <a:pt x="0" y="81152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87924" y="2039111"/>
              <a:ext cx="166115" cy="70104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483098" y="2034286"/>
              <a:ext cx="175895" cy="80010"/>
            </a:xfrm>
            <a:custGeom>
              <a:avLst/>
              <a:gdLst/>
              <a:ahLst/>
              <a:cxnLst/>
              <a:rect l="l" t="t" r="r" b="b"/>
              <a:pathLst>
                <a:path w="175895" h="80010">
                  <a:moveTo>
                    <a:pt x="0" y="79629"/>
                  </a:moveTo>
                  <a:lnTo>
                    <a:pt x="175640" y="79629"/>
                  </a:lnTo>
                  <a:lnTo>
                    <a:pt x="175640" y="0"/>
                  </a:lnTo>
                  <a:lnTo>
                    <a:pt x="0" y="0"/>
                  </a:lnTo>
                  <a:lnTo>
                    <a:pt x="0" y="79629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68568" y="1194815"/>
              <a:ext cx="51815" cy="4267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68568" y="1511807"/>
              <a:ext cx="51815" cy="4267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068568" y="1827275"/>
              <a:ext cx="51815" cy="4267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920740" y="1237487"/>
              <a:ext cx="348615" cy="713740"/>
            </a:xfrm>
            <a:custGeom>
              <a:avLst/>
              <a:gdLst/>
              <a:ahLst/>
              <a:cxnLst/>
              <a:rect l="l" t="t" r="r" b="b"/>
              <a:pathLst>
                <a:path w="348614" h="713739">
                  <a:moveTo>
                    <a:pt x="348234" y="668782"/>
                  </a:moveTo>
                  <a:lnTo>
                    <a:pt x="76200" y="668782"/>
                  </a:lnTo>
                  <a:lnTo>
                    <a:pt x="76200" y="637044"/>
                  </a:lnTo>
                  <a:lnTo>
                    <a:pt x="0" y="675132"/>
                  </a:lnTo>
                  <a:lnTo>
                    <a:pt x="76200" y="713232"/>
                  </a:lnTo>
                  <a:lnTo>
                    <a:pt x="76200" y="681482"/>
                  </a:lnTo>
                  <a:lnTo>
                    <a:pt x="348234" y="681482"/>
                  </a:lnTo>
                  <a:lnTo>
                    <a:pt x="348234" y="668782"/>
                  </a:lnTo>
                  <a:close/>
                </a:path>
                <a:path w="348614" h="713739">
                  <a:moveTo>
                    <a:pt x="348234" y="350266"/>
                  </a:moveTo>
                  <a:lnTo>
                    <a:pt x="76200" y="350266"/>
                  </a:lnTo>
                  <a:lnTo>
                    <a:pt x="76200" y="318516"/>
                  </a:lnTo>
                  <a:lnTo>
                    <a:pt x="0" y="356616"/>
                  </a:lnTo>
                  <a:lnTo>
                    <a:pt x="76200" y="394716"/>
                  </a:lnTo>
                  <a:lnTo>
                    <a:pt x="76200" y="362966"/>
                  </a:lnTo>
                  <a:lnTo>
                    <a:pt x="348234" y="362966"/>
                  </a:lnTo>
                  <a:lnTo>
                    <a:pt x="348234" y="350266"/>
                  </a:lnTo>
                  <a:close/>
                </a:path>
                <a:path w="348614" h="713739">
                  <a:moveTo>
                    <a:pt x="348234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348234" y="44450"/>
                  </a:lnTo>
                  <a:lnTo>
                    <a:pt x="348234" y="3175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687312" y="1696211"/>
              <a:ext cx="704088" cy="515112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864608" y="769619"/>
              <a:ext cx="276225" cy="277495"/>
            </a:xfrm>
            <a:custGeom>
              <a:avLst/>
              <a:gdLst/>
              <a:ahLst/>
              <a:cxnLst/>
              <a:rect l="l" t="t" r="r" b="b"/>
              <a:pathLst>
                <a:path w="276225" h="277494">
                  <a:moveTo>
                    <a:pt x="137921" y="0"/>
                  </a:moveTo>
                  <a:lnTo>
                    <a:pt x="94317" y="7071"/>
                  </a:lnTo>
                  <a:lnTo>
                    <a:pt x="56455" y="26761"/>
                  </a:lnTo>
                  <a:lnTo>
                    <a:pt x="26602" y="56784"/>
                  </a:lnTo>
                  <a:lnTo>
                    <a:pt x="7028" y="94853"/>
                  </a:lnTo>
                  <a:lnTo>
                    <a:pt x="0" y="138683"/>
                  </a:lnTo>
                  <a:lnTo>
                    <a:pt x="7028" y="182514"/>
                  </a:lnTo>
                  <a:lnTo>
                    <a:pt x="26602" y="220583"/>
                  </a:lnTo>
                  <a:lnTo>
                    <a:pt x="56455" y="250606"/>
                  </a:lnTo>
                  <a:lnTo>
                    <a:pt x="94317" y="270296"/>
                  </a:lnTo>
                  <a:lnTo>
                    <a:pt x="137921" y="277367"/>
                  </a:lnTo>
                  <a:lnTo>
                    <a:pt x="181526" y="270296"/>
                  </a:lnTo>
                  <a:lnTo>
                    <a:pt x="219388" y="250606"/>
                  </a:lnTo>
                  <a:lnTo>
                    <a:pt x="249241" y="220583"/>
                  </a:lnTo>
                  <a:lnTo>
                    <a:pt x="268815" y="182514"/>
                  </a:lnTo>
                  <a:lnTo>
                    <a:pt x="275843" y="138683"/>
                  </a:lnTo>
                  <a:lnTo>
                    <a:pt x="268815" y="94853"/>
                  </a:lnTo>
                  <a:lnTo>
                    <a:pt x="249241" y="56784"/>
                  </a:lnTo>
                  <a:lnTo>
                    <a:pt x="219388" y="26761"/>
                  </a:lnTo>
                  <a:lnTo>
                    <a:pt x="181526" y="7071"/>
                  </a:lnTo>
                  <a:lnTo>
                    <a:pt x="13792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864608" y="769619"/>
              <a:ext cx="276225" cy="277495"/>
            </a:xfrm>
            <a:custGeom>
              <a:avLst/>
              <a:gdLst/>
              <a:ahLst/>
              <a:cxnLst/>
              <a:rect l="l" t="t" r="r" b="b"/>
              <a:pathLst>
                <a:path w="276225" h="277494">
                  <a:moveTo>
                    <a:pt x="0" y="138683"/>
                  </a:moveTo>
                  <a:lnTo>
                    <a:pt x="7028" y="94853"/>
                  </a:lnTo>
                  <a:lnTo>
                    <a:pt x="26602" y="56784"/>
                  </a:lnTo>
                  <a:lnTo>
                    <a:pt x="56455" y="26761"/>
                  </a:lnTo>
                  <a:lnTo>
                    <a:pt x="94317" y="7071"/>
                  </a:lnTo>
                  <a:lnTo>
                    <a:pt x="137921" y="0"/>
                  </a:lnTo>
                  <a:lnTo>
                    <a:pt x="181526" y="7071"/>
                  </a:lnTo>
                  <a:lnTo>
                    <a:pt x="219388" y="26761"/>
                  </a:lnTo>
                  <a:lnTo>
                    <a:pt x="249241" y="56784"/>
                  </a:lnTo>
                  <a:lnTo>
                    <a:pt x="268815" y="94853"/>
                  </a:lnTo>
                  <a:lnTo>
                    <a:pt x="275843" y="138683"/>
                  </a:lnTo>
                  <a:lnTo>
                    <a:pt x="268815" y="182514"/>
                  </a:lnTo>
                  <a:lnTo>
                    <a:pt x="249241" y="220583"/>
                  </a:lnTo>
                  <a:lnTo>
                    <a:pt x="219388" y="250606"/>
                  </a:lnTo>
                  <a:lnTo>
                    <a:pt x="181526" y="270296"/>
                  </a:lnTo>
                  <a:lnTo>
                    <a:pt x="137921" y="277367"/>
                  </a:lnTo>
                  <a:lnTo>
                    <a:pt x="94317" y="270296"/>
                  </a:lnTo>
                  <a:lnTo>
                    <a:pt x="56455" y="250606"/>
                  </a:lnTo>
                  <a:lnTo>
                    <a:pt x="26602" y="220583"/>
                  </a:lnTo>
                  <a:lnTo>
                    <a:pt x="7028" y="182514"/>
                  </a:lnTo>
                  <a:lnTo>
                    <a:pt x="0" y="138683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6671818" y="886459"/>
            <a:ext cx="21863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Moving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step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backwards,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now </a:t>
            </a:r>
            <a:r>
              <a:rPr sz="1200" dirty="0">
                <a:latin typeface="Calibri"/>
                <a:cs typeface="Calibri"/>
              </a:rPr>
              <a:t>we calculate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partial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derivatives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loss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w.r.t.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output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activation function.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984241" y="799846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EEEEE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458533" y="2689669"/>
            <a:ext cx="3427729" cy="1701164"/>
            <a:chOff x="458533" y="2689669"/>
            <a:chExt cx="3427729" cy="1701164"/>
          </a:xfrm>
        </p:grpSpPr>
        <p:pic>
          <p:nvPicPr>
            <p:cNvPr id="101" name="object 10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97251" y="3329940"/>
              <a:ext cx="1021079" cy="44958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397251" y="3895344"/>
              <a:ext cx="1488948" cy="495300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9945" y="3101149"/>
              <a:ext cx="181737" cy="18173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7379" y="3154680"/>
              <a:ext cx="88392" cy="8077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49945" y="3419665"/>
              <a:ext cx="181737" cy="18173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5856" y="3470148"/>
              <a:ext cx="91439" cy="80772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49945" y="3738181"/>
              <a:ext cx="181737" cy="18173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856" y="3785616"/>
              <a:ext cx="91439" cy="8077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30261" y="3738181"/>
              <a:ext cx="181737" cy="18173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73123" y="3787140"/>
              <a:ext cx="94487" cy="8077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30261" y="3419665"/>
              <a:ext cx="181737" cy="18173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73123" y="3471672"/>
              <a:ext cx="94487" cy="7924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30261" y="3101149"/>
              <a:ext cx="181737" cy="18173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74648" y="3154680"/>
              <a:ext cx="91440" cy="8077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57237" y="2954845"/>
              <a:ext cx="181737" cy="181737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479" y="3003804"/>
              <a:ext cx="112776" cy="79248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57237" y="3273361"/>
              <a:ext cx="181737" cy="18173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0955" y="3317748"/>
              <a:ext cx="115824" cy="8077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57237" y="3591877"/>
              <a:ext cx="181737" cy="18173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955" y="3633216"/>
              <a:ext cx="115824" cy="8229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57237" y="3910393"/>
              <a:ext cx="181737" cy="181737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9431" y="3950208"/>
              <a:ext cx="117347" cy="8077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5944" y="3006852"/>
              <a:ext cx="163068" cy="7162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74419" y="3954780"/>
              <a:ext cx="166115" cy="71628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1507235" y="3192780"/>
              <a:ext cx="348615" cy="637540"/>
            </a:xfrm>
            <a:custGeom>
              <a:avLst/>
              <a:gdLst/>
              <a:ahLst/>
              <a:cxnLst/>
              <a:rect l="l" t="t" r="r" b="b"/>
              <a:pathLst>
                <a:path w="348614" h="637539">
                  <a:moveTo>
                    <a:pt x="0" y="0"/>
                  </a:moveTo>
                  <a:lnTo>
                    <a:pt x="348233" y="0"/>
                  </a:lnTo>
                </a:path>
                <a:path w="348614" h="637539">
                  <a:moveTo>
                    <a:pt x="0" y="318515"/>
                  </a:moveTo>
                  <a:lnTo>
                    <a:pt x="348233" y="318515"/>
                  </a:lnTo>
                </a:path>
                <a:path w="348614" h="637539">
                  <a:moveTo>
                    <a:pt x="0" y="637032"/>
                  </a:moveTo>
                  <a:lnTo>
                    <a:pt x="348233" y="637032"/>
                  </a:lnTo>
                </a:path>
              </a:pathLst>
            </a:custGeom>
            <a:ln w="9525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5063" y="3110484"/>
              <a:ext cx="51816" cy="4267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655063" y="3427476"/>
              <a:ext cx="51816" cy="4267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55063" y="3742944"/>
              <a:ext cx="51816" cy="4419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63296" y="2694431"/>
              <a:ext cx="876935" cy="1312545"/>
            </a:xfrm>
            <a:custGeom>
              <a:avLst/>
              <a:gdLst/>
              <a:ahLst/>
              <a:cxnLst/>
              <a:rect l="l" t="t" r="r" b="b"/>
              <a:pathLst>
                <a:path w="876935" h="1312545">
                  <a:moveTo>
                    <a:pt x="275844" y="138684"/>
                  </a:moveTo>
                  <a:lnTo>
                    <a:pt x="268808" y="94856"/>
                  </a:lnTo>
                  <a:lnTo>
                    <a:pt x="249224" y="56794"/>
                  </a:lnTo>
                  <a:lnTo>
                    <a:pt x="219367" y="26771"/>
                  </a:lnTo>
                  <a:lnTo>
                    <a:pt x="181508" y="7073"/>
                  </a:lnTo>
                  <a:lnTo>
                    <a:pt x="137922" y="0"/>
                  </a:lnTo>
                  <a:lnTo>
                    <a:pt x="94322" y="7073"/>
                  </a:lnTo>
                  <a:lnTo>
                    <a:pt x="56464" y="26771"/>
                  </a:lnTo>
                  <a:lnTo>
                    <a:pt x="26606" y="56794"/>
                  </a:lnTo>
                  <a:lnTo>
                    <a:pt x="7023" y="94856"/>
                  </a:lnTo>
                  <a:lnTo>
                    <a:pt x="0" y="138684"/>
                  </a:lnTo>
                  <a:lnTo>
                    <a:pt x="7023" y="182524"/>
                  </a:lnTo>
                  <a:lnTo>
                    <a:pt x="26606" y="220586"/>
                  </a:lnTo>
                  <a:lnTo>
                    <a:pt x="56464" y="250609"/>
                  </a:lnTo>
                  <a:lnTo>
                    <a:pt x="94322" y="270306"/>
                  </a:lnTo>
                  <a:lnTo>
                    <a:pt x="137922" y="277368"/>
                  </a:lnTo>
                  <a:lnTo>
                    <a:pt x="181508" y="270306"/>
                  </a:lnTo>
                  <a:lnTo>
                    <a:pt x="219367" y="250609"/>
                  </a:lnTo>
                  <a:lnTo>
                    <a:pt x="249224" y="220586"/>
                  </a:lnTo>
                  <a:lnTo>
                    <a:pt x="268808" y="182524"/>
                  </a:lnTo>
                  <a:lnTo>
                    <a:pt x="275844" y="138684"/>
                  </a:lnTo>
                  <a:close/>
                </a:path>
                <a:path w="876935" h="1312545">
                  <a:moveTo>
                    <a:pt x="876427" y="501142"/>
                  </a:moveTo>
                  <a:lnTo>
                    <a:pt x="870699" y="498348"/>
                  </a:lnTo>
                  <a:lnTo>
                    <a:pt x="872871" y="492252"/>
                  </a:lnTo>
                  <a:lnTo>
                    <a:pt x="853668" y="485241"/>
                  </a:lnTo>
                  <a:lnTo>
                    <a:pt x="853668" y="498754"/>
                  </a:lnTo>
                  <a:lnTo>
                    <a:pt x="849261" y="500659"/>
                  </a:lnTo>
                  <a:lnTo>
                    <a:pt x="849261" y="514527"/>
                  </a:lnTo>
                  <a:lnTo>
                    <a:pt x="839965" y="525945"/>
                  </a:lnTo>
                  <a:lnTo>
                    <a:pt x="839965" y="546214"/>
                  </a:lnTo>
                  <a:lnTo>
                    <a:pt x="769327" y="689203"/>
                  </a:lnTo>
                  <a:lnTo>
                    <a:pt x="763206" y="682091"/>
                  </a:lnTo>
                  <a:lnTo>
                    <a:pt x="763206" y="701598"/>
                  </a:lnTo>
                  <a:lnTo>
                    <a:pt x="734301" y="760120"/>
                  </a:lnTo>
                  <a:lnTo>
                    <a:pt x="728637" y="758050"/>
                  </a:lnTo>
                  <a:lnTo>
                    <a:pt x="728637" y="771575"/>
                  </a:lnTo>
                  <a:lnTo>
                    <a:pt x="710730" y="807834"/>
                  </a:lnTo>
                  <a:lnTo>
                    <a:pt x="703707" y="794092"/>
                  </a:lnTo>
                  <a:lnTo>
                    <a:pt x="703707" y="822032"/>
                  </a:lnTo>
                  <a:lnTo>
                    <a:pt x="669417" y="891451"/>
                  </a:lnTo>
                  <a:lnTo>
                    <a:pt x="660387" y="880960"/>
                  </a:lnTo>
                  <a:lnTo>
                    <a:pt x="660387" y="900531"/>
                  </a:lnTo>
                  <a:lnTo>
                    <a:pt x="657529" y="901763"/>
                  </a:lnTo>
                  <a:lnTo>
                    <a:pt x="657529" y="915530"/>
                  </a:lnTo>
                  <a:lnTo>
                    <a:pt x="601027" y="1029919"/>
                  </a:lnTo>
                  <a:lnTo>
                    <a:pt x="544652" y="1009307"/>
                  </a:lnTo>
                  <a:lnTo>
                    <a:pt x="546239" y="1004951"/>
                  </a:lnTo>
                  <a:lnTo>
                    <a:pt x="550430" y="993470"/>
                  </a:lnTo>
                  <a:lnTo>
                    <a:pt x="555967" y="993775"/>
                  </a:lnTo>
                  <a:lnTo>
                    <a:pt x="552907" y="986688"/>
                  </a:lnTo>
                  <a:lnTo>
                    <a:pt x="555561" y="979424"/>
                  </a:lnTo>
                  <a:lnTo>
                    <a:pt x="550049" y="980059"/>
                  </a:lnTo>
                  <a:lnTo>
                    <a:pt x="545579" y="969645"/>
                  </a:lnTo>
                  <a:lnTo>
                    <a:pt x="543407" y="964628"/>
                  </a:lnTo>
                  <a:lnTo>
                    <a:pt x="657529" y="915530"/>
                  </a:lnTo>
                  <a:lnTo>
                    <a:pt x="657529" y="901763"/>
                  </a:lnTo>
                  <a:lnTo>
                    <a:pt x="544296" y="950531"/>
                  </a:lnTo>
                  <a:lnTo>
                    <a:pt x="536117" y="943864"/>
                  </a:lnTo>
                  <a:lnTo>
                    <a:pt x="533577" y="941819"/>
                  </a:lnTo>
                  <a:lnTo>
                    <a:pt x="528066" y="928992"/>
                  </a:lnTo>
                  <a:lnTo>
                    <a:pt x="604329" y="835393"/>
                  </a:lnTo>
                  <a:lnTo>
                    <a:pt x="660387" y="900531"/>
                  </a:lnTo>
                  <a:lnTo>
                    <a:pt x="660387" y="880960"/>
                  </a:lnTo>
                  <a:lnTo>
                    <a:pt x="612521" y="825347"/>
                  </a:lnTo>
                  <a:lnTo>
                    <a:pt x="669620" y="755269"/>
                  </a:lnTo>
                  <a:lnTo>
                    <a:pt x="703707" y="822032"/>
                  </a:lnTo>
                  <a:lnTo>
                    <a:pt x="703707" y="794092"/>
                  </a:lnTo>
                  <a:lnTo>
                    <a:pt x="683869" y="755230"/>
                  </a:lnTo>
                  <a:lnTo>
                    <a:pt x="728637" y="771575"/>
                  </a:lnTo>
                  <a:lnTo>
                    <a:pt x="728637" y="758050"/>
                  </a:lnTo>
                  <a:lnTo>
                    <a:pt x="681418" y="740791"/>
                  </a:lnTo>
                  <a:lnTo>
                    <a:pt x="737603" y="671842"/>
                  </a:lnTo>
                  <a:lnTo>
                    <a:pt x="763206" y="701598"/>
                  </a:lnTo>
                  <a:lnTo>
                    <a:pt x="763206" y="682091"/>
                  </a:lnTo>
                  <a:lnTo>
                    <a:pt x="745769" y="661809"/>
                  </a:lnTo>
                  <a:lnTo>
                    <a:pt x="839965" y="546214"/>
                  </a:lnTo>
                  <a:lnTo>
                    <a:pt x="839965" y="525945"/>
                  </a:lnTo>
                  <a:lnTo>
                    <a:pt x="737311" y="651979"/>
                  </a:lnTo>
                  <a:lnTo>
                    <a:pt x="729145" y="642493"/>
                  </a:lnTo>
                  <a:lnTo>
                    <a:pt x="729145" y="662012"/>
                  </a:lnTo>
                  <a:lnTo>
                    <a:pt x="672058" y="732104"/>
                  </a:lnTo>
                  <a:lnTo>
                    <a:pt x="660260" y="709002"/>
                  </a:lnTo>
                  <a:lnTo>
                    <a:pt x="660260" y="746582"/>
                  </a:lnTo>
                  <a:lnTo>
                    <a:pt x="604088" y="815543"/>
                  </a:lnTo>
                  <a:lnTo>
                    <a:pt x="530377" y="729894"/>
                  </a:lnTo>
                  <a:lnTo>
                    <a:pt x="535686" y="715340"/>
                  </a:lnTo>
                  <a:lnTo>
                    <a:pt x="536651" y="714502"/>
                  </a:lnTo>
                  <a:lnTo>
                    <a:pt x="547331" y="705319"/>
                  </a:lnTo>
                  <a:lnTo>
                    <a:pt x="660260" y="746582"/>
                  </a:lnTo>
                  <a:lnTo>
                    <a:pt x="660260" y="709002"/>
                  </a:lnTo>
                  <a:lnTo>
                    <a:pt x="657847" y="704278"/>
                  </a:lnTo>
                  <a:lnTo>
                    <a:pt x="657847" y="732180"/>
                  </a:lnTo>
                  <a:lnTo>
                    <a:pt x="544652" y="690791"/>
                  </a:lnTo>
                  <a:lnTo>
                    <a:pt x="546239" y="686435"/>
                  </a:lnTo>
                  <a:lnTo>
                    <a:pt x="550341" y="675195"/>
                  </a:lnTo>
                  <a:lnTo>
                    <a:pt x="555967" y="675513"/>
                  </a:lnTo>
                  <a:lnTo>
                    <a:pt x="552856" y="668312"/>
                  </a:lnTo>
                  <a:lnTo>
                    <a:pt x="555561" y="660908"/>
                  </a:lnTo>
                  <a:lnTo>
                    <a:pt x="549948" y="661555"/>
                  </a:lnTo>
                  <a:lnTo>
                    <a:pt x="545566" y="651383"/>
                  </a:lnTo>
                  <a:lnTo>
                    <a:pt x="543394" y="646366"/>
                  </a:lnTo>
                  <a:lnTo>
                    <a:pt x="601294" y="621411"/>
                  </a:lnTo>
                  <a:lnTo>
                    <a:pt x="657847" y="732180"/>
                  </a:lnTo>
                  <a:lnTo>
                    <a:pt x="657847" y="704278"/>
                  </a:lnTo>
                  <a:lnTo>
                    <a:pt x="612978" y="616381"/>
                  </a:lnTo>
                  <a:lnTo>
                    <a:pt x="669086" y="592188"/>
                  </a:lnTo>
                  <a:lnTo>
                    <a:pt x="729145" y="662012"/>
                  </a:lnTo>
                  <a:lnTo>
                    <a:pt x="729145" y="642493"/>
                  </a:lnTo>
                  <a:lnTo>
                    <a:pt x="681342" y="586905"/>
                  </a:lnTo>
                  <a:lnTo>
                    <a:pt x="849261" y="514527"/>
                  </a:lnTo>
                  <a:lnTo>
                    <a:pt x="849261" y="500659"/>
                  </a:lnTo>
                  <a:lnTo>
                    <a:pt x="672642" y="576795"/>
                  </a:lnTo>
                  <a:lnTo>
                    <a:pt x="660387" y="562559"/>
                  </a:lnTo>
                  <a:lnTo>
                    <a:pt x="660387" y="582079"/>
                  </a:lnTo>
                  <a:lnTo>
                    <a:pt x="607174" y="605028"/>
                  </a:lnTo>
                  <a:lnTo>
                    <a:pt x="511479" y="417614"/>
                  </a:lnTo>
                  <a:lnTo>
                    <a:pt x="513511" y="415861"/>
                  </a:lnTo>
                  <a:lnTo>
                    <a:pt x="516204" y="414489"/>
                  </a:lnTo>
                  <a:lnTo>
                    <a:pt x="660387" y="582079"/>
                  </a:lnTo>
                  <a:lnTo>
                    <a:pt x="660387" y="562559"/>
                  </a:lnTo>
                  <a:lnTo>
                    <a:pt x="530364" y="411391"/>
                  </a:lnTo>
                  <a:lnTo>
                    <a:pt x="532218" y="406311"/>
                  </a:lnTo>
                  <a:lnTo>
                    <a:pt x="533273" y="405765"/>
                  </a:lnTo>
                  <a:lnTo>
                    <a:pt x="539496" y="402590"/>
                  </a:lnTo>
                  <a:lnTo>
                    <a:pt x="534822" y="399161"/>
                  </a:lnTo>
                  <a:lnTo>
                    <a:pt x="535686" y="396798"/>
                  </a:lnTo>
                  <a:lnTo>
                    <a:pt x="536638" y="395986"/>
                  </a:lnTo>
                  <a:lnTo>
                    <a:pt x="547331" y="386791"/>
                  </a:lnTo>
                  <a:lnTo>
                    <a:pt x="853668" y="498754"/>
                  </a:lnTo>
                  <a:lnTo>
                    <a:pt x="853668" y="485241"/>
                  </a:lnTo>
                  <a:lnTo>
                    <a:pt x="544652" y="372275"/>
                  </a:lnTo>
                  <a:lnTo>
                    <a:pt x="546239" y="367919"/>
                  </a:lnTo>
                  <a:lnTo>
                    <a:pt x="555561" y="342392"/>
                  </a:lnTo>
                  <a:lnTo>
                    <a:pt x="470916" y="352044"/>
                  </a:lnTo>
                  <a:lnTo>
                    <a:pt x="471627" y="437261"/>
                  </a:lnTo>
                  <a:lnTo>
                    <a:pt x="490029" y="427875"/>
                  </a:lnTo>
                  <a:lnTo>
                    <a:pt x="491731" y="434594"/>
                  </a:lnTo>
                  <a:lnTo>
                    <a:pt x="501586" y="426123"/>
                  </a:lnTo>
                  <a:lnTo>
                    <a:pt x="595490" y="610057"/>
                  </a:lnTo>
                  <a:lnTo>
                    <a:pt x="538365" y="634682"/>
                  </a:lnTo>
                  <a:lnTo>
                    <a:pt x="525818" y="605536"/>
                  </a:lnTo>
                  <a:lnTo>
                    <a:pt x="471030" y="670547"/>
                  </a:lnTo>
                  <a:lnTo>
                    <a:pt x="470916" y="670687"/>
                  </a:lnTo>
                  <a:lnTo>
                    <a:pt x="491744" y="753110"/>
                  </a:lnTo>
                  <a:lnTo>
                    <a:pt x="515759" y="732459"/>
                  </a:lnTo>
                  <a:lnTo>
                    <a:pt x="595909" y="825601"/>
                  </a:lnTo>
                  <a:lnTo>
                    <a:pt x="514159" y="925982"/>
                  </a:lnTo>
                  <a:lnTo>
                    <a:pt x="489508" y="905891"/>
                  </a:lnTo>
                  <a:lnTo>
                    <a:pt x="470954" y="988910"/>
                  </a:lnTo>
                  <a:lnTo>
                    <a:pt x="470916" y="989076"/>
                  </a:lnTo>
                  <a:lnTo>
                    <a:pt x="471157" y="988974"/>
                  </a:lnTo>
                  <a:lnTo>
                    <a:pt x="471589" y="988999"/>
                  </a:lnTo>
                  <a:lnTo>
                    <a:pt x="470916" y="989076"/>
                  </a:lnTo>
                  <a:lnTo>
                    <a:pt x="529412" y="1051052"/>
                  </a:lnTo>
                  <a:lnTo>
                    <a:pt x="540283" y="1021245"/>
                  </a:lnTo>
                  <a:lnTo>
                    <a:pt x="595363" y="1041387"/>
                  </a:lnTo>
                  <a:lnTo>
                    <a:pt x="500507" y="1233436"/>
                  </a:lnTo>
                  <a:lnTo>
                    <a:pt x="489508" y="1224457"/>
                  </a:lnTo>
                  <a:lnTo>
                    <a:pt x="487997" y="1231176"/>
                  </a:lnTo>
                  <a:lnTo>
                    <a:pt x="470509" y="1222514"/>
                  </a:lnTo>
                  <a:lnTo>
                    <a:pt x="470916" y="1307706"/>
                  </a:lnTo>
                  <a:lnTo>
                    <a:pt x="555967" y="1312519"/>
                  </a:lnTo>
                  <a:lnTo>
                    <a:pt x="545566" y="1288376"/>
                  </a:lnTo>
                  <a:lnTo>
                    <a:pt x="543394" y="1283360"/>
                  </a:lnTo>
                  <a:lnTo>
                    <a:pt x="873252" y="1141222"/>
                  </a:lnTo>
                  <a:lnTo>
                    <a:pt x="870673" y="1135329"/>
                  </a:lnTo>
                  <a:lnTo>
                    <a:pt x="876427" y="1132332"/>
                  </a:lnTo>
                  <a:lnTo>
                    <a:pt x="853668" y="1087767"/>
                  </a:lnTo>
                  <a:lnTo>
                    <a:pt x="853668" y="1135786"/>
                  </a:lnTo>
                  <a:lnTo>
                    <a:pt x="544334" y="1269136"/>
                  </a:lnTo>
                  <a:lnTo>
                    <a:pt x="536054" y="1262380"/>
                  </a:lnTo>
                  <a:lnTo>
                    <a:pt x="533488" y="1260309"/>
                  </a:lnTo>
                  <a:lnTo>
                    <a:pt x="538822" y="1256271"/>
                  </a:lnTo>
                  <a:lnTo>
                    <a:pt x="533387" y="1253591"/>
                  </a:lnTo>
                  <a:lnTo>
                    <a:pt x="529818" y="1251839"/>
                  </a:lnTo>
                  <a:lnTo>
                    <a:pt x="527989" y="1247584"/>
                  </a:lnTo>
                  <a:lnTo>
                    <a:pt x="672922" y="1069733"/>
                  </a:lnTo>
                  <a:lnTo>
                    <a:pt x="853668" y="1135786"/>
                  </a:lnTo>
                  <a:lnTo>
                    <a:pt x="853668" y="1087767"/>
                  </a:lnTo>
                  <a:lnTo>
                    <a:pt x="850074" y="1080731"/>
                  </a:lnTo>
                  <a:lnTo>
                    <a:pt x="850074" y="1120965"/>
                  </a:lnTo>
                  <a:lnTo>
                    <a:pt x="681418" y="1059307"/>
                  </a:lnTo>
                  <a:lnTo>
                    <a:pt x="737641" y="990307"/>
                  </a:lnTo>
                  <a:lnTo>
                    <a:pt x="850074" y="1120965"/>
                  </a:lnTo>
                  <a:lnTo>
                    <a:pt x="850074" y="1080731"/>
                  </a:lnTo>
                  <a:lnTo>
                    <a:pt x="840841" y="1062647"/>
                  </a:lnTo>
                  <a:lnTo>
                    <a:pt x="840841" y="1090637"/>
                  </a:lnTo>
                  <a:lnTo>
                    <a:pt x="745845" y="980249"/>
                  </a:lnTo>
                  <a:lnTo>
                    <a:pt x="769607" y="951090"/>
                  </a:lnTo>
                  <a:lnTo>
                    <a:pt x="840841" y="1090637"/>
                  </a:lnTo>
                  <a:lnTo>
                    <a:pt x="840841" y="1062647"/>
                  </a:lnTo>
                  <a:lnTo>
                    <a:pt x="778383" y="940320"/>
                  </a:lnTo>
                  <a:lnTo>
                    <a:pt x="875665" y="820940"/>
                  </a:lnTo>
                  <a:lnTo>
                    <a:pt x="870699" y="816864"/>
                  </a:lnTo>
                  <a:lnTo>
                    <a:pt x="875538" y="812673"/>
                  </a:lnTo>
                  <a:lnTo>
                    <a:pt x="853681" y="787273"/>
                  </a:lnTo>
                  <a:lnTo>
                    <a:pt x="853681" y="817283"/>
                  </a:lnTo>
                  <a:lnTo>
                    <a:pt x="849287" y="819188"/>
                  </a:lnTo>
                  <a:lnTo>
                    <a:pt x="849287" y="833018"/>
                  </a:lnTo>
                  <a:lnTo>
                    <a:pt x="772020" y="927874"/>
                  </a:lnTo>
                  <a:lnTo>
                    <a:pt x="763244" y="910691"/>
                  </a:lnTo>
                  <a:lnTo>
                    <a:pt x="763244" y="938644"/>
                  </a:lnTo>
                  <a:lnTo>
                    <a:pt x="737374" y="970407"/>
                  </a:lnTo>
                  <a:lnTo>
                    <a:pt x="729170" y="960882"/>
                  </a:lnTo>
                  <a:lnTo>
                    <a:pt x="729170" y="980465"/>
                  </a:lnTo>
                  <a:lnTo>
                    <a:pt x="668731" y="1054671"/>
                  </a:lnTo>
                  <a:lnTo>
                    <a:pt x="660234" y="1051572"/>
                  </a:lnTo>
                  <a:lnTo>
                    <a:pt x="660234" y="1065098"/>
                  </a:lnTo>
                  <a:lnTo>
                    <a:pt x="514362" y="1244206"/>
                  </a:lnTo>
                  <a:lnTo>
                    <a:pt x="512724" y="1243393"/>
                  </a:lnTo>
                  <a:lnTo>
                    <a:pt x="510616" y="1241679"/>
                  </a:lnTo>
                  <a:lnTo>
                    <a:pt x="607377" y="1045768"/>
                  </a:lnTo>
                  <a:lnTo>
                    <a:pt x="660234" y="1065098"/>
                  </a:lnTo>
                  <a:lnTo>
                    <a:pt x="660234" y="1051572"/>
                  </a:lnTo>
                  <a:lnTo>
                    <a:pt x="613041" y="1034313"/>
                  </a:lnTo>
                  <a:lnTo>
                    <a:pt x="672287" y="914361"/>
                  </a:lnTo>
                  <a:lnTo>
                    <a:pt x="729170" y="980465"/>
                  </a:lnTo>
                  <a:lnTo>
                    <a:pt x="729170" y="960882"/>
                  </a:lnTo>
                  <a:lnTo>
                    <a:pt x="681329" y="905294"/>
                  </a:lnTo>
                  <a:lnTo>
                    <a:pt x="734529" y="882396"/>
                  </a:lnTo>
                  <a:lnTo>
                    <a:pt x="763244" y="938644"/>
                  </a:lnTo>
                  <a:lnTo>
                    <a:pt x="763244" y="910691"/>
                  </a:lnTo>
                  <a:lnTo>
                    <a:pt x="746226" y="877366"/>
                  </a:lnTo>
                  <a:lnTo>
                    <a:pt x="849287" y="833018"/>
                  </a:lnTo>
                  <a:lnTo>
                    <a:pt x="849287" y="819188"/>
                  </a:lnTo>
                  <a:lnTo>
                    <a:pt x="740460" y="866051"/>
                  </a:lnTo>
                  <a:lnTo>
                    <a:pt x="728764" y="843153"/>
                  </a:lnTo>
                  <a:lnTo>
                    <a:pt x="728764" y="871093"/>
                  </a:lnTo>
                  <a:lnTo>
                    <a:pt x="684199" y="890282"/>
                  </a:lnTo>
                  <a:lnTo>
                    <a:pt x="710933" y="836168"/>
                  </a:lnTo>
                  <a:lnTo>
                    <a:pt x="728764" y="871093"/>
                  </a:lnTo>
                  <a:lnTo>
                    <a:pt x="728764" y="843153"/>
                  </a:lnTo>
                  <a:lnTo>
                    <a:pt x="717943" y="821956"/>
                  </a:lnTo>
                  <a:lnTo>
                    <a:pt x="740664" y="775970"/>
                  </a:lnTo>
                  <a:lnTo>
                    <a:pt x="853681" y="817283"/>
                  </a:lnTo>
                  <a:lnTo>
                    <a:pt x="853681" y="787273"/>
                  </a:lnTo>
                  <a:lnTo>
                    <a:pt x="849909" y="782891"/>
                  </a:lnTo>
                  <a:lnTo>
                    <a:pt x="849909" y="802386"/>
                  </a:lnTo>
                  <a:lnTo>
                    <a:pt x="746315" y="764514"/>
                  </a:lnTo>
                  <a:lnTo>
                    <a:pt x="772223" y="712076"/>
                  </a:lnTo>
                  <a:lnTo>
                    <a:pt x="849909" y="802386"/>
                  </a:lnTo>
                  <a:lnTo>
                    <a:pt x="849909" y="782891"/>
                  </a:lnTo>
                  <a:lnTo>
                    <a:pt x="778344" y="699693"/>
                  </a:lnTo>
                  <a:lnTo>
                    <a:pt x="876427" y="501142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63295" y="2694432"/>
              <a:ext cx="276225" cy="277495"/>
            </a:xfrm>
            <a:custGeom>
              <a:avLst/>
              <a:gdLst/>
              <a:ahLst/>
              <a:cxnLst/>
              <a:rect l="l" t="t" r="r" b="b"/>
              <a:pathLst>
                <a:path w="276225" h="277494">
                  <a:moveTo>
                    <a:pt x="0" y="138684"/>
                  </a:moveTo>
                  <a:lnTo>
                    <a:pt x="7031" y="94853"/>
                  </a:lnTo>
                  <a:lnTo>
                    <a:pt x="26610" y="56784"/>
                  </a:lnTo>
                  <a:lnTo>
                    <a:pt x="56466" y="26761"/>
                  </a:lnTo>
                  <a:lnTo>
                    <a:pt x="94327" y="7071"/>
                  </a:lnTo>
                  <a:lnTo>
                    <a:pt x="137922" y="0"/>
                  </a:lnTo>
                  <a:lnTo>
                    <a:pt x="181516" y="7071"/>
                  </a:lnTo>
                  <a:lnTo>
                    <a:pt x="219377" y="26761"/>
                  </a:lnTo>
                  <a:lnTo>
                    <a:pt x="249233" y="56784"/>
                  </a:lnTo>
                  <a:lnTo>
                    <a:pt x="268812" y="94853"/>
                  </a:lnTo>
                  <a:lnTo>
                    <a:pt x="275844" y="138684"/>
                  </a:lnTo>
                  <a:lnTo>
                    <a:pt x="268812" y="182514"/>
                  </a:lnTo>
                  <a:lnTo>
                    <a:pt x="249233" y="220583"/>
                  </a:lnTo>
                  <a:lnTo>
                    <a:pt x="219377" y="250606"/>
                  </a:lnTo>
                  <a:lnTo>
                    <a:pt x="181516" y="270296"/>
                  </a:lnTo>
                  <a:lnTo>
                    <a:pt x="137922" y="277368"/>
                  </a:lnTo>
                  <a:lnTo>
                    <a:pt x="94327" y="270296"/>
                  </a:lnTo>
                  <a:lnTo>
                    <a:pt x="56466" y="250606"/>
                  </a:lnTo>
                  <a:lnTo>
                    <a:pt x="26610" y="220583"/>
                  </a:lnTo>
                  <a:lnTo>
                    <a:pt x="7031" y="182514"/>
                  </a:lnTo>
                  <a:lnTo>
                    <a:pt x="0" y="138684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object 131"/>
          <p:cNvSpPr txBox="1"/>
          <p:nvPr/>
        </p:nvSpPr>
        <p:spPr>
          <a:xfrm>
            <a:off x="2348229" y="2878073"/>
            <a:ext cx="1841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Next,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we calculate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partial </a:t>
            </a:r>
            <a:r>
              <a:rPr sz="1200" dirty="0">
                <a:latin typeface="Calibri"/>
                <a:cs typeface="Calibri"/>
              </a:rPr>
              <a:t>derivatives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weights.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582879" y="2725292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EEEEEE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4753165" y="2692717"/>
            <a:ext cx="285750" cy="285750"/>
            <a:chOff x="4753165" y="2692717"/>
            <a:chExt cx="285750" cy="285750"/>
          </a:xfrm>
        </p:grpSpPr>
        <p:sp>
          <p:nvSpPr>
            <p:cNvPr id="134" name="object 134"/>
            <p:cNvSpPr/>
            <p:nvPr/>
          </p:nvSpPr>
          <p:spPr>
            <a:xfrm>
              <a:off x="4757928" y="2697479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137922" y="0"/>
                  </a:moveTo>
                  <a:lnTo>
                    <a:pt x="94317" y="7028"/>
                  </a:lnTo>
                  <a:lnTo>
                    <a:pt x="56455" y="26602"/>
                  </a:lnTo>
                  <a:lnTo>
                    <a:pt x="26602" y="56455"/>
                  </a:lnTo>
                  <a:lnTo>
                    <a:pt x="7028" y="94317"/>
                  </a:lnTo>
                  <a:lnTo>
                    <a:pt x="0" y="137921"/>
                  </a:lnTo>
                  <a:lnTo>
                    <a:pt x="7028" y="181526"/>
                  </a:lnTo>
                  <a:lnTo>
                    <a:pt x="26602" y="219388"/>
                  </a:lnTo>
                  <a:lnTo>
                    <a:pt x="56455" y="249241"/>
                  </a:lnTo>
                  <a:lnTo>
                    <a:pt x="94317" y="268815"/>
                  </a:lnTo>
                  <a:lnTo>
                    <a:pt x="137922" y="275844"/>
                  </a:lnTo>
                  <a:lnTo>
                    <a:pt x="181526" y="268815"/>
                  </a:lnTo>
                  <a:lnTo>
                    <a:pt x="219388" y="249241"/>
                  </a:lnTo>
                  <a:lnTo>
                    <a:pt x="249241" y="219388"/>
                  </a:lnTo>
                  <a:lnTo>
                    <a:pt x="268815" y="181526"/>
                  </a:lnTo>
                  <a:lnTo>
                    <a:pt x="275844" y="137921"/>
                  </a:lnTo>
                  <a:lnTo>
                    <a:pt x="268815" y="94317"/>
                  </a:lnTo>
                  <a:lnTo>
                    <a:pt x="249241" y="56455"/>
                  </a:lnTo>
                  <a:lnTo>
                    <a:pt x="219388" y="26602"/>
                  </a:lnTo>
                  <a:lnTo>
                    <a:pt x="181526" y="7028"/>
                  </a:lnTo>
                  <a:lnTo>
                    <a:pt x="13792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757928" y="2697479"/>
              <a:ext cx="276225" cy="276225"/>
            </a:xfrm>
            <a:custGeom>
              <a:avLst/>
              <a:gdLst/>
              <a:ahLst/>
              <a:cxnLst/>
              <a:rect l="l" t="t" r="r" b="b"/>
              <a:pathLst>
                <a:path w="276225" h="276225">
                  <a:moveTo>
                    <a:pt x="0" y="137921"/>
                  </a:moveTo>
                  <a:lnTo>
                    <a:pt x="7028" y="94317"/>
                  </a:lnTo>
                  <a:lnTo>
                    <a:pt x="26602" y="56455"/>
                  </a:lnTo>
                  <a:lnTo>
                    <a:pt x="56455" y="26602"/>
                  </a:lnTo>
                  <a:lnTo>
                    <a:pt x="94317" y="7028"/>
                  </a:lnTo>
                  <a:lnTo>
                    <a:pt x="137922" y="0"/>
                  </a:lnTo>
                  <a:lnTo>
                    <a:pt x="181526" y="7028"/>
                  </a:lnTo>
                  <a:lnTo>
                    <a:pt x="219388" y="26602"/>
                  </a:lnTo>
                  <a:lnTo>
                    <a:pt x="249241" y="56455"/>
                  </a:lnTo>
                  <a:lnTo>
                    <a:pt x="268815" y="94317"/>
                  </a:lnTo>
                  <a:lnTo>
                    <a:pt x="275844" y="137921"/>
                  </a:lnTo>
                  <a:lnTo>
                    <a:pt x="268815" y="181526"/>
                  </a:lnTo>
                  <a:lnTo>
                    <a:pt x="249241" y="219388"/>
                  </a:lnTo>
                  <a:lnTo>
                    <a:pt x="219388" y="249241"/>
                  </a:lnTo>
                  <a:lnTo>
                    <a:pt x="181526" y="268815"/>
                  </a:lnTo>
                  <a:lnTo>
                    <a:pt x="137922" y="275844"/>
                  </a:lnTo>
                  <a:lnTo>
                    <a:pt x="94317" y="268815"/>
                  </a:lnTo>
                  <a:lnTo>
                    <a:pt x="56455" y="249241"/>
                  </a:lnTo>
                  <a:lnTo>
                    <a:pt x="26602" y="219388"/>
                  </a:lnTo>
                  <a:lnTo>
                    <a:pt x="7028" y="181526"/>
                  </a:lnTo>
                  <a:lnTo>
                    <a:pt x="0" y="137921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4877815" y="2727147"/>
            <a:ext cx="11048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EEEEEE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328993" y="4753165"/>
            <a:ext cx="2667635" cy="331470"/>
            <a:chOff x="328993" y="4753165"/>
            <a:chExt cx="2667635" cy="331470"/>
          </a:xfrm>
        </p:grpSpPr>
        <p:sp>
          <p:nvSpPr>
            <p:cNvPr id="138" name="object 138"/>
            <p:cNvSpPr/>
            <p:nvPr/>
          </p:nvSpPr>
          <p:spPr>
            <a:xfrm>
              <a:off x="333756" y="4757928"/>
              <a:ext cx="2658110" cy="321945"/>
            </a:xfrm>
            <a:custGeom>
              <a:avLst/>
              <a:gdLst/>
              <a:ahLst/>
              <a:cxnLst/>
              <a:rect l="l" t="t" r="r" b="b"/>
              <a:pathLst>
                <a:path w="2658110" h="321945">
                  <a:moveTo>
                    <a:pt x="2497074" y="0"/>
                  </a:moveTo>
                  <a:lnTo>
                    <a:pt x="0" y="0"/>
                  </a:lnTo>
                  <a:lnTo>
                    <a:pt x="0" y="321564"/>
                  </a:lnTo>
                  <a:lnTo>
                    <a:pt x="2497074" y="321564"/>
                  </a:lnTo>
                  <a:lnTo>
                    <a:pt x="2657856" y="160782"/>
                  </a:lnTo>
                  <a:lnTo>
                    <a:pt x="249707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333756" y="4757928"/>
              <a:ext cx="2658110" cy="321945"/>
            </a:xfrm>
            <a:custGeom>
              <a:avLst/>
              <a:gdLst/>
              <a:ahLst/>
              <a:cxnLst/>
              <a:rect l="l" t="t" r="r" b="b"/>
              <a:pathLst>
                <a:path w="2658110" h="321945">
                  <a:moveTo>
                    <a:pt x="0" y="0"/>
                  </a:moveTo>
                  <a:lnTo>
                    <a:pt x="2497074" y="0"/>
                  </a:lnTo>
                  <a:lnTo>
                    <a:pt x="2657856" y="160782"/>
                  </a:lnTo>
                  <a:lnTo>
                    <a:pt x="2497074" y="321564"/>
                  </a:lnTo>
                  <a:lnTo>
                    <a:pt x="0" y="32156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1121460" y="4842764"/>
            <a:ext cx="100266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Define</a:t>
            </a:r>
            <a:r>
              <a:rPr sz="800" spc="-1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a loss</a:t>
            </a:r>
            <a:r>
              <a:rPr sz="8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Arial"/>
                <a:cs typeface="Arial"/>
              </a:rPr>
              <a:t>function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2913697" y="4753165"/>
            <a:ext cx="3095625" cy="331470"/>
            <a:chOff x="2913697" y="4753165"/>
            <a:chExt cx="3095625" cy="331470"/>
          </a:xfrm>
        </p:grpSpPr>
        <p:sp>
          <p:nvSpPr>
            <p:cNvPr id="142" name="object 142"/>
            <p:cNvSpPr/>
            <p:nvPr/>
          </p:nvSpPr>
          <p:spPr>
            <a:xfrm>
              <a:off x="2918460" y="4757928"/>
              <a:ext cx="3086100" cy="321945"/>
            </a:xfrm>
            <a:custGeom>
              <a:avLst/>
              <a:gdLst/>
              <a:ahLst/>
              <a:cxnLst/>
              <a:rect l="l" t="t" r="r" b="b"/>
              <a:pathLst>
                <a:path w="3086100" h="321945">
                  <a:moveTo>
                    <a:pt x="2925317" y="0"/>
                  </a:moveTo>
                  <a:lnTo>
                    <a:pt x="0" y="0"/>
                  </a:lnTo>
                  <a:lnTo>
                    <a:pt x="160781" y="160782"/>
                  </a:lnTo>
                  <a:lnTo>
                    <a:pt x="0" y="321564"/>
                  </a:lnTo>
                  <a:lnTo>
                    <a:pt x="2925317" y="321564"/>
                  </a:lnTo>
                  <a:lnTo>
                    <a:pt x="3086100" y="160782"/>
                  </a:lnTo>
                  <a:lnTo>
                    <a:pt x="2925317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2918460" y="4757928"/>
              <a:ext cx="3086100" cy="321945"/>
            </a:xfrm>
            <a:custGeom>
              <a:avLst/>
              <a:gdLst/>
              <a:ahLst/>
              <a:cxnLst/>
              <a:rect l="l" t="t" r="r" b="b"/>
              <a:pathLst>
                <a:path w="3086100" h="321945">
                  <a:moveTo>
                    <a:pt x="0" y="0"/>
                  </a:moveTo>
                  <a:lnTo>
                    <a:pt x="2925317" y="0"/>
                  </a:lnTo>
                  <a:lnTo>
                    <a:pt x="3086100" y="160782"/>
                  </a:lnTo>
                  <a:lnTo>
                    <a:pt x="2925317" y="321564"/>
                  </a:lnTo>
                  <a:lnTo>
                    <a:pt x="0" y="321564"/>
                  </a:lnTo>
                  <a:lnTo>
                    <a:pt x="160781" y="16078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 txBox="1"/>
          <p:nvPr/>
        </p:nvSpPr>
        <p:spPr>
          <a:xfrm>
            <a:off x="3460241" y="4778755"/>
            <a:ext cx="20008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5080" indent="-360045">
              <a:lnSpc>
                <a:spcPct val="100000"/>
              </a:lnSpc>
              <a:spcBef>
                <a:spcPts val="100"/>
              </a:spcBef>
            </a:pPr>
            <a:r>
              <a:rPr sz="800" b="1" spc="-25" dirty="0">
                <a:latin typeface="Gill Sans MT"/>
                <a:cs typeface="Gill Sans MT"/>
              </a:rPr>
              <a:t>Calculate</a:t>
            </a:r>
            <a:r>
              <a:rPr sz="800" b="1" spc="-5" dirty="0">
                <a:latin typeface="Gill Sans MT"/>
                <a:cs typeface="Gill Sans MT"/>
              </a:rPr>
              <a:t> </a:t>
            </a:r>
            <a:r>
              <a:rPr sz="800" b="1" spc="-20" dirty="0">
                <a:latin typeface="Gill Sans MT"/>
                <a:cs typeface="Gill Sans MT"/>
              </a:rPr>
              <a:t>derivatives</a:t>
            </a:r>
            <a:r>
              <a:rPr sz="800" b="1" spc="-10" dirty="0">
                <a:latin typeface="Gill Sans MT"/>
                <a:cs typeface="Gill Sans MT"/>
              </a:rPr>
              <a:t> </a:t>
            </a:r>
            <a:r>
              <a:rPr sz="800" b="1" dirty="0">
                <a:latin typeface="Gill Sans MT"/>
                <a:cs typeface="Gill Sans MT"/>
              </a:rPr>
              <a:t>of</a:t>
            </a:r>
            <a:r>
              <a:rPr sz="800" b="1" spc="20" dirty="0">
                <a:latin typeface="Gill Sans MT"/>
                <a:cs typeface="Gill Sans MT"/>
              </a:rPr>
              <a:t> </a:t>
            </a:r>
            <a:r>
              <a:rPr sz="800" b="1" dirty="0">
                <a:latin typeface="Gill Sans MT"/>
                <a:cs typeface="Gill Sans MT"/>
              </a:rPr>
              <a:t>all </a:t>
            </a:r>
            <a:r>
              <a:rPr sz="800" b="1" spc="-35" dirty="0">
                <a:latin typeface="Gill Sans MT"/>
                <a:cs typeface="Gill Sans MT"/>
              </a:rPr>
              <a:t>parameters</a:t>
            </a:r>
            <a:r>
              <a:rPr sz="800" b="1" spc="5" dirty="0">
                <a:latin typeface="Gill Sans MT"/>
                <a:cs typeface="Gill Sans MT"/>
              </a:rPr>
              <a:t> </a:t>
            </a:r>
            <a:r>
              <a:rPr sz="800" b="1" spc="-20" dirty="0">
                <a:latin typeface="Gill Sans MT"/>
                <a:cs typeface="Gill Sans MT"/>
              </a:rPr>
              <a:t>with </a:t>
            </a:r>
            <a:r>
              <a:rPr sz="800" b="1" spc="-10" dirty="0">
                <a:latin typeface="Gill Sans MT"/>
                <a:cs typeface="Gill Sans MT"/>
              </a:rPr>
              <a:t>respect</a:t>
            </a:r>
            <a:r>
              <a:rPr sz="800" b="1" spc="15" dirty="0">
                <a:latin typeface="Gill Sans MT"/>
                <a:cs typeface="Gill Sans MT"/>
              </a:rPr>
              <a:t> </a:t>
            </a:r>
            <a:r>
              <a:rPr sz="800" b="1" spc="-45" dirty="0">
                <a:latin typeface="Gill Sans MT"/>
                <a:cs typeface="Gill Sans MT"/>
              </a:rPr>
              <a:t>to</a:t>
            </a:r>
            <a:r>
              <a:rPr sz="800" b="1" spc="-5" dirty="0">
                <a:latin typeface="Gill Sans MT"/>
                <a:cs typeface="Gill Sans MT"/>
              </a:rPr>
              <a:t> </a:t>
            </a:r>
            <a:r>
              <a:rPr sz="800" b="1" spc="-40" dirty="0">
                <a:latin typeface="Gill Sans MT"/>
                <a:cs typeface="Gill Sans MT"/>
              </a:rPr>
              <a:t>the</a:t>
            </a:r>
            <a:r>
              <a:rPr sz="800" b="1" spc="5" dirty="0">
                <a:latin typeface="Gill Sans MT"/>
                <a:cs typeface="Gill Sans MT"/>
              </a:rPr>
              <a:t> </a:t>
            </a:r>
            <a:r>
              <a:rPr sz="800" b="1" dirty="0">
                <a:latin typeface="Gill Sans MT"/>
                <a:cs typeface="Gill Sans MT"/>
              </a:rPr>
              <a:t>loss</a:t>
            </a:r>
            <a:r>
              <a:rPr sz="800" b="1" spc="5" dirty="0">
                <a:latin typeface="Gill Sans MT"/>
                <a:cs typeface="Gill Sans MT"/>
              </a:rPr>
              <a:t> </a:t>
            </a:r>
            <a:r>
              <a:rPr sz="800" b="1" spc="-10" dirty="0">
                <a:latin typeface="Gill Sans MT"/>
                <a:cs typeface="Gill Sans MT"/>
              </a:rPr>
              <a:t>function</a:t>
            </a:r>
            <a:endParaRPr sz="800">
              <a:latin typeface="Gill Sans MT"/>
              <a:cs typeface="Gill Sans MT"/>
            </a:endParaRPr>
          </a:p>
        </p:txBody>
      </p:sp>
      <p:grpSp>
        <p:nvGrpSpPr>
          <p:cNvPr id="145" name="object 145"/>
          <p:cNvGrpSpPr/>
          <p:nvPr/>
        </p:nvGrpSpPr>
        <p:grpSpPr>
          <a:xfrm>
            <a:off x="5926645" y="4753165"/>
            <a:ext cx="2889885" cy="331470"/>
            <a:chOff x="5926645" y="4753165"/>
            <a:chExt cx="2889885" cy="331470"/>
          </a:xfrm>
        </p:grpSpPr>
        <p:sp>
          <p:nvSpPr>
            <p:cNvPr id="146" name="object 146"/>
            <p:cNvSpPr/>
            <p:nvPr/>
          </p:nvSpPr>
          <p:spPr>
            <a:xfrm>
              <a:off x="5931408" y="4757928"/>
              <a:ext cx="2880360" cy="321945"/>
            </a:xfrm>
            <a:custGeom>
              <a:avLst/>
              <a:gdLst/>
              <a:ahLst/>
              <a:cxnLst/>
              <a:rect l="l" t="t" r="r" b="b"/>
              <a:pathLst>
                <a:path w="2880359" h="321945">
                  <a:moveTo>
                    <a:pt x="2719577" y="0"/>
                  </a:moveTo>
                  <a:lnTo>
                    <a:pt x="0" y="0"/>
                  </a:lnTo>
                  <a:lnTo>
                    <a:pt x="160781" y="160782"/>
                  </a:lnTo>
                  <a:lnTo>
                    <a:pt x="0" y="321564"/>
                  </a:lnTo>
                  <a:lnTo>
                    <a:pt x="2719577" y="321564"/>
                  </a:lnTo>
                  <a:lnTo>
                    <a:pt x="2880360" y="160782"/>
                  </a:lnTo>
                  <a:lnTo>
                    <a:pt x="2719577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931408" y="4757928"/>
              <a:ext cx="2880360" cy="321945"/>
            </a:xfrm>
            <a:custGeom>
              <a:avLst/>
              <a:gdLst/>
              <a:ahLst/>
              <a:cxnLst/>
              <a:rect l="l" t="t" r="r" b="b"/>
              <a:pathLst>
                <a:path w="2880359" h="321945">
                  <a:moveTo>
                    <a:pt x="0" y="0"/>
                  </a:moveTo>
                  <a:lnTo>
                    <a:pt x="2719577" y="0"/>
                  </a:lnTo>
                  <a:lnTo>
                    <a:pt x="2880360" y="160782"/>
                  </a:lnTo>
                  <a:lnTo>
                    <a:pt x="2719577" y="321564"/>
                  </a:lnTo>
                  <a:lnTo>
                    <a:pt x="0" y="321564"/>
                  </a:lnTo>
                  <a:lnTo>
                    <a:pt x="160781" y="1607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6508495" y="4778755"/>
            <a:ext cx="172338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5080" indent="-104139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Take</a:t>
            </a:r>
            <a:r>
              <a:rPr sz="800" spc="45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95" dirty="0">
                <a:solidFill>
                  <a:srgbClr val="999999"/>
                </a:solidFill>
                <a:latin typeface="Gill Sans MT"/>
                <a:cs typeface="Gill Sans MT"/>
              </a:rPr>
              <a:t>a</a:t>
            </a:r>
            <a:r>
              <a:rPr sz="800" spc="85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60" dirty="0">
                <a:solidFill>
                  <a:srgbClr val="999999"/>
                </a:solidFill>
                <a:latin typeface="Gill Sans MT"/>
                <a:cs typeface="Gill Sans MT"/>
              </a:rPr>
              <a:t>small</a:t>
            </a:r>
            <a:r>
              <a:rPr sz="800" spc="7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step</a:t>
            </a:r>
            <a:r>
              <a:rPr sz="800" spc="45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in</a:t>
            </a:r>
            <a:r>
              <a:rPr sz="800" spc="6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the</a:t>
            </a:r>
            <a:r>
              <a:rPr sz="800" spc="7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direction</a:t>
            </a:r>
            <a:r>
              <a:rPr sz="800" spc="7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-20" dirty="0">
                <a:solidFill>
                  <a:srgbClr val="999999"/>
                </a:solidFill>
                <a:latin typeface="Gill Sans MT"/>
                <a:cs typeface="Gill Sans MT"/>
              </a:rPr>
              <a:t>that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would</a:t>
            </a:r>
            <a:r>
              <a:rPr sz="800" spc="3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45" dirty="0">
                <a:solidFill>
                  <a:srgbClr val="999999"/>
                </a:solidFill>
                <a:latin typeface="Gill Sans MT"/>
                <a:cs typeface="Gill Sans MT"/>
              </a:rPr>
              <a:t>minimize</a:t>
            </a:r>
            <a:r>
              <a:rPr sz="800" spc="2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dirty="0">
                <a:solidFill>
                  <a:srgbClr val="999999"/>
                </a:solidFill>
                <a:latin typeface="Gill Sans MT"/>
                <a:cs typeface="Gill Sans MT"/>
              </a:rPr>
              <a:t>the</a:t>
            </a:r>
            <a:r>
              <a:rPr sz="800" spc="3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55" dirty="0">
                <a:solidFill>
                  <a:srgbClr val="999999"/>
                </a:solidFill>
                <a:latin typeface="Gill Sans MT"/>
                <a:cs typeface="Gill Sans MT"/>
              </a:rPr>
              <a:t>loss</a:t>
            </a:r>
            <a:r>
              <a:rPr sz="800" spc="20" dirty="0">
                <a:solidFill>
                  <a:srgbClr val="999999"/>
                </a:solidFill>
                <a:latin typeface="Gill Sans MT"/>
                <a:cs typeface="Gill Sans MT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Gill Sans MT"/>
                <a:cs typeface="Gill Sans MT"/>
              </a:rPr>
              <a:t>function</a:t>
            </a:r>
            <a:endParaRPr sz="800">
              <a:latin typeface="Gill Sans MT"/>
              <a:cs typeface="Gill Sans MT"/>
            </a:endParaRPr>
          </a:p>
        </p:txBody>
      </p:sp>
      <p:sp>
        <p:nvSpPr>
          <p:cNvPr id="150" name="object 150"/>
          <p:cNvSpPr txBox="1">
            <a:spLocks noGrp="1"/>
          </p:cNvSpPr>
          <p:nvPr>
            <p:ph type="title"/>
          </p:nvPr>
        </p:nvSpPr>
        <p:spPr>
          <a:xfrm>
            <a:off x="324104" y="283540"/>
            <a:ext cx="197103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Backpropagation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6983" y="810514"/>
            <a:ext cx="472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434343"/>
                </a:solidFill>
                <a:latin typeface="Gill Sans MT"/>
                <a:cs typeface="Gill Sans MT"/>
              </a:rPr>
              <a:t>Different</a:t>
            </a:r>
            <a:r>
              <a:rPr sz="18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55" dirty="0">
                <a:solidFill>
                  <a:srgbClr val="434343"/>
                </a:solidFill>
                <a:latin typeface="Gill Sans MT"/>
                <a:cs typeface="Gill Sans MT"/>
              </a:rPr>
              <a:t>type</a:t>
            </a:r>
            <a:r>
              <a:rPr sz="1800" b="1" spc="-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dirty="0">
                <a:solidFill>
                  <a:srgbClr val="434343"/>
                </a:solidFill>
                <a:latin typeface="Gill Sans MT"/>
                <a:cs typeface="Gill Sans MT"/>
              </a:rPr>
              <a:t>of</a:t>
            </a:r>
            <a:r>
              <a:rPr sz="1800" b="1" spc="-45" dirty="0">
                <a:solidFill>
                  <a:srgbClr val="434343"/>
                </a:solidFill>
                <a:latin typeface="Gill Sans MT"/>
                <a:cs typeface="Gill Sans MT"/>
              </a:rPr>
              <a:t> neural</a:t>
            </a:r>
            <a:r>
              <a:rPr sz="1800" b="1" spc="-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90" dirty="0">
                <a:solidFill>
                  <a:srgbClr val="434343"/>
                </a:solidFill>
                <a:latin typeface="Gill Sans MT"/>
                <a:cs typeface="Gill Sans MT"/>
              </a:rPr>
              <a:t>network</a:t>
            </a:r>
            <a:r>
              <a:rPr sz="18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20" dirty="0">
                <a:solidFill>
                  <a:srgbClr val="434343"/>
                </a:solidFill>
                <a:latin typeface="Gill Sans MT"/>
                <a:cs typeface="Gill Sans MT"/>
              </a:rPr>
              <a:t>architectures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707" y="240919"/>
            <a:ext cx="16732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5" dirty="0">
                <a:solidFill>
                  <a:srgbClr val="171616"/>
                </a:solidFill>
                <a:latin typeface="Gill Sans MT"/>
                <a:cs typeface="Gill Sans MT"/>
              </a:rPr>
              <a:t>Deep</a:t>
            </a:r>
            <a:r>
              <a:rPr sz="2000" b="1" spc="-60" dirty="0">
                <a:solidFill>
                  <a:srgbClr val="171616"/>
                </a:solidFill>
                <a:latin typeface="Gill Sans MT"/>
                <a:cs typeface="Gill Sans MT"/>
              </a:rPr>
              <a:t> </a:t>
            </a:r>
            <a:r>
              <a:rPr sz="2000" b="1" spc="-40" dirty="0">
                <a:solidFill>
                  <a:srgbClr val="171616"/>
                </a:solidFill>
                <a:latin typeface="Gill Sans MT"/>
                <a:cs typeface="Gill Sans MT"/>
              </a:rPr>
              <a:t>Learning</a:t>
            </a:r>
            <a:endParaRPr sz="2000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4592" y="1441703"/>
            <a:ext cx="8851900" cy="3468370"/>
            <a:chOff x="164592" y="1441703"/>
            <a:chExt cx="8851900" cy="34683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315" y="1648967"/>
              <a:ext cx="3857244" cy="28757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3171" y="1536191"/>
              <a:ext cx="4972812" cy="33737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64592" y="1441703"/>
              <a:ext cx="2684145" cy="466725"/>
            </a:xfrm>
            <a:custGeom>
              <a:avLst/>
              <a:gdLst/>
              <a:ahLst/>
              <a:cxnLst/>
              <a:rect l="l" t="t" r="r" b="b"/>
              <a:pathLst>
                <a:path w="2684145" h="466725">
                  <a:moveTo>
                    <a:pt x="2683764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2683764" y="466344"/>
                  </a:lnTo>
                  <a:lnTo>
                    <a:pt x="2683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0322" y="4872634"/>
            <a:ext cx="3803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80" dirty="0">
                <a:latin typeface="Gill Sans MT"/>
                <a:cs typeface="Gill Sans MT"/>
              </a:rPr>
              <a:t>Image</a:t>
            </a:r>
            <a:r>
              <a:rPr sz="1000" spc="285" dirty="0">
                <a:latin typeface="Gill Sans MT"/>
                <a:cs typeface="Gill Sans MT"/>
              </a:rPr>
              <a:t>  </a:t>
            </a:r>
            <a:r>
              <a:rPr sz="1000" dirty="0">
                <a:latin typeface="Gill Sans MT"/>
                <a:cs typeface="Gill Sans MT"/>
              </a:rPr>
              <a:t>source:</a:t>
            </a:r>
            <a:r>
              <a:rPr sz="1000" spc="320" dirty="0">
                <a:latin typeface="Gill Sans MT"/>
                <a:cs typeface="Gill Sans MT"/>
              </a:rPr>
              <a:t>  </a:t>
            </a:r>
            <a:r>
              <a:rPr sz="1000" u="sng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Gill Sans MT"/>
                <a:cs typeface="Gill Sans MT"/>
                <a:hlinkClick r:id="rId4"/>
              </a:rPr>
              <a:t>http://www.asimovinstitute.org/neural-network-</a:t>
            </a:r>
            <a:r>
              <a:rPr sz="1000" u="sng" spc="3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Gill Sans MT"/>
                <a:cs typeface="Gill Sans MT"/>
                <a:hlinkClick r:id="rId4"/>
              </a:rPr>
              <a:t>zoo/</a:t>
            </a:r>
            <a:endParaRPr sz="1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0960"/>
            <a:chOff x="0" y="0"/>
            <a:chExt cx="9144000" cy="5140960"/>
          </a:xfrm>
        </p:grpSpPr>
        <p:sp>
          <p:nvSpPr>
            <p:cNvPr id="3" name="object 3"/>
            <p:cNvSpPr/>
            <p:nvPr/>
          </p:nvSpPr>
          <p:spPr>
            <a:xfrm>
              <a:off x="1450848" y="691895"/>
              <a:ext cx="6537959" cy="1173480"/>
            </a:xfrm>
            <a:custGeom>
              <a:avLst/>
              <a:gdLst/>
              <a:ahLst/>
              <a:cxnLst/>
              <a:rect l="l" t="t" r="r" b="b"/>
              <a:pathLst>
                <a:path w="6537959" h="1173480">
                  <a:moveTo>
                    <a:pt x="0" y="1173479"/>
                  </a:moveTo>
                  <a:lnTo>
                    <a:pt x="6537959" y="1173479"/>
                  </a:lnTo>
                  <a:lnTo>
                    <a:pt x="6537959" y="0"/>
                  </a:lnTo>
                  <a:lnTo>
                    <a:pt x="0" y="0"/>
                  </a:lnTo>
                  <a:lnTo>
                    <a:pt x="0" y="1173479"/>
                  </a:lnTo>
                  <a:close/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35936" y="1877567"/>
              <a:ext cx="4494275" cy="22296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254501" y="2452877"/>
              <a:ext cx="2345055" cy="1130300"/>
            </a:xfrm>
            <a:custGeom>
              <a:avLst/>
              <a:gdLst/>
              <a:ahLst/>
              <a:cxnLst/>
              <a:rect l="l" t="t" r="r" b="b"/>
              <a:pathLst>
                <a:path w="2345054" h="1130300">
                  <a:moveTo>
                    <a:pt x="2344674" y="0"/>
                  </a:moveTo>
                  <a:lnTo>
                    <a:pt x="1914144" y="888873"/>
                  </a:lnTo>
                </a:path>
                <a:path w="2345054" h="1130300">
                  <a:moveTo>
                    <a:pt x="531876" y="1130173"/>
                  </a:moveTo>
                  <a:lnTo>
                    <a:pt x="0" y="344424"/>
                  </a:lnTo>
                </a:path>
              </a:pathLst>
            </a:custGeom>
            <a:ln w="28575">
              <a:solidFill>
                <a:srgbClr val="6AA8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99175" y="2290572"/>
              <a:ext cx="746760" cy="215265"/>
            </a:xfrm>
            <a:custGeom>
              <a:avLst/>
              <a:gdLst/>
              <a:ahLst/>
              <a:cxnLst/>
              <a:rect l="l" t="t" r="r" b="b"/>
              <a:pathLst>
                <a:path w="746760" h="215264">
                  <a:moveTo>
                    <a:pt x="746760" y="0"/>
                  </a:moveTo>
                  <a:lnTo>
                    <a:pt x="0" y="0"/>
                  </a:lnTo>
                  <a:lnTo>
                    <a:pt x="0" y="214883"/>
                  </a:lnTo>
                  <a:lnTo>
                    <a:pt x="746760" y="214883"/>
                  </a:lnTo>
                  <a:lnTo>
                    <a:pt x="746760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78170" y="2357374"/>
            <a:ext cx="41020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Delta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4972" y="1232954"/>
            <a:ext cx="3156204" cy="1782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17517" y="853820"/>
            <a:ext cx="10528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65" dirty="0">
                <a:solidFill>
                  <a:srgbClr val="0A5293"/>
                </a:solidFill>
                <a:latin typeface="Gill Sans MT"/>
                <a:cs typeface="Gill Sans MT"/>
              </a:rPr>
              <a:t>Learning</a:t>
            </a:r>
            <a:r>
              <a:rPr sz="1400" spc="-50" dirty="0">
                <a:solidFill>
                  <a:srgbClr val="0A5293"/>
                </a:solidFill>
                <a:latin typeface="Gill Sans MT"/>
                <a:cs typeface="Gill Sans MT"/>
              </a:rPr>
              <a:t> </a:t>
            </a:r>
            <a:r>
              <a:rPr sz="1400" spc="-20" dirty="0">
                <a:solidFill>
                  <a:srgbClr val="0A5293"/>
                </a:solidFill>
                <a:latin typeface="Gill Sans MT"/>
                <a:cs typeface="Gill Sans MT"/>
              </a:rPr>
              <a:t>rate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03805" y="853820"/>
            <a:ext cx="9378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A5293"/>
                </a:solidFill>
                <a:latin typeface="Gill Sans MT"/>
                <a:cs typeface="Gill Sans MT"/>
              </a:rPr>
              <a:t>New</a:t>
            </a:r>
            <a:r>
              <a:rPr sz="1400" spc="-50" dirty="0">
                <a:solidFill>
                  <a:srgbClr val="0A5293"/>
                </a:solidFill>
                <a:latin typeface="Gill Sans MT"/>
                <a:cs typeface="Gill Sans MT"/>
              </a:rPr>
              <a:t> </a:t>
            </a:r>
            <a:r>
              <a:rPr sz="1400" spc="45" dirty="0">
                <a:solidFill>
                  <a:srgbClr val="0A5293"/>
                </a:solidFill>
                <a:latin typeface="Gill Sans MT"/>
                <a:cs typeface="Gill Sans MT"/>
              </a:rPr>
              <a:t>weight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27729" y="1549400"/>
            <a:ext cx="8496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35" dirty="0">
                <a:solidFill>
                  <a:srgbClr val="0A5293"/>
                </a:solidFill>
                <a:latin typeface="Gill Sans MT"/>
                <a:cs typeface="Gill Sans MT"/>
              </a:rPr>
              <a:t>Old</a:t>
            </a:r>
            <a:r>
              <a:rPr sz="1400" spc="-50" dirty="0">
                <a:solidFill>
                  <a:srgbClr val="0A5293"/>
                </a:solidFill>
                <a:latin typeface="Gill Sans MT"/>
                <a:cs typeface="Gill Sans MT"/>
              </a:rPr>
              <a:t> </a:t>
            </a:r>
            <a:r>
              <a:rPr sz="1400" spc="45" dirty="0">
                <a:solidFill>
                  <a:srgbClr val="0A5293"/>
                </a:solidFill>
                <a:latin typeface="Gill Sans MT"/>
                <a:cs typeface="Gill Sans MT"/>
              </a:rPr>
              <a:t>weight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19751" y="1633855"/>
            <a:ext cx="4222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A5293"/>
                </a:solidFill>
                <a:latin typeface="Gill Sans MT"/>
                <a:cs typeface="Gill Sans MT"/>
              </a:rPr>
              <a:t>Delta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6220" y="3907028"/>
            <a:ext cx="6798309" cy="76200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3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80" dirty="0">
                <a:latin typeface="Gill Sans MT"/>
                <a:cs typeface="Gill Sans MT"/>
              </a:rPr>
              <a:t>If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delta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-95" dirty="0">
                <a:latin typeface="Gill Sans MT"/>
                <a:cs typeface="Gill Sans MT"/>
              </a:rPr>
              <a:t>&gt;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0,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increase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increases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-35" dirty="0">
                <a:latin typeface="Gill Sans MT"/>
                <a:cs typeface="Gill Sans MT"/>
              </a:rPr>
              <a:t>error, </a:t>
            </a:r>
            <a:r>
              <a:rPr sz="1400" dirty="0">
                <a:latin typeface="Gill Sans MT"/>
                <a:cs typeface="Gill Sans MT"/>
              </a:rPr>
              <a:t>then </a:t>
            </a:r>
            <a:r>
              <a:rPr sz="1400" spc="60" dirty="0">
                <a:latin typeface="Gill Sans MT"/>
                <a:cs typeface="Gill Sans MT"/>
              </a:rPr>
              <a:t>new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should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be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smaller.</a:t>
            </a:r>
            <a:endParaRPr sz="1400">
              <a:latin typeface="Gill Sans MT"/>
              <a:cs typeface="Gill Sans MT"/>
            </a:endParaRPr>
          </a:p>
          <a:p>
            <a:pPr marL="329565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80" dirty="0">
                <a:latin typeface="Gill Sans MT"/>
                <a:cs typeface="Gill Sans MT"/>
              </a:rPr>
              <a:t>If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delta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-114" dirty="0">
                <a:latin typeface="Gill Sans MT"/>
                <a:cs typeface="Gill Sans MT"/>
              </a:rPr>
              <a:t>&lt;</a:t>
            </a:r>
            <a:r>
              <a:rPr sz="1400" dirty="0">
                <a:latin typeface="Gill Sans MT"/>
                <a:cs typeface="Gill Sans MT"/>
              </a:rPr>
              <a:t> 0,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increase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decreases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-35" dirty="0">
                <a:latin typeface="Gill Sans MT"/>
                <a:cs typeface="Gill Sans MT"/>
              </a:rPr>
              <a:t>error, </a:t>
            </a:r>
            <a:r>
              <a:rPr sz="1400" dirty="0">
                <a:latin typeface="Gill Sans MT"/>
                <a:cs typeface="Gill Sans MT"/>
              </a:rPr>
              <a:t>then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new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should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be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35" dirty="0">
                <a:latin typeface="Gill Sans MT"/>
                <a:cs typeface="Gill Sans MT"/>
              </a:rPr>
              <a:t>greater.</a:t>
            </a:r>
            <a:endParaRPr sz="1400">
              <a:latin typeface="Gill Sans MT"/>
              <a:cs typeface="Gill Sans MT"/>
            </a:endParaRPr>
          </a:p>
          <a:p>
            <a:pPr marL="329565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329565" algn="l"/>
                <a:tab pos="330200" algn="l"/>
              </a:tabLst>
            </a:pPr>
            <a:r>
              <a:rPr sz="1400" spc="80" dirty="0">
                <a:latin typeface="Gill Sans MT"/>
                <a:cs typeface="Gill Sans MT"/>
              </a:rPr>
              <a:t>If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delta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=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0,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no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more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update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is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needed.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8993" y="1075308"/>
            <a:ext cx="6017260" cy="4009390"/>
            <a:chOff x="328993" y="1075308"/>
            <a:chExt cx="6017260" cy="400939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531" y="1113916"/>
              <a:ext cx="73660" cy="1531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460" y="1403603"/>
              <a:ext cx="81914" cy="1551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1376" y="1075308"/>
              <a:ext cx="247142" cy="17081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427220" y="1377695"/>
              <a:ext cx="1914525" cy="243840"/>
            </a:xfrm>
            <a:custGeom>
              <a:avLst/>
              <a:gdLst/>
              <a:ahLst/>
              <a:cxnLst/>
              <a:rect l="l" t="t" r="r" b="b"/>
              <a:pathLst>
                <a:path w="1914525" h="243840">
                  <a:moveTo>
                    <a:pt x="1914143" y="0"/>
                  </a:moveTo>
                  <a:lnTo>
                    <a:pt x="1904658" y="38526"/>
                  </a:lnTo>
                  <a:lnTo>
                    <a:pt x="1878250" y="71993"/>
                  </a:lnTo>
                  <a:lnTo>
                    <a:pt x="1837992" y="98389"/>
                  </a:lnTo>
                  <a:lnTo>
                    <a:pt x="1786957" y="115702"/>
                  </a:lnTo>
                  <a:lnTo>
                    <a:pt x="1728215" y="121919"/>
                  </a:lnTo>
                  <a:lnTo>
                    <a:pt x="1105662" y="121919"/>
                  </a:lnTo>
                  <a:lnTo>
                    <a:pt x="1046920" y="128137"/>
                  </a:lnTo>
                  <a:lnTo>
                    <a:pt x="995885" y="145450"/>
                  </a:lnTo>
                  <a:lnTo>
                    <a:pt x="955627" y="171846"/>
                  </a:lnTo>
                  <a:lnTo>
                    <a:pt x="929219" y="205313"/>
                  </a:lnTo>
                  <a:lnTo>
                    <a:pt x="919733" y="243839"/>
                  </a:lnTo>
                  <a:lnTo>
                    <a:pt x="910260" y="205313"/>
                  </a:lnTo>
                  <a:lnTo>
                    <a:pt x="883877" y="171846"/>
                  </a:lnTo>
                  <a:lnTo>
                    <a:pt x="843637" y="145450"/>
                  </a:lnTo>
                  <a:lnTo>
                    <a:pt x="792595" y="128137"/>
                  </a:lnTo>
                  <a:lnTo>
                    <a:pt x="733805" y="121919"/>
                  </a:lnTo>
                  <a:lnTo>
                    <a:pt x="185927" y="121919"/>
                  </a:lnTo>
                  <a:lnTo>
                    <a:pt x="127186" y="115702"/>
                  </a:lnTo>
                  <a:lnTo>
                    <a:pt x="76151" y="98389"/>
                  </a:lnTo>
                  <a:lnTo>
                    <a:pt x="35893" y="71993"/>
                  </a:lnTo>
                  <a:lnTo>
                    <a:pt x="9485" y="38526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5858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3756" y="4757927"/>
              <a:ext cx="2658110" cy="321945"/>
            </a:xfrm>
            <a:custGeom>
              <a:avLst/>
              <a:gdLst/>
              <a:ahLst/>
              <a:cxnLst/>
              <a:rect l="l" t="t" r="r" b="b"/>
              <a:pathLst>
                <a:path w="2658110" h="321945">
                  <a:moveTo>
                    <a:pt x="2497074" y="0"/>
                  </a:moveTo>
                  <a:lnTo>
                    <a:pt x="0" y="0"/>
                  </a:lnTo>
                  <a:lnTo>
                    <a:pt x="0" y="321564"/>
                  </a:lnTo>
                  <a:lnTo>
                    <a:pt x="2497074" y="321564"/>
                  </a:lnTo>
                  <a:lnTo>
                    <a:pt x="2657856" y="160782"/>
                  </a:lnTo>
                  <a:lnTo>
                    <a:pt x="249707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3756" y="4757927"/>
              <a:ext cx="2658110" cy="321945"/>
            </a:xfrm>
            <a:custGeom>
              <a:avLst/>
              <a:gdLst/>
              <a:ahLst/>
              <a:cxnLst/>
              <a:rect l="l" t="t" r="r" b="b"/>
              <a:pathLst>
                <a:path w="2658110" h="321945">
                  <a:moveTo>
                    <a:pt x="0" y="0"/>
                  </a:moveTo>
                  <a:lnTo>
                    <a:pt x="2497074" y="0"/>
                  </a:lnTo>
                  <a:lnTo>
                    <a:pt x="2657856" y="160782"/>
                  </a:lnTo>
                  <a:lnTo>
                    <a:pt x="2497074" y="321564"/>
                  </a:lnTo>
                  <a:lnTo>
                    <a:pt x="0" y="321564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21460" y="4842764"/>
            <a:ext cx="100266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Define</a:t>
            </a:r>
            <a:r>
              <a:rPr sz="800" spc="-1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a loss</a:t>
            </a:r>
            <a:r>
              <a:rPr sz="8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999999"/>
                </a:solidFill>
                <a:latin typeface="Arial"/>
                <a:cs typeface="Arial"/>
              </a:rPr>
              <a:t>function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913697" y="4753165"/>
            <a:ext cx="3095625" cy="331470"/>
            <a:chOff x="2913697" y="4753165"/>
            <a:chExt cx="3095625" cy="331470"/>
          </a:xfrm>
        </p:grpSpPr>
        <p:sp>
          <p:nvSpPr>
            <p:cNvPr id="23" name="object 23"/>
            <p:cNvSpPr/>
            <p:nvPr/>
          </p:nvSpPr>
          <p:spPr>
            <a:xfrm>
              <a:off x="2918460" y="4757928"/>
              <a:ext cx="3086100" cy="321945"/>
            </a:xfrm>
            <a:custGeom>
              <a:avLst/>
              <a:gdLst/>
              <a:ahLst/>
              <a:cxnLst/>
              <a:rect l="l" t="t" r="r" b="b"/>
              <a:pathLst>
                <a:path w="3086100" h="321945">
                  <a:moveTo>
                    <a:pt x="2925317" y="0"/>
                  </a:moveTo>
                  <a:lnTo>
                    <a:pt x="0" y="0"/>
                  </a:lnTo>
                  <a:lnTo>
                    <a:pt x="160781" y="160782"/>
                  </a:lnTo>
                  <a:lnTo>
                    <a:pt x="0" y="321564"/>
                  </a:lnTo>
                  <a:lnTo>
                    <a:pt x="2925317" y="321564"/>
                  </a:lnTo>
                  <a:lnTo>
                    <a:pt x="3086100" y="160782"/>
                  </a:lnTo>
                  <a:lnTo>
                    <a:pt x="2925317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18460" y="4757928"/>
              <a:ext cx="3086100" cy="321945"/>
            </a:xfrm>
            <a:custGeom>
              <a:avLst/>
              <a:gdLst/>
              <a:ahLst/>
              <a:cxnLst/>
              <a:rect l="l" t="t" r="r" b="b"/>
              <a:pathLst>
                <a:path w="3086100" h="321945">
                  <a:moveTo>
                    <a:pt x="0" y="0"/>
                  </a:moveTo>
                  <a:lnTo>
                    <a:pt x="2925317" y="0"/>
                  </a:lnTo>
                  <a:lnTo>
                    <a:pt x="3086100" y="160782"/>
                  </a:lnTo>
                  <a:lnTo>
                    <a:pt x="2925317" y="321564"/>
                  </a:lnTo>
                  <a:lnTo>
                    <a:pt x="0" y="321564"/>
                  </a:lnTo>
                  <a:lnTo>
                    <a:pt x="160781" y="16078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480053" y="4781803"/>
            <a:ext cx="19627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5080" indent="-360045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Calculate</a:t>
            </a:r>
            <a:r>
              <a:rPr sz="800" spc="-2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derivatives</a:t>
            </a:r>
            <a:r>
              <a:rPr sz="800" spc="-1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of</a:t>
            </a:r>
            <a:r>
              <a:rPr sz="800" spc="-2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all</a:t>
            </a:r>
            <a:r>
              <a:rPr sz="800" spc="-1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parameters</a:t>
            </a:r>
            <a:r>
              <a:rPr sz="800" spc="-2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999999"/>
                </a:solidFill>
                <a:latin typeface="Arial"/>
                <a:cs typeface="Arial"/>
              </a:rPr>
              <a:t>with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respect</a:t>
            </a:r>
            <a:r>
              <a:rPr sz="800" spc="-1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to</a:t>
            </a:r>
            <a:r>
              <a:rPr sz="800" spc="-1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the</a:t>
            </a:r>
            <a:r>
              <a:rPr sz="800" spc="-1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999999"/>
                </a:solidFill>
                <a:latin typeface="Arial"/>
                <a:cs typeface="Arial"/>
              </a:rPr>
              <a:t>loss</a:t>
            </a:r>
            <a:r>
              <a:rPr sz="800" spc="-10" dirty="0">
                <a:solidFill>
                  <a:srgbClr val="999999"/>
                </a:solidFill>
                <a:latin typeface="Arial"/>
                <a:cs typeface="Arial"/>
              </a:rPr>
              <a:t> function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926645" y="4753165"/>
            <a:ext cx="2889885" cy="331470"/>
            <a:chOff x="5926645" y="4753165"/>
            <a:chExt cx="2889885" cy="331470"/>
          </a:xfrm>
        </p:grpSpPr>
        <p:sp>
          <p:nvSpPr>
            <p:cNvPr id="27" name="object 27"/>
            <p:cNvSpPr/>
            <p:nvPr/>
          </p:nvSpPr>
          <p:spPr>
            <a:xfrm>
              <a:off x="5931408" y="4757928"/>
              <a:ext cx="2880360" cy="321945"/>
            </a:xfrm>
            <a:custGeom>
              <a:avLst/>
              <a:gdLst/>
              <a:ahLst/>
              <a:cxnLst/>
              <a:rect l="l" t="t" r="r" b="b"/>
              <a:pathLst>
                <a:path w="2880359" h="321945">
                  <a:moveTo>
                    <a:pt x="2719577" y="0"/>
                  </a:moveTo>
                  <a:lnTo>
                    <a:pt x="0" y="0"/>
                  </a:lnTo>
                  <a:lnTo>
                    <a:pt x="160781" y="160782"/>
                  </a:lnTo>
                  <a:lnTo>
                    <a:pt x="0" y="321564"/>
                  </a:lnTo>
                  <a:lnTo>
                    <a:pt x="2719577" y="321564"/>
                  </a:lnTo>
                  <a:lnTo>
                    <a:pt x="2880360" y="160782"/>
                  </a:lnTo>
                  <a:lnTo>
                    <a:pt x="2719577" y="0"/>
                  </a:lnTo>
                  <a:close/>
                </a:path>
              </a:pathLst>
            </a:custGeom>
            <a:solidFill>
              <a:srgbClr val="FFD9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31408" y="4757928"/>
              <a:ext cx="2880360" cy="321945"/>
            </a:xfrm>
            <a:custGeom>
              <a:avLst/>
              <a:gdLst/>
              <a:ahLst/>
              <a:cxnLst/>
              <a:rect l="l" t="t" r="r" b="b"/>
              <a:pathLst>
                <a:path w="2880359" h="321945">
                  <a:moveTo>
                    <a:pt x="0" y="0"/>
                  </a:moveTo>
                  <a:lnTo>
                    <a:pt x="2719577" y="0"/>
                  </a:lnTo>
                  <a:lnTo>
                    <a:pt x="2880360" y="160782"/>
                  </a:lnTo>
                  <a:lnTo>
                    <a:pt x="2719577" y="321564"/>
                  </a:lnTo>
                  <a:lnTo>
                    <a:pt x="0" y="321564"/>
                  </a:lnTo>
                  <a:lnTo>
                    <a:pt x="160781" y="160782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447535" y="4781803"/>
            <a:ext cx="18465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indent="-108585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Arial"/>
                <a:cs typeface="Arial"/>
              </a:rPr>
              <a:t>Take</a:t>
            </a:r>
            <a:r>
              <a:rPr sz="800" b="1" spc="1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a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small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step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in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the</a:t>
            </a:r>
            <a:r>
              <a:rPr sz="800" b="1" spc="-1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direction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spc="-20" dirty="0">
                <a:latin typeface="Arial"/>
                <a:cs typeface="Arial"/>
              </a:rPr>
              <a:t>that </a:t>
            </a:r>
            <a:r>
              <a:rPr sz="800" b="1" dirty="0">
                <a:latin typeface="Arial"/>
                <a:cs typeface="Arial"/>
              </a:rPr>
              <a:t>would</a:t>
            </a:r>
            <a:r>
              <a:rPr sz="800" b="1" spc="-3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minimize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the</a:t>
            </a:r>
            <a:r>
              <a:rPr sz="800" b="1" spc="-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loss</a:t>
            </a:r>
            <a:r>
              <a:rPr sz="800" b="1" spc="1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function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24104" y="283540"/>
            <a:ext cx="197103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40" dirty="0"/>
              <a:t>Backpropagation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104" y="283540"/>
            <a:ext cx="46075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Vanishing</a:t>
            </a:r>
            <a:r>
              <a:rPr spc="-50" dirty="0"/>
              <a:t> gradient</a:t>
            </a:r>
            <a:r>
              <a:rPr spc="-85" dirty="0"/>
              <a:t> </a:t>
            </a:r>
            <a:r>
              <a:rPr spc="-195" dirty="0"/>
              <a:t>&amp;</a:t>
            </a:r>
            <a:r>
              <a:rPr spc="-45" dirty="0"/>
              <a:t> </a:t>
            </a:r>
            <a:r>
              <a:rPr spc="-50" dirty="0"/>
              <a:t>Exploding</a:t>
            </a:r>
            <a:r>
              <a:rPr spc="-85" dirty="0"/>
              <a:t> </a:t>
            </a:r>
            <a:r>
              <a:rPr spc="-20" dirty="0"/>
              <a:t>gradient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4306" y="1109959"/>
            <a:ext cx="7974330" cy="24377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dirty="0">
                <a:latin typeface="Gill Sans MT"/>
                <a:cs typeface="Gill Sans MT"/>
              </a:rPr>
              <a:t>Neural</a:t>
            </a:r>
            <a:r>
              <a:rPr sz="1600" spc="50" dirty="0">
                <a:latin typeface="Gill Sans MT"/>
                <a:cs typeface="Gill Sans MT"/>
              </a:rPr>
              <a:t> </a:t>
            </a:r>
            <a:r>
              <a:rPr sz="1600" dirty="0">
                <a:latin typeface="Gill Sans MT"/>
                <a:cs typeface="Gill Sans MT"/>
              </a:rPr>
              <a:t>network</a:t>
            </a:r>
            <a:r>
              <a:rPr sz="1600" spc="50" dirty="0">
                <a:latin typeface="Gill Sans MT"/>
                <a:cs typeface="Gill Sans MT"/>
              </a:rPr>
              <a:t> </a:t>
            </a:r>
            <a:r>
              <a:rPr sz="1600" spc="70" dirty="0">
                <a:latin typeface="Gill Sans MT"/>
                <a:cs typeface="Gill Sans MT"/>
              </a:rPr>
              <a:t>trainings</a:t>
            </a:r>
            <a:r>
              <a:rPr sz="1600" spc="80" dirty="0">
                <a:latin typeface="Gill Sans MT"/>
                <a:cs typeface="Gill Sans MT"/>
              </a:rPr>
              <a:t> </a:t>
            </a:r>
            <a:r>
              <a:rPr sz="1600" spc="50" dirty="0">
                <a:latin typeface="Gill Sans MT"/>
                <a:cs typeface="Gill Sans MT"/>
              </a:rPr>
              <a:t>do</a:t>
            </a:r>
            <a:r>
              <a:rPr sz="1600" spc="30" dirty="0">
                <a:latin typeface="Gill Sans MT"/>
                <a:cs typeface="Gill Sans MT"/>
              </a:rPr>
              <a:t> </a:t>
            </a:r>
            <a:r>
              <a:rPr sz="1600" dirty="0">
                <a:latin typeface="Gill Sans MT"/>
                <a:cs typeface="Gill Sans MT"/>
              </a:rPr>
              <a:t>not</a:t>
            </a:r>
            <a:r>
              <a:rPr sz="1600" spc="40" dirty="0">
                <a:latin typeface="Gill Sans MT"/>
                <a:cs typeface="Gill Sans MT"/>
              </a:rPr>
              <a:t> </a:t>
            </a:r>
            <a:r>
              <a:rPr sz="1600" spc="110" dirty="0">
                <a:latin typeface="Gill Sans MT"/>
                <a:cs typeface="Gill Sans MT"/>
              </a:rPr>
              <a:t>always</a:t>
            </a:r>
            <a:r>
              <a:rPr sz="1600" spc="60" dirty="0">
                <a:latin typeface="Gill Sans MT"/>
                <a:cs typeface="Gill Sans MT"/>
              </a:rPr>
              <a:t> </a:t>
            </a:r>
            <a:r>
              <a:rPr sz="1600" spc="65" dirty="0">
                <a:latin typeface="Gill Sans MT"/>
                <a:cs typeface="Gill Sans MT"/>
              </a:rPr>
              <a:t>converge</a:t>
            </a:r>
            <a:r>
              <a:rPr sz="1600" spc="55" dirty="0">
                <a:latin typeface="Gill Sans MT"/>
                <a:cs typeface="Gill Sans MT"/>
              </a:rPr>
              <a:t> </a:t>
            </a:r>
            <a:r>
              <a:rPr sz="1600" spc="190" dirty="0">
                <a:latin typeface="Gill Sans MT"/>
                <a:cs typeface="Gill Sans MT"/>
              </a:rPr>
              <a:t>as</a:t>
            </a:r>
            <a:r>
              <a:rPr sz="1600" spc="35" dirty="0">
                <a:latin typeface="Gill Sans MT"/>
                <a:cs typeface="Gill Sans MT"/>
              </a:rPr>
              <a:t> </a:t>
            </a:r>
            <a:r>
              <a:rPr sz="1600" dirty="0">
                <a:latin typeface="Gill Sans MT"/>
                <a:cs typeface="Gill Sans MT"/>
              </a:rPr>
              <a:t>desired,</a:t>
            </a:r>
            <a:r>
              <a:rPr sz="1600" spc="45" dirty="0">
                <a:latin typeface="Gill Sans MT"/>
                <a:cs typeface="Gill Sans MT"/>
              </a:rPr>
              <a:t> </a:t>
            </a:r>
            <a:r>
              <a:rPr sz="1600" spc="55" dirty="0">
                <a:latin typeface="Gill Sans MT"/>
                <a:cs typeface="Gill Sans MT"/>
              </a:rPr>
              <a:t>we</a:t>
            </a:r>
            <a:r>
              <a:rPr sz="1600" spc="20" dirty="0">
                <a:latin typeface="Gill Sans MT"/>
                <a:cs typeface="Gill Sans MT"/>
              </a:rPr>
              <a:t> </a:t>
            </a:r>
            <a:r>
              <a:rPr sz="1600" spc="85" dirty="0">
                <a:latin typeface="Gill Sans MT"/>
                <a:cs typeface="Gill Sans MT"/>
              </a:rPr>
              <a:t>might</a:t>
            </a:r>
            <a:r>
              <a:rPr sz="1600" spc="35" dirty="0">
                <a:latin typeface="Gill Sans MT"/>
                <a:cs typeface="Gill Sans MT"/>
              </a:rPr>
              <a:t> </a:t>
            </a:r>
            <a:r>
              <a:rPr sz="1600" dirty="0">
                <a:latin typeface="Gill Sans MT"/>
                <a:cs typeface="Gill Sans MT"/>
              </a:rPr>
              <a:t>run</a:t>
            </a:r>
            <a:r>
              <a:rPr sz="1600" spc="35" dirty="0">
                <a:latin typeface="Gill Sans MT"/>
                <a:cs typeface="Gill Sans MT"/>
              </a:rPr>
              <a:t> </a:t>
            </a:r>
            <a:r>
              <a:rPr sz="1600" dirty="0">
                <a:latin typeface="Gill Sans MT"/>
                <a:cs typeface="Gill Sans MT"/>
              </a:rPr>
              <a:t>into</a:t>
            </a:r>
            <a:r>
              <a:rPr sz="1600" spc="45" dirty="0">
                <a:latin typeface="Gill Sans MT"/>
                <a:cs typeface="Gill Sans MT"/>
              </a:rPr>
              <a:t> </a:t>
            </a:r>
            <a:r>
              <a:rPr sz="1600" spc="100" dirty="0">
                <a:latin typeface="Gill Sans MT"/>
                <a:cs typeface="Gill Sans MT"/>
              </a:rPr>
              <a:t>such</a:t>
            </a:r>
            <a:endParaRPr sz="16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spc="55" dirty="0">
                <a:latin typeface="Gill Sans MT"/>
                <a:cs typeface="Gill Sans MT"/>
              </a:rPr>
              <a:t>observations:</a:t>
            </a:r>
            <a:endParaRPr sz="1600">
              <a:latin typeface="Gill Sans MT"/>
              <a:cs typeface="Gill Sans MT"/>
            </a:endParaRPr>
          </a:p>
          <a:p>
            <a:pPr marL="469900" indent="-317500">
              <a:lnSpc>
                <a:spcPct val="100000"/>
              </a:lnSpc>
              <a:spcBef>
                <a:spcPts val="1080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sz="1400" dirty="0">
                <a:latin typeface="Gill Sans MT"/>
                <a:cs typeface="Gill Sans MT"/>
              </a:rPr>
              <a:t>Weight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updates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result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</a:t>
            </a:r>
            <a:r>
              <a:rPr sz="1400" spc="4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NaN</a:t>
            </a:r>
            <a:r>
              <a:rPr sz="1400" spc="50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values</a:t>
            </a:r>
            <a:endParaRPr sz="1400">
              <a:latin typeface="Gill Sans MT"/>
              <a:cs typeface="Gill Sans MT"/>
            </a:endParaRPr>
          </a:p>
          <a:p>
            <a:pPr marL="469900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sz="1400" spc="90" dirty="0">
                <a:latin typeface="Gill Sans MT"/>
                <a:cs typeface="Gill Sans MT"/>
              </a:rPr>
              <a:t>Speed</a:t>
            </a:r>
            <a:r>
              <a:rPr sz="1400" spc="-6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learning</a:t>
            </a:r>
            <a:r>
              <a:rPr sz="1400" spc="-65" dirty="0">
                <a:latin typeface="Gill Sans MT"/>
                <a:cs typeface="Gill Sans MT"/>
              </a:rPr>
              <a:t> </a:t>
            </a:r>
            <a:r>
              <a:rPr sz="1400" spc="90" dirty="0">
                <a:latin typeface="Gill Sans MT"/>
                <a:cs typeface="Gill Sans MT"/>
              </a:rPr>
              <a:t>slows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down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significantly</a:t>
            </a:r>
            <a:endParaRPr sz="1400">
              <a:latin typeface="Gill Sans MT"/>
              <a:cs typeface="Gill Sans MT"/>
            </a:endParaRPr>
          </a:p>
          <a:p>
            <a:pPr marL="12700" marR="5080">
              <a:lnSpc>
                <a:spcPct val="114999"/>
              </a:lnSpc>
              <a:spcBef>
                <a:spcPts val="775"/>
              </a:spcBef>
            </a:pPr>
            <a:r>
              <a:rPr sz="1600" spc="65" dirty="0">
                <a:latin typeface="Gill Sans MT"/>
                <a:cs typeface="Gill Sans MT"/>
              </a:rPr>
              <a:t>Those</a:t>
            </a:r>
            <a:r>
              <a:rPr sz="1600" spc="5" dirty="0">
                <a:latin typeface="Gill Sans MT"/>
                <a:cs typeface="Gill Sans MT"/>
              </a:rPr>
              <a:t> </a:t>
            </a:r>
            <a:r>
              <a:rPr sz="1600" spc="55" dirty="0">
                <a:latin typeface="Gill Sans MT"/>
                <a:cs typeface="Gill Sans MT"/>
              </a:rPr>
              <a:t>are</a:t>
            </a:r>
            <a:r>
              <a:rPr sz="1600" spc="-10" dirty="0">
                <a:latin typeface="Gill Sans MT"/>
                <a:cs typeface="Gill Sans MT"/>
              </a:rPr>
              <a:t> </a:t>
            </a:r>
            <a:r>
              <a:rPr sz="1600" spc="114" dirty="0">
                <a:latin typeface="Gill Sans MT"/>
                <a:cs typeface="Gill Sans MT"/>
              </a:rPr>
              <a:t>some</a:t>
            </a:r>
            <a:r>
              <a:rPr sz="1600" spc="-10" dirty="0">
                <a:latin typeface="Gill Sans MT"/>
                <a:cs typeface="Gill Sans MT"/>
              </a:rPr>
              <a:t> </a:t>
            </a:r>
            <a:r>
              <a:rPr sz="1600" spc="85" dirty="0">
                <a:latin typeface="Gill Sans MT"/>
                <a:cs typeface="Gill Sans MT"/>
              </a:rPr>
              <a:t>of</a:t>
            </a:r>
            <a:r>
              <a:rPr sz="1600" spc="-15" dirty="0">
                <a:latin typeface="Gill Sans MT"/>
                <a:cs typeface="Gill Sans MT"/>
              </a:rPr>
              <a:t> </a:t>
            </a:r>
            <a:r>
              <a:rPr sz="1600" dirty="0">
                <a:latin typeface="Gill Sans MT"/>
                <a:cs typeface="Gill Sans MT"/>
              </a:rPr>
              <a:t>the</a:t>
            </a:r>
            <a:r>
              <a:rPr sz="1600" spc="10" dirty="0">
                <a:latin typeface="Gill Sans MT"/>
                <a:cs typeface="Gill Sans MT"/>
              </a:rPr>
              <a:t> </a:t>
            </a:r>
            <a:r>
              <a:rPr sz="1600" spc="140" dirty="0">
                <a:latin typeface="Gill Sans MT"/>
                <a:cs typeface="Gill Sans MT"/>
              </a:rPr>
              <a:t>signs</a:t>
            </a:r>
            <a:r>
              <a:rPr sz="1600" dirty="0">
                <a:latin typeface="Gill Sans MT"/>
                <a:cs typeface="Gill Sans MT"/>
              </a:rPr>
              <a:t> </a:t>
            </a:r>
            <a:r>
              <a:rPr sz="1600" spc="50" dirty="0">
                <a:latin typeface="Gill Sans MT"/>
                <a:cs typeface="Gill Sans MT"/>
              </a:rPr>
              <a:t>that</a:t>
            </a:r>
            <a:r>
              <a:rPr sz="1600" spc="15" dirty="0">
                <a:latin typeface="Gill Sans MT"/>
                <a:cs typeface="Gill Sans MT"/>
              </a:rPr>
              <a:t> </a:t>
            </a:r>
            <a:r>
              <a:rPr sz="1600" spc="70" dirty="0">
                <a:latin typeface="Gill Sans MT"/>
                <a:cs typeface="Gill Sans MT"/>
              </a:rPr>
              <a:t>indicate</a:t>
            </a:r>
            <a:r>
              <a:rPr sz="1600" spc="40" dirty="0">
                <a:latin typeface="Gill Sans MT"/>
                <a:cs typeface="Gill Sans MT"/>
              </a:rPr>
              <a:t> </a:t>
            </a:r>
            <a:r>
              <a:rPr sz="1600" spc="50" dirty="0">
                <a:latin typeface="Gill Sans MT"/>
                <a:cs typeface="Gill Sans MT"/>
              </a:rPr>
              <a:t>one</a:t>
            </a:r>
            <a:r>
              <a:rPr sz="1600" dirty="0">
                <a:latin typeface="Gill Sans MT"/>
                <a:cs typeface="Gill Sans MT"/>
              </a:rPr>
              <a:t> </a:t>
            </a:r>
            <a:r>
              <a:rPr sz="1600" spc="85" dirty="0">
                <a:latin typeface="Gill Sans MT"/>
                <a:cs typeface="Gill Sans MT"/>
              </a:rPr>
              <a:t>of</a:t>
            </a:r>
            <a:r>
              <a:rPr sz="1600" spc="-15" dirty="0">
                <a:latin typeface="Gill Sans MT"/>
                <a:cs typeface="Gill Sans MT"/>
              </a:rPr>
              <a:t> </a:t>
            </a:r>
            <a:r>
              <a:rPr sz="1600" dirty="0">
                <a:latin typeface="Gill Sans MT"/>
                <a:cs typeface="Gill Sans MT"/>
              </a:rPr>
              <a:t>the</a:t>
            </a:r>
            <a:r>
              <a:rPr sz="1600" spc="10" dirty="0">
                <a:latin typeface="Gill Sans MT"/>
                <a:cs typeface="Gill Sans MT"/>
              </a:rPr>
              <a:t> </a:t>
            </a:r>
            <a:r>
              <a:rPr sz="1600" dirty="0">
                <a:latin typeface="Gill Sans MT"/>
                <a:cs typeface="Gill Sans MT"/>
              </a:rPr>
              <a:t>two</a:t>
            </a:r>
            <a:r>
              <a:rPr sz="1600" spc="-5" dirty="0">
                <a:latin typeface="Gill Sans MT"/>
                <a:cs typeface="Gill Sans MT"/>
              </a:rPr>
              <a:t> </a:t>
            </a:r>
            <a:r>
              <a:rPr sz="1600" spc="70" dirty="0">
                <a:latin typeface="Gill Sans MT"/>
                <a:cs typeface="Gill Sans MT"/>
              </a:rPr>
              <a:t>problems</a:t>
            </a:r>
            <a:r>
              <a:rPr sz="1600" dirty="0">
                <a:latin typeface="Gill Sans MT"/>
                <a:cs typeface="Gill Sans MT"/>
              </a:rPr>
              <a:t> with</a:t>
            </a:r>
            <a:r>
              <a:rPr sz="1600" spc="5" dirty="0">
                <a:latin typeface="Gill Sans MT"/>
                <a:cs typeface="Gill Sans MT"/>
              </a:rPr>
              <a:t> </a:t>
            </a:r>
            <a:r>
              <a:rPr sz="1600" spc="70" dirty="0">
                <a:latin typeface="Gill Sans MT"/>
                <a:cs typeface="Gill Sans MT"/>
              </a:rPr>
              <a:t>learning</a:t>
            </a:r>
            <a:r>
              <a:rPr sz="1600" spc="35" dirty="0">
                <a:latin typeface="Gill Sans MT"/>
                <a:cs typeface="Gill Sans MT"/>
              </a:rPr>
              <a:t> through </a:t>
            </a:r>
            <a:r>
              <a:rPr sz="1600" spc="65" dirty="0">
                <a:latin typeface="Gill Sans MT"/>
                <a:cs typeface="Gill Sans MT"/>
              </a:rPr>
              <a:t>backpropagation:</a:t>
            </a:r>
            <a:endParaRPr sz="1600">
              <a:latin typeface="Gill Sans MT"/>
              <a:cs typeface="Gill Sans MT"/>
            </a:endParaRPr>
          </a:p>
          <a:p>
            <a:pPr marL="469900" indent="-317500">
              <a:lnSpc>
                <a:spcPct val="100000"/>
              </a:lnSpc>
              <a:spcBef>
                <a:spcPts val="1075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Vanishing</a:t>
            </a:r>
            <a:r>
              <a:rPr sz="14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gradient</a:t>
            </a:r>
            <a:endParaRPr sz="1400">
              <a:latin typeface="Gill Sans MT"/>
              <a:cs typeface="Gill Sans MT"/>
            </a:endParaRPr>
          </a:p>
          <a:p>
            <a:pPr marL="469900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sz="1400" b="1" spc="-35" dirty="0">
                <a:solidFill>
                  <a:srgbClr val="434343"/>
                </a:solidFill>
                <a:latin typeface="Gill Sans MT"/>
                <a:cs typeface="Gill Sans MT"/>
              </a:rPr>
              <a:t>Exploding</a:t>
            </a:r>
            <a:r>
              <a:rPr sz="1400" b="1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Gill Sans MT"/>
                <a:cs typeface="Gill Sans MT"/>
              </a:rPr>
              <a:t>gradient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225" y="1122045"/>
            <a:ext cx="7911465" cy="3027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Gill Sans MT"/>
                <a:cs typeface="Gill Sans MT"/>
              </a:rPr>
              <a:t>When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 </a:t>
            </a:r>
            <a:r>
              <a:rPr sz="1400" spc="60" dirty="0">
                <a:latin typeface="Gill Sans MT"/>
                <a:cs typeface="Gill Sans MT"/>
              </a:rPr>
              <a:t>gradient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95" dirty="0">
                <a:latin typeface="Gill Sans MT"/>
                <a:cs typeface="Gill Sans MT"/>
              </a:rPr>
              <a:t>becomes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too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105" dirty="0">
                <a:latin typeface="Gill Sans MT"/>
                <a:cs typeface="Gill Sans MT"/>
              </a:rPr>
              <a:t>small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105" dirty="0">
                <a:latin typeface="Gill Sans MT"/>
                <a:cs typeface="Gill Sans MT"/>
              </a:rPr>
              <a:t>make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significant</a:t>
            </a:r>
            <a:r>
              <a:rPr sz="1400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updates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on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 </a:t>
            </a:r>
            <a:r>
              <a:rPr sz="1400" spc="70" dirty="0">
                <a:latin typeface="Gill Sans MT"/>
                <a:cs typeface="Gill Sans MT"/>
              </a:rPr>
              <a:t>weights.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105" dirty="0">
                <a:latin typeface="Gill Sans MT"/>
                <a:cs typeface="Gill Sans MT"/>
              </a:rPr>
              <a:t>(signals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vanish)</a:t>
            </a:r>
            <a:endParaRPr sz="1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Gill Sans MT"/>
              <a:cs typeface="Gill Sans MT"/>
            </a:endParaRPr>
          </a:p>
          <a:p>
            <a:pPr marL="469900" indent="-331470">
              <a:lnSpc>
                <a:spcPct val="100000"/>
              </a:lnSpc>
              <a:buFont typeface="Times New Roman"/>
              <a:buChar char="●"/>
              <a:tabLst>
                <a:tab pos="469900" algn="l"/>
                <a:tab pos="470534" algn="l"/>
              </a:tabLst>
            </a:pPr>
            <a:r>
              <a:rPr sz="1600" b="1" spc="-120" dirty="0">
                <a:latin typeface="Gill Sans MT"/>
                <a:cs typeface="Gill Sans MT"/>
              </a:rPr>
              <a:t>How</a:t>
            </a:r>
            <a:r>
              <a:rPr sz="1600" b="1" spc="-35" dirty="0">
                <a:latin typeface="Gill Sans MT"/>
                <a:cs typeface="Gill Sans MT"/>
              </a:rPr>
              <a:t> </a:t>
            </a:r>
            <a:r>
              <a:rPr sz="1600" b="1" dirty="0">
                <a:latin typeface="Gill Sans MT"/>
                <a:cs typeface="Gill Sans MT"/>
              </a:rPr>
              <a:t>does</a:t>
            </a:r>
            <a:r>
              <a:rPr sz="1600" b="1" spc="-30" dirty="0">
                <a:latin typeface="Gill Sans MT"/>
                <a:cs typeface="Gill Sans MT"/>
              </a:rPr>
              <a:t> </a:t>
            </a:r>
            <a:r>
              <a:rPr sz="1600" b="1" spc="-65" dirty="0">
                <a:latin typeface="Gill Sans MT"/>
                <a:cs typeface="Gill Sans MT"/>
              </a:rPr>
              <a:t>it</a:t>
            </a:r>
            <a:r>
              <a:rPr sz="1600" b="1" spc="-40" dirty="0">
                <a:latin typeface="Gill Sans MT"/>
                <a:cs typeface="Gill Sans MT"/>
              </a:rPr>
              <a:t> </a:t>
            </a:r>
            <a:r>
              <a:rPr sz="1600" b="1" spc="-10" dirty="0">
                <a:latin typeface="Gill Sans MT"/>
                <a:cs typeface="Gill Sans MT"/>
              </a:rPr>
              <a:t>happen?</a:t>
            </a:r>
            <a:endParaRPr sz="1600">
              <a:latin typeface="Gill Sans MT"/>
              <a:cs typeface="Gill Sans MT"/>
            </a:endParaRPr>
          </a:p>
          <a:p>
            <a:pPr marL="46990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latin typeface="Gill Sans MT"/>
                <a:cs typeface="Gill Sans MT"/>
              </a:rPr>
              <a:t>During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backpropagation,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60" dirty="0">
                <a:latin typeface="Gill Sans MT"/>
                <a:cs typeface="Gill Sans MT"/>
              </a:rPr>
              <a:t> </a:t>
            </a:r>
            <a:r>
              <a:rPr sz="1400" b="1" spc="-25" dirty="0">
                <a:latin typeface="Gill Sans MT"/>
                <a:cs typeface="Gill Sans MT"/>
              </a:rPr>
              <a:t>derivatives</a:t>
            </a:r>
            <a:r>
              <a:rPr sz="1400" b="1" spc="30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shrink</a:t>
            </a:r>
            <a:r>
              <a:rPr sz="1400" b="1" spc="3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each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time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following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product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gradients.</a:t>
            </a:r>
            <a:endParaRPr sz="1400">
              <a:latin typeface="Gill Sans MT"/>
              <a:cs typeface="Gill Sans MT"/>
            </a:endParaRPr>
          </a:p>
          <a:p>
            <a:pPr marL="927100" lvl="1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○"/>
              <a:tabLst>
                <a:tab pos="927100" algn="l"/>
                <a:tab pos="927735" algn="l"/>
              </a:tabLst>
            </a:pPr>
            <a:r>
              <a:rPr sz="1400" dirty="0">
                <a:latin typeface="Gill Sans MT"/>
                <a:cs typeface="Gill Sans MT"/>
              </a:rPr>
              <a:t>Weights</a:t>
            </a:r>
            <a:r>
              <a:rPr sz="1400" spc="1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not</a:t>
            </a:r>
            <a:r>
              <a:rPr sz="1400" spc="1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properly</a:t>
            </a:r>
            <a:r>
              <a:rPr sz="1400" spc="95" dirty="0">
                <a:latin typeface="Gill Sans MT"/>
                <a:cs typeface="Gill Sans MT"/>
              </a:rPr>
              <a:t> </a:t>
            </a:r>
            <a:r>
              <a:rPr sz="1400" spc="40" dirty="0">
                <a:latin typeface="Gill Sans MT"/>
                <a:cs typeface="Gill Sans MT"/>
              </a:rPr>
              <a:t>initialized</a:t>
            </a:r>
            <a:endParaRPr sz="1400">
              <a:latin typeface="Gill Sans MT"/>
              <a:cs typeface="Gill Sans MT"/>
            </a:endParaRPr>
          </a:p>
          <a:p>
            <a:pPr marL="927100" lvl="1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○"/>
              <a:tabLst>
                <a:tab pos="927100" algn="l"/>
                <a:tab pos="927735" algn="l"/>
              </a:tabLst>
            </a:pPr>
            <a:r>
              <a:rPr sz="1400" dirty="0">
                <a:latin typeface="Gill Sans MT"/>
                <a:cs typeface="Gill Sans MT"/>
              </a:rPr>
              <a:t>Architecture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network </a:t>
            </a:r>
            <a:r>
              <a:rPr sz="1400" spc="75" dirty="0">
                <a:latin typeface="Gill Sans MT"/>
                <a:cs typeface="Gill Sans MT"/>
              </a:rPr>
              <a:t>(especially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with</a:t>
            </a:r>
            <a:r>
              <a:rPr sz="1400" spc="25" dirty="0">
                <a:latin typeface="Gill Sans MT"/>
                <a:cs typeface="Gill Sans MT"/>
              </a:rPr>
              <a:t> </a:t>
            </a:r>
            <a:r>
              <a:rPr sz="1400" spc="-60" dirty="0">
                <a:latin typeface="Gill Sans MT"/>
                <a:cs typeface="Gill Sans MT"/>
              </a:rPr>
              <a:t>RNN,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deep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network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due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number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timesteps)</a:t>
            </a:r>
            <a:endParaRPr sz="1400">
              <a:latin typeface="Gill Sans MT"/>
              <a:cs typeface="Gill Sans MT"/>
            </a:endParaRPr>
          </a:p>
          <a:p>
            <a:pPr marL="927100" lvl="1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○"/>
              <a:tabLst>
                <a:tab pos="927100" algn="l"/>
                <a:tab pos="927735" algn="l"/>
              </a:tabLst>
            </a:pPr>
            <a:r>
              <a:rPr sz="1400" dirty="0">
                <a:latin typeface="Gill Sans MT"/>
                <a:cs typeface="Gill Sans MT"/>
              </a:rPr>
              <a:t>Choice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activation</a:t>
            </a:r>
            <a:r>
              <a:rPr sz="1400" spc="4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functions</a:t>
            </a:r>
            <a:endParaRPr sz="1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Times New Roman"/>
              <a:buChar char="○"/>
            </a:pPr>
            <a:endParaRPr sz="1850">
              <a:latin typeface="Gill Sans MT"/>
              <a:cs typeface="Gill Sans MT"/>
            </a:endParaRPr>
          </a:p>
          <a:p>
            <a:pPr marL="469900" indent="-331470">
              <a:lnSpc>
                <a:spcPct val="100000"/>
              </a:lnSpc>
              <a:spcBef>
                <a:spcPts val="5"/>
              </a:spcBef>
              <a:buFont typeface="Times New Roman"/>
              <a:buChar char="●"/>
              <a:tabLst>
                <a:tab pos="469900" algn="l"/>
                <a:tab pos="470534" algn="l"/>
              </a:tabLst>
            </a:pPr>
            <a:r>
              <a:rPr sz="1600" b="1" spc="-10" dirty="0">
                <a:latin typeface="Gill Sans MT"/>
                <a:cs typeface="Gill Sans MT"/>
              </a:rPr>
              <a:t>Workarounds</a:t>
            </a:r>
            <a:endParaRPr sz="1600">
              <a:latin typeface="Gill Sans MT"/>
              <a:cs typeface="Gill Sans MT"/>
            </a:endParaRPr>
          </a:p>
          <a:p>
            <a:pPr marL="927100" lvl="1" indent="-317500">
              <a:lnSpc>
                <a:spcPct val="100000"/>
              </a:lnSpc>
              <a:spcBef>
                <a:spcPts val="280"/>
              </a:spcBef>
              <a:buFont typeface="Times New Roman"/>
              <a:buChar char="○"/>
              <a:tabLst>
                <a:tab pos="927100" algn="l"/>
                <a:tab pos="927735" algn="l"/>
              </a:tabLst>
            </a:pPr>
            <a:r>
              <a:rPr sz="1400" spc="70" dirty="0">
                <a:latin typeface="Gill Sans MT"/>
                <a:cs typeface="Gill Sans MT"/>
              </a:rPr>
              <a:t>Select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160" dirty="0">
                <a:latin typeface="Gill Sans MT"/>
                <a:cs typeface="Gill Sans MT"/>
              </a:rPr>
              <a:t>a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different</a:t>
            </a:r>
            <a:r>
              <a:rPr sz="1400" spc="-6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activation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function</a:t>
            </a:r>
            <a:endParaRPr sz="1400">
              <a:latin typeface="Gill Sans MT"/>
              <a:cs typeface="Gill Sans MT"/>
            </a:endParaRPr>
          </a:p>
          <a:p>
            <a:pPr marL="927100" lvl="1" indent="-317500">
              <a:lnSpc>
                <a:spcPct val="100000"/>
              </a:lnSpc>
              <a:spcBef>
                <a:spcPts val="254"/>
              </a:spcBef>
              <a:buFont typeface="Times New Roman"/>
              <a:buChar char="○"/>
              <a:tabLst>
                <a:tab pos="927100" algn="l"/>
                <a:tab pos="927735" algn="l"/>
              </a:tabLst>
            </a:pPr>
            <a:r>
              <a:rPr sz="1400" spc="55" dirty="0">
                <a:latin typeface="Gill Sans MT"/>
                <a:cs typeface="Gill Sans MT"/>
              </a:rPr>
              <a:t>Use</a:t>
            </a:r>
            <a:r>
              <a:rPr sz="1400" spc="-4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LSTM</a:t>
            </a:r>
            <a:endParaRPr sz="1400">
              <a:latin typeface="Gill Sans MT"/>
              <a:cs typeface="Gill Sans MT"/>
            </a:endParaRPr>
          </a:p>
          <a:p>
            <a:pPr marL="927100" lvl="1" indent="-317500">
              <a:lnSpc>
                <a:spcPct val="100000"/>
              </a:lnSpc>
              <a:spcBef>
                <a:spcPts val="250"/>
              </a:spcBef>
              <a:buFont typeface="Times New Roman"/>
              <a:buChar char="○"/>
              <a:tabLst>
                <a:tab pos="927100" algn="l"/>
                <a:tab pos="927735" algn="l"/>
              </a:tabLst>
            </a:pPr>
            <a:r>
              <a:rPr sz="1400" dirty="0">
                <a:latin typeface="Gill Sans MT"/>
                <a:cs typeface="Gill Sans MT"/>
              </a:rPr>
              <a:t>Better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weight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spc="40" dirty="0">
                <a:latin typeface="Gill Sans MT"/>
                <a:cs typeface="Gill Sans MT"/>
              </a:rPr>
              <a:t>initialization</a:t>
            </a:r>
            <a:endParaRPr sz="1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904" y="283540"/>
            <a:ext cx="21824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Vanishing</a:t>
            </a:r>
            <a:r>
              <a:rPr spc="-60" dirty="0"/>
              <a:t> </a:t>
            </a:r>
            <a:r>
              <a:rPr spc="-35" dirty="0"/>
              <a:t>gradient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918354"/>
            <a:ext cx="22999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Gill Sans MT"/>
                <a:cs typeface="Gill Sans MT"/>
              </a:rPr>
              <a:t>Source:</a:t>
            </a:r>
            <a:r>
              <a:rPr sz="1000" spc="180" dirty="0">
                <a:latin typeface="Gill Sans MT"/>
                <a:cs typeface="Gill Sans MT"/>
              </a:rPr>
              <a:t> </a:t>
            </a:r>
            <a:r>
              <a:rPr sz="1000" dirty="0">
                <a:latin typeface="Gill Sans MT"/>
                <a:cs typeface="Gill Sans MT"/>
              </a:rPr>
              <a:t>Deep</a:t>
            </a:r>
            <a:r>
              <a:rPr sz="1000" spc="155" dirty="0">
                <a:latin typeface="Gill Sans MT"/>
                <a:cs typeface="Gill Sans MT"/>
              </a:rPr>
              <a:t> </a:t>
            </a:r>
            <a:r>
              <a:rPr sz="1000" dirty="0">
                <a:latin typeface="Gill Sans MT"/>
                <a:cs typeface="Gill Sans MT"/>
              </a:rPr>
              <a:t>Learning.</a:t>
            </a:r>
            <a:r>
              <a:rPr sz="1000" spc="160" dirty="0">
                <a:latin typeface="Gill Sans MT"/>
                <a:cs typeface="Gill Sans MT"/>
              </a:rPr>
              <a:t> </a:t>
            </a:r>
            <a:r>
              <a:rPr sz="1000" dirty="0">
                <a:latin typeface="Gill Sans MT"/>
                <a:cs typeface="Gill Sans MT"/>
              </a:rPr>
              <a:t>Goodfellow</a:t>
            </a:r>
            <a:r>
              <a:rPr sz="1000" spc="200" dirty="0">
                <a:latin typeface="Gill Sans MT"/>
                <a:cs typeface="Gill Sans MT"/>
              </a:rPr>
              <a:t> </a:t>
            </a:r>
            <a:r>
              <a:rPr sz="1000" dirty="0">
                <a:latin typeface="Gill Sans MT"/>
                <a:cs typeface="Gill Sans MT"/>
              </a:rPr>
              <a:t>et</a:t>
            </a:r>
            <a:r>
              <a:rPr sz="1000" spc="145" dirty="0">
                <a:latin typeface="Gill Sans MT"/>
                <a:cs typeface="Gill Sans MT"/>
              </a:rPr>
              <a:t> </a:t>
            </a:r>
            <a:r>
              <a:rPr sz="1000" spc="30" dirty="0">
                <a:latin typeface="Gill Sans MT"/>
                <a:cs typeface="Gill Sans MT"/>
              </a:rPr>
              <a:t>al.</a:t>
            </a:r>
            <a:endParaRPr sz="10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4220" y="1475231"/>
            <a:ext cx="2575560" cy="21930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7904" y="283540"/>
            <a:ext cx="21697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Gradient</a:t>
            </a:r>
            <a:r>
              <a:rPr spc="-80" dirty="0"/>
              <a:t> </a:t>
            </a:r>
            <a:r>
              <a:rPr spc="-10" dirty="0"/>
              <a:t>explosion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466" y="3868928"/>
            <a:ext cx="74180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Gill Sans MT"/>
                <a:cs typeface="Gill Sans MT"/>
              </a:rPr>
              <a:t>When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b="1" spc="-35" dirty="0">
                <a:latin typeface="Gill Sans MT"/>
                <a:cs typeface="Gill Sans MT"/>
              </a:rPr>
              <a:t>gradient</a:t>
            </a:r>
            <a:r>
              <a:rPr sz="1400" b="1" spc="-25" dirty="0">
                <a:latin typeface="Gill Sans MT"/>
                <a:cs typeface="Gill Sans MT"/>
              </a:rPr>
              <a:t> </a:t>
            </a:r>
            <a:r>
              <a:rPr sz="1400" b="1" spc="-10" dirty="0">
                <a:latin typeface="Gill Sans MT"/>
                <a:cs typeface="Gill Sans MT"/>
              </a:rPr>
              <a:t>becomes</a:t>
            </a:r>
            <a:r>
              <a:rPr sz="1400" b="1" spc="-5" dirty="0">
                <a:latin typeface="Gill Sans MT"/>
                <a:cs typeface="Gill Sans MT"/>
              </a:rPr>
              <a:t> </a:t>
            </a:r>
            <a:r>
              <a:rPr sz="1400" b="1" spc="-70" dirty="0">
                <a:latin typeface="Gill Sans MT"/>
                <a:cs typeface="Gill Sans MT"/>
              </a:rPr>
              <a:t>too</a:t>
            </a:r>
            <a:r>
              <a:rPr sz="1400" b="1" spc="-25" dirty="0">
                <a:latin typeface="Gill Sans MT"/>
                <a:cs typeface="Gill Sans MT"/>
              </a:rPr>
              <a:t> </a:t>
            </a:r>
            <a:r>
              <a:rPr sz="1400" b="1" dirty="0">
                <a:latin typeface="Gill Sans MT"/>
                <a:cs typeface="Gill Sans MT"/>
              </a:rPr>
              <a:t>big </a:t>
            </a:r>
            <a:r>
              <a:rPr sz="1400" dirty="0">
                <a:latin typeface="Gill Sans MT"/>
                <a:cs typeface="Gill Sans MT"/>
              </a:rPr>
              <a:t>, </a:t>
            </a:r>
            <a:r>
              <a:rPr sz="1400" spc="110" dirty="0">
                <a:latin typeface="Gill Sans MT"/>
                <a:cs typeface="Gill Sans MT"/>
              </a:rPr>
              <a:t>causing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learning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 network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become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unstable.</a:t>
            </a:r>
            <a:endParaRPr sz="1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993" y="1076935"/>
            <a:ext cx="7056120" cy="308356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42900" indent="-330835">
              <a:lnSpc>
                <a:spcPct val="100000"/>
              </a:lnSpc>
              <a:spcBef>
                <a:spcPts val="415"/>
              </a:spcBef>
              <a:buFont typeface="Times New Roman"/>
              <a:buChar char="●"/>
              <a:tabLst>
                <a:tab pos="342900" algn="l"/>
                <a:tab pos="343535" algn="l"/>
              </a:tabLst>
            </a:pPr>
            <a:r>
              <a:rPr sz="1600" spc="140" dirty="0">
                <a:latin typeface="Gill Sans MT"/>
                <a:cs typeface="Gill Sans MT"/>
              </a:rPr>
              <a:t>Signs</a:t>
            </a:r>
            <a:r>
              <a:rPr sz="1600" spc="-35" dirty="0">
                <a:latin typeface="Gill Sans MT"/>
                <a:cs typeface="Gill Sans MT"/>
              </a:rPr>
              <a:t> </a:t>
            </a:r>
            <a:r>
              <a:rPr sz="1600" spc="85" dirty="0">
                <a:latin typeface="Gill Sans MT"/>
                <a:cs typeface="Gill Sans MT"/>
              </a:rPr>
              <a:t>of</a:t>
            </a:r>
            <a:r>
              <a:rPr sz="1600" spc="-35" dirty="0">
                <a:latin typeface="Gill Sans MT"/>
                <a:cs typeface="Gill Sans MT"/>
              </a:rPr>
              <a:t> </a:t>
            </a:r>
            <a:r>
              <a:rPr sz="1600" spc="65" dirty="0">
                <a:latin typeface="Gill Sans MT"/>
                <a:cs typeface="Gill Sans MT"/>
              </a:rPr>
              <a:t>gradient</a:t>
            </a:r>
            <a:r>
              <a:rPr sz="1600" dirty="0">
                <a:latin typeface="Gill Sans MT"/>
                <a:cs typeface="Gill Sans MT"/>
              </a:rPr>
              <a:t> </a:t>
            </a:r>
            <a:r>
              <a:rPr sz="1600" spc="45" dirty="0">
                <a:latin typeface="Gill Sans MT"/>
                <a:cs typeface="Gill Sans MT"/>
              </a:rPr>
              <a:t>explosion:</a:t>
            </a:r>
            <a:endParaRPr sz="1600">
              <a:latin typeface="Gill Sans MT"/>
              <a:cs typeface="Gill Sans MT"/>
            </a:endParaRPr>
          </a:p>
          <a:p>
            <a:pPr marL="800735" lvl="1" indent="-318135">
              <a:lnSpc>
                <a:spcPct val="100000"/>
              </a:lnSpc>
              <a:spcBef>
                <a:spcPts val="284"/>
              </a:spcBef>
              <a:buFont typeface="Times New Roman"/>
              <a:buChar char="○"/>
              <a:tabLst>
                <a:tab pos="800735" algn="l"/>
                <a:tab pos="801370" algn="l"/>
              </a:tabLst>
            </a:pPr>
            <a:r>
              <a:rPr sz="1400" dirty="0">
                <a:latin typeface="Gill Sans MT"/>
                <a:cs typeface="Gill Sans MT"/>
              </a:rPr>
              <a:t>NaN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95" dirty="0">
                <a:latin typeface="Gill Sans MT"/>
                <a:cs typeface="Gill Sans MT"/>
              </a:rPr>
              <a:t>values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for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loss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during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training</a:t>
            </a:r>
            <a:endParaRPr sz="1400">
              <a:latin typeface="Gill Sans MT"/>
              <a:cs typeface="Gill Sans MT"/>
            </a:endParaRPr>
          </a:p>
          <a:p>
            <a:pPr marL="800735" lvl="1" indent="-318135">
              <a:lnSpc>
                <a:spcPct val="100000"/>
              </a:lnSpc>
              <a:spcBef>
                <a:spcPts val="250"/>
              </a:spcBef>
              <a:buFont typeface="Times New Roman"/>
              <a:buChar char="○"/>
              <a:tabLst>
                <a:tab pos="800735" algn="l"/>
                <a:tab pos="801370" algn="l"/>
              </a:tabLst>
            </a:pPr>
            <a:r>
              <a:rPr sz="1400" spc="75" dirty="0">
                <a:latin typeface="Gill Sans MT"/>
                <a:cs typeface="Gill Sans MT"/>
              </a:rPr>
              <a:t>Large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120" dirty="0">
                <a:latin typeface="Gill Sans MT"/>
                <a:cs typeface="Gill Sans MT"/>
              </a:rPr>
              <a:t>changes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in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loss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from</a:t>
            </a:r>
            <a:r>
              <a:rPr sz="1400" spc="-2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update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to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update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145" dirty="0">
                <a:latin typeface="Gill Sans MT"/>
                <a:cs typeface="Gill Sans MT"/>
              </a:rPr>
              <a:t>?</a:t>
            </a:r>
            <a:endParaRPr sz="1400">
              <a:latin typeface="Gill Sans MT"/>
              <a:cs typeface="Gill Sans MT"/>
            </a:endParaRPr>
          </a:p>
          <a:p>
            <a:pPr marL="800735" lvl="1" indent="-318135">
              <a:lnSpc>
                <a:spcPct val="100000"/>
              </a:lnSpc>
              <a:spcBef>
                <a:spcPts val="254"/>
              </a:spcBef>
              <a:buFont typeface="Times New Roman"/>
              <a:buChar char="○"/>
              <a:tabLst>
                <a:tab pos="800735" algn="l"/>
                <a:tab pos="801370" algn="l"/>
              </a:tabLst>
            </a:pPr>
            <a:r>
              <a:rPr sz="1400" dirty="0">
                <a:latin typeface="Gill Sans MT"/>
                <a:cs typeface="Gill Sans MT"/>
              </a:rPr>
              <a:t>NaN</a:t>
            </a:r>
            <a:r>
              <a:rPr sz="1400" spc="-6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weight</a:t>
            </a:r>
            <a:r>
              <a:rPr sz="1400" spc="-50" dirty="0">
                <a:latin typeface="Gill Sans MT"/>
                <a:cs typeface="Gill Sans MT"/>
              </a:rPr>
              <a:t> </a:t>
            </a:r>
            <a:r>
              <a:rPr sz="1400" spc="85" dirty="0">
                <a:latin typeface="Gill Sans MT"/>
                <a:cs typeface="Gill Sans MT"/>
              </a:rPr>
              <a:t>values</a:t>
            </a:r>
            <a:endParaRPr sz="1400">
              <a:latin typeface="Gill Sans MT"/>
              <a:cs typeface="Gill Sans MT"/>
            </a:endParaRPr>
          </a:p>
          <a:p>
            <a:pPr marL="800735" lvl="1" indent="-318135">
              <a:lnSpc>
                <a:spcPct val="100000"/>
              </a:lnSpc>
              <a:spcBef>
                <a:spcPts val="250"/>
              </a:spcBef>
              <a:buFont typeface="Times New Roman"/>
              <a:buChar char="○"/>
              <a:tabLst>
                <a:tab pos="800735" algn="l"/>
                <a:tab pos="801370" algn="l"/>
              </a:tabLst>
            </a:pPr>
            <a:r>
              <a:rPr sz="1400" spc="60" dirty="0">
                <a:latin typeface="Gill Sans MT"/>
                <a:cs typeface="Gill Sans MT"/>
              </a:rPr>
              <a:t>Model</a:t>
            </a:r>
            <a:r>
              <a:rPr sz="1400" spc="-40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weights</a:t>
            </a:r>
            <a:r>
              <a:rPr sz="1400" spc="-15" dirty="0">
                <a:latin typeface="Gill Sans MT"/>
                <a:cs typeface="Gill Sans MT"/>
              </a:rPr>
              <a:t> </a:t>
            </a:r>
            <a:r>
              <a:rPr sz="1400" spc="80" dirty="0">
                <a:latin typeface="Gill Sans MT"/>
                <a:cs typeface="Gill Sans MT"/>
              </a:rPr>
              <a:t>become</a:t>
            </a:r>
            <a:r>
              <a:rPr sz="1400" spc="-55" dirty="0">
                <a:latin typeface="Gill Sans MT"/>
                <a:cs typeface="Gill Sans MT"/>
              </a:rPr>
              <a:t> </a:t>
            </a:r>
            <a:r>
              <a:rPr sz="1400" spc="70" dirty="0">
                <a:latin typeface="Gill Sans MT"/>
                <a:cs typeface="Gill Sans MT"/>
              </a:rPr>
              <a:t>large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very</a:t>
            </a:r>
            <a:r>
              <a:rPr sz="1400" spc="-3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quickly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during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spc="45" dirty="0">
                <a:latin typeface="Gill Sans MT"/>
                <a:cs typeface="Gill Sans MT"/>
              </a:rPr>
              <a:t>training</a:t>
            </a:r>
            <a:endParaRPr sz="1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Times New Roman"/>
              <a:buChar char="○"/>
            </a:pPr>
            <a:endParaRPr sz="1850">
              <a:latin typeface="Gill Sans MT"/>
              <a:cs typeface="Gill Sans MT"/>
            </a:endParaRPr>
          </a:p>
          <a:p>
            <a:pPr marL="342900" indent="-330835">
              <a:lnSpc>
                <a:spcPct val="100000"/>
              </a:lnSpc>
              <a:buFont typeface="Times New Roman"/>
              <a:buChar char="●"/>
              <a:tabLst>
                <a:tab pos="342900" algn="l"/>
                <a:tab pos="343535" algn="l"/>
              </a:tabLst>
            </a:pPr>
            <a:r>
              <a:rPr sz="1600" dirty="0">
                <a:latin typeface="Gill Sans MT"/>
                <a:cs typeface="Gill Sans MT"/>
              </a:rPr>
              <a:t>How</a:t>
            </a:r>
            <a:r>
              <a:rPr sz="1600" spc="-35" dirty="0">
                <a:latin typeface="Gill Sans MT"/>
                <a:cs typeface="Gill Sans MT"/>
              </a:rPr>
              <a:t> </a:t>
            </a:r>
            <a:r>
              <a:rPr sz="1600" spc="90" dirty="0">
                <a:latin typeface="Gill Sans MT"/>
                <a:cs typeface="Gill Sans MT"/>
              </a:rPr>
              <a:t>does</a:t>
            </a:r>
            <a:r>
              <a:rPr sz="1600" spc="-25" dirty="0">
                <a:latin typeface="Gill Sans MT"/>
                <a:cs typeface="Gill Sans MT"/>
              </a:rPr>
              <a:t> </a:t>
            </a:r>
            <a:r>
              <a:rPr sz="1600" spc="70" dirty="0">
                <a:latin typeface="Gill Sans MT"/>
                <a:cs typeface="Gill Sans MT"/>
              </a:rPr>
              <a:t>this</a:t>
            </a:r>
            <a:r>
              <a:rPr sz="1600" spc="-10" dirty="0">
                <a:latin typeface="Gill Sans MT"/>
                <a:cs typeface="Gill Sans MT"/>
              </a:rPr>
              <a:t> </a:t>
            </a:r>
            <a:r>
              <a:rPr sz="1600" spc="100" dirty="0">
                <a:latin typeface="Gill Sans MT"/>
                <a:cs typeface="Gill Sans MT"/>
              </a:rPr>
              <a:t>happen?</a:t>
            </a:r>
            <a:endParaRPr sz="1600">
              <a:latin typeface="Gill Sans MT"/>
              <a:cs typeface="Gill Sans MT"/>
            </a:endParaRPr>
          </a:p>
          <a:p>
            <a:pPr marL="800735" marR="5080" lvl="1" indent="-317500">
              <a:lnSpc>
                <a:spcPct val="114999"/>
              </a:lnSpc>
              <a:spcBef>
                <a:spcPts val="35"/>
              </a:spcBef>
              <a:buFont typeface="Times New Roman"/>
              <a:buChar char="○"/>
              <a:tabLst>
                <a:tab pos="800735" algn="l"/>
                <a:tab pos="801370" algn="l"/>
              </a:tabLst>
            </a:pPr>
            <a:r>
              <a:rPr sz="1400" dirty="0">
                <a:latin typeface="Gill Sans MT"/>
                <a:cs typeface="Gill Sans MT"/>
              </a:rPr>
              <a:t>During</a:t>
            </a:r>
            <a:r>
              <a:rPr sz="1400" spc="-5" dirty="0">
                <a:latin typeface="Gill Sans MT"/>
                <a:cs typeface="Gill Sans MT"/>
              </a:rPr>
              <a:t> </a:t>
            </a:r>
            <a:r>
              <a:rPr sz="1400" spc="65" dirty="0">
                <a:latin typeface="Gill Sans MT"/>
                <a:cs typeface="Gill Sans MT"/>
              </a:rPr>
              <a:t>backpropagation,</a:t>
            </a:r>
            <a:r>
              <a:rPr sz="1400" spc="-25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35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derivatives</a:t>
            </a:r>
            <a:r>
              <a:rPr sz="1400" spc="-3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grow</a:t>
            </a:r>
            <a:r>
              <a:rPr sz="1400" spc="15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exponentially</a:t>
            </a:r>
            <a:r>
              <a:rPr sz="1400" spc="-10" dirty="0">
                <a:latin typeface="Gill Sans MT"/>
                <a:cs typeface="Gill Sans MT"/>
              </a:rPr>
              <a:t> </a:t>
            </a:r>
            <a:r>
              <a:rPr sz="1400" spc="100" dirty="0">
                <a:latin typeface="Gill Sans MT"/>
                <a:cs typeface="Gill Sans MT"/>
              </a:rPr>
              <a:t>each</a:t>
            </a:r>
            <a:r>
              <a:rPr sz="1400" spc="30" dirty="0">
                <a:latin typeface="Gill Sans MT"/>
                <a:cs typeface="Gill Sans MT"/>
              </a:rPr>
              <a:t> </a:t>
            </a:r>
            <a:r>
              <a:rPr sz="1400" spc="55" dirty="0">
                <a:latin typeface="Gill Sans MT"/>
                <a:cs typeface="Gill Sans MT"/>
              </a:rPr>
              <a:t>time</a:t>
            </a:r>
            <a:r>
              <a:rPr sz="1400" spc="5" dirty="0">
                <a:latin typeface="Gill Sans MT"/>
                <a:cs typeface="Gill Sans MT"/>
              </a:rPr>
              <a:t> </a:t>
            </a:r>
            <a:r>
              <a:rPr sz="1400" spc="50" dirty="0">
                <a:latin typeface="Gill Sans MT"/>
                <a:cs typeface="Gill Sans MT"/>
              </a:rPr>
              <a:t>following </a:t>
            </a:r>
            <a:r>
              <a:rPr sz="1400" dirty="0">
                <a:latin typeface="Gill Sans MT"/>
                <a:cs typeface="Gill Sans MT"/>
              </a:rPr>
              <a:t>the</a:t>
            </a:r>
            <a:r>
              <a:rPr sz="1400" spc="100" dirty="0">
                <a:latin typeface="Gill Sans MT"/>
                <a:cs typeface="Gill Sans MT"/>
              </a:rPr>
              <a:t> </a:t>
            </a:r>
            <a:r>
              <a:rPr sz="1400" dirty="0">
                <a:latin typeface="Gill Sans MT"/>
                <a:cs typeface="Gill Sans MT"/>
              </a:rPr>
              <a:t>product</a:t>
            </a:r>
            <a:r>
              <a:rPr sz="1400" spc="65" dirty="0">
                <a:latin typeface="Gill Sans MT"/>
                <a:cs typeface="Gill Sans MT"/>
              </a:rPr>
              <a:t> </a:t>
            </a:r>
            <a:r>
              <a:rPr sz="1400" spc="75" dirty="0">
                <a:latin typeface="Gill Sans MT"/>
                <a:cs typeface="Gill Sans MT"/>
              </a:rPr>
              <a:t>of</a:t>
            </a:r>
            <a:r>
              <a:rPr sz="1400" spc="80" dirty="0">
                <a:latin typeface="Gill Sans MT"/>
                <a:cs typeface="Gill Sans MT"/>
              </a:rPr>
              <a:t> </a:t>
            </a:r>
            <a:r>
              <a:rPr sz="1400" spc="60" dirty="0">
                <a:latin typeface="Gill Sans MT"/>
                <a:cs typeface="Gill Sans MT"/>
              </a:rPr>
              <a:t>gradients.</a:t>
            </a:r>
            <a:endParaRPr sz="1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Times New Roman"/>
              <a:buChar char="○"/>
            </a:pPr>
            <a:endParaRPr sz="1850">
              <a:latin typeface="Gill Sans MT"/>
              <a:cs typeface="Gill Sans MT"/>
            </a:endParaRPr>
          </a:p>
          <a:p>
            <a:pPr marL="342900" indent="-330835">
              <a:lnSpc>
                <a:spcPct val="100000"/>
              </a:lnSpc>
              <a:buFont typeface="Times New Roman"/>
              <a:buChar char="●"/>
              <a:tabLst>
                <a:tab pos="342900" algn="l"/>
                <a:tab pos="343535" algn="l"/>
              </a:tabLst>
            </a:pPr>
            <a:r>
              <a:rPr sz="1600" spc="-10" dirty="0">
                <a:latin typeface="Gill Sans MT"/>
                <a:cs typeface="Gill Sans MT"/>
              </a:rPr>
              <a:t>Workarounds</a:t>
            </a:r>
            <a:endParaRPr sz="1600">
              <a:latin typeface="Gill Sans MT"/>
              <a:cs typeface="Gill Sans MT"/>
            </a:endParaRPr>
          </a:p>
          <a:p>
            <a:pPr marL="800735" lvl="1" indent="-318135">
              <a:lnSpc>
                <a:spcPct val="100000"/>
              </a:lnSpc>
              <a:spcBef>
                <a:spcPts val="285"/>
              </a:spcBef>
              <a:buFont typeface="Times New Roman"/>
              <a:buChar char="○"/>
              <a:tabLst>
                <a:tab pos="800735" algn="l"/>
                <a:tab pos="801370" algn="l"/>
              </a:tabLst>
            </a:pPr>
            <a:r>
              <a:rPr sz="1400" dirty="0">
                <a:latin typeface="Gill Sans MT"/>
                <a:cs typeface="Gill Sans MT"/>
              </a:rPr>
              <a:t>Gradient</a:t>
            </a:r>
            <a:r>
              <a:rPr sz="1400" spc="165" dirty="0">
                <a:latin typeface="Gill Sans MT"/>
                <a:cs typeface="Gill Sans MT"/>
              </a:rPr>
              <a:t> </a:t>
            </a:r>
            <a:r>
              <a:rPr sz="1400" spc="40" dirty="0">
                <a:latin typeface="Gill Sans MT"/>
                <a:cs typeface="Gill Sans MT"/>
              </a:rPr>
              <a:t>Clipping</a:t>
            </a:r>
            <a:endParaRPr sz="140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5208" y="3451859"/>
            <a:ext cx="2909316" cy="14645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7904" y="283540"/>
            <a:ext cx="21697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0" dirty="0"/>
              <a:t>Gradient</a:t>
            </a:r>
            <a:r>
              <a:rPr spc="-80" dirty="0"/>
              <a:t> </a:t>
            </a:r>
            <a:r>
              <a:rPr spc="-10" dirty="0"/>
              <a:t>explosion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3968" y="890478"/>
            <a:ext cx="5475605" cy="22352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91465" indent="-279400">
              <a:lnSpc>
                <a:spcPct val="100000"/>
              </a:lnSpc>
              <a:spcBef>
                <a:spcPts val="425"/>
              </a:spcBef>
              <a:buAutoNum type="arabicPeriod"/>
              <a:tabLst>
                <a:tab pos="292100" algn="l"/>
              </a:tabLst>
            </a:pPr>
            <a:r>
              <a:rPr sz="1800" spc="-20" dirty="0">
                <a:solidFill>
                  <a:srgbClr val="434343"/>
                </a:solidFill>
                <a:latin typeface="Gill Sans MT"/>
                <a:cs typeface="Gill Sans MT"/>
              </a:rPr>
              <a:t>Works</a:t>
            </a:r>
            <a:r>
              <a:rPr sz="1800" spc="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70" dirty="0">
                <a:solidFill>
                  <a:srgbClr val="434343"/>
                </a:solidFill>
                <a:latin typeface="Gill Sans MT"/>
                <a:cs typeface="Gill Sans MT"/>
              </a:rPr>
              <a:t>tremendously</a:t>
            </a:r>
            <a:r>
              <a:rPr sz="1800" spc="2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dirty="0">
                <a:solidFill>
                  <a:srgbClr val="434343"/>
                </a:solidFill>
                <a:latin typeface="Gill Sans MT"/>
                <a:cs typeface="Gill Sans MT"/>
              </a:rPr>
              <a:t>well</a:t>
            </a:r>
            <a:r>
              <a:rPr sz="1800" spc="5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dirty="0">
                <a:solidFill>
                  <a:srgbClr val="434343"/>
                </a:solidFill>
                <a:latin typeface="Gill Sans MT"/>
                <a:cs typeface="Gill Sans MT"/>
              </a:rPr>
              <a:t>with</a:t>
            </a:r>
            <a:r>
              <a:rPr sz="1800" spc="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dirty="0">
                <a:solidFill>
                  <a:srgbClr val="434343"/>
                </a:solidFill>
                <a:latin typeface="Gill Sans MT"/>
                <a:cs typeface="Gill Sans MT"/>
              </a:rPr>
              <a:t>more</a:t>
            </a:r>
            <a:r>
              <a:rPr sz="1800" spc="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100" dirty="0">
                <a:solidFill>
                  <a:srgbClr val="434343"/>
                </a:solidFill>
                <a:latin typeface="Gill Sans MT"/>
                <a:cs typeface="Gill Sans MT"/>
              </a:rPr>
              <a:t>data</a:t>
            </a:r>
            <a:endParaRPr sz="1800">
              <a:latin typeface="Gill Sans MT"/>
              <a:cs typeface="Gill Sans MT"/>
            </a:endParaRPr>
          </a:p>
          <a:p>
            <a:pPr marL="291465" indent="-279400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292100" algn="l"/>
              </a:tabLst>
            </a:pPr>
            <a:r>
              <a:rPr sz="1800" spc="65" dirty="0">
                <a:solidFill>
                  <a:srgbClr val="434343"/>
                </a:solidFill>
                <a:latin typeface="Gill Sans MT"/>
                <a:cs typeface="Gill Sans MT"/>
              </a:rPr>
              <a:t>Automatic</a:t>
            </a:r>
            <a:r>
              <a:rPr sz="1800" spc="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70" dirty="0">
                <a:solidFill>
                  <a:srgbClr val="434343"/>
                </a:solidFill>
                <a:latin typeface="Gill Sans MT"/>
                <a:cs typeface="Gill Sans MT"/>
              </a:rPr>
              <a:t>feature</a:t>
            </a:r>
            <a:r>
              <a:rPr sz="1800" spc="4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dirty="0">
                <a:solidFill>
                  <a:srgbClr val="434343"/>
                </a:solidFill>
                <a:latin typeface="Gill Sans MT"/>
                <a:cs typeface="Gill Sans MT"/>
              </a:rPr>
              <a:t>extraction</a:t>
            </a:r>
            <a:r>
              <a:rPr sz="1800" spc="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60" dirty="0">
                <a:solidFill>
                  <a:srgbClr val="434343"/>
                </a:solidFill>
                <a:latin typeface="Gill Sans MT"/>
                <a:cs typeface="Gill Sans MT"/>
              </a:rPr>
              <a:t>in</a:t>
            </a:r>
            <a:r>
              <a:rPr sz="1800" spc="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90" dirty="0">
                <a:solidFill>
                  <a:srgbClr val="434343"/>
                </a:solidFill>
                <a:latin typeface="Gill Sans MT"/>
                <a:cs typeface="Gill Sans MT"/>
              </a:rPr>
              <a:t>deep</a:t>
            </a:r>
            <a:r>
              <a:rPr sz="1800" spc="5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70" dirty="0">
                <a:solidFill>
                  <a:srgbClr val="434343"/>
                </a:solidFill>
                <a:latin typeface="Gill Sans MT"/>
                <a:cs typeface="Gill Sans MT"/>
              </a:rPr>
              <a:t>learning</a:t>
            </a:r>
            <a:endParaRPr sz="1800">
              <a:latin typeface="Gill Sans MT"/>
              <a:cs typeface="Gill Sans MT"/>
            </a:endParaRPr>
          </a:p>
          <a:p>
            <a:pPr marL="634365" lvl="1" indent="-280035">
              <a:lnSpc>
                <a:spcPct val="100000"/>
              </a:lnSpc>
              <a:spcBef>
                <a:spcPts val="320"/>
              </a:spcBef>
              <a:buFont typeface="Times New Roman"/>
              <a:buChar char="○"/>
              <a:tabLst>
                <a:tab pos="634365" algn="l"/>
                <a:tab pos="635000" algn="l"/>
              </a:tabLst>
            </a:pPr>
            <a:r>
              <a:rPr sz="1800" spc="-20" dirty="0">
                <a:solidFill>
                  <a:srgbClr val="434343"/>
                </a:solidFill>
                <a:latin typeface="Gill Sans MT"/>
                <a:cs typeface="Gill Sans MT"/>
              </a:rPr>
              <a:t>text</a:t>
            </a:r>
            <a:endParaRPr sz="1800">
              <a:latin typeface="Gill Sans MT"/>
              <a:cs typeface="Gill Sans MT"/>
            </a:endParaRPr>
          </a:p>
          <a:p>
            <a:pPr marL="634365" lvl="1" indent="-280035">
              <a:lnSpc>
                <a:spcPct val="100000"/>
              </a:lnSpc>
              <a:spcBef>
                <a:spcPts val="325"/>
              </a:spcBef>
              <a:buFont typeface="Times New Roman"/>
              <a:buChar char="○"/>
              <a:tabLst>
                <a:tab pos="634365" algn="l"/>
                <a:tab pos="635000" algn="l"/>
              </a:tabLst>
            </a:pPr>
            <a:r>
              <a:rPr sz="1800" spc="160" dirty="0">
                <a:solidFill>
                  <a:srgbClr val="434343"/>
                </a:solidFill>
                <a:latin typeface="Gill Sans MT"/>
                <a:cs typeface="Gill Sans MT"/>
              </a:rPr>
              <a:t>images</a:t>
            </a:r>
            <a:r>
              <a:rPr sz="1800" spc="10" dirty="0">
                <a:solidFill>
                  <a:srgbClr val="434343"/>
                </a:solidFill>
                <a:latin typeface="Gill Sans MT"/>
                <a:cs typeface="Gill Sans MT"/>
              </a:rPr>
              <a:t>  </a:t>
            </a:r>
            <a:r>
              <a:rPr sz="1800" dirty="0">
                <a:solidFill>
                  <a:srgbClr val="434343"/>
                </a:solidFill>
                <a:latin typeface="Gill Sans MT"/>
                <a:cs typeface="Gill Sans MT"/>
              </a:rPr>
              <a:t>(raw</a:t>
            </a:r>
            <a:r>
              <a:rPr sz="1800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55" dirty="0">
                <a:solidFill>
                  <a:srgbClr val="434343"/>
                </a:solidFill>
                <a:latin typeface="Gill Sans MT"/>
                <a:cs typeface="Gill Sans MT"/>
              </a:rPr>
              <a:t>pixels)</a:t>
            </a:r>
            <a:endParaRPr sz="1800">
              <a:latin typeface="Gill Sans MT"/>
              <a:cs typeface="Gill Sans MT"/>
            </a:endParaRPr>
          </a:p>
          <a:p>
            <a:pPr marL="634365" lvl="1" indent="-280035">
              <a:lnSpc>
                <a:spcPct val="100000"/>
              </a:lnSpc>
              <a:spcBef>
                <a:spcPts val="330"/>
              </a:spcBef>
              <a:buFont typeface="Times New Roman"/>
              <a:buChar char="○"/>
              <a:tabLst>
                <a:tab pos="634365" algn="l"/>
                <a:tab pos="635000" algn="l"/>
              </a:tabLst>
            </a:pPr>
            <a:r>
              <a:rPr sz="1800" spc="130" dirty="0">
                <a:solidFill>
                  <a:srgbClr val="434343"/>
                </a:solidFill>
                <a:latin typeface="Gill Sans MT"/>
                <a:cs typeface="Gill Sans MT"/>
              </a:rPr>
              <a:t>sounds</a:t>
            </a:r>
            <a:r>
              <a:rPr sz="1800" spc="-8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75" dirty="0">
                <a:solidFill>
                  <a:srgbClr val="434343"/>
                </a:solidFill>
                <a:latin typeface="Gill Sans MT"/>
                <a:cs typeface="Gill Sans MT"/>
              </a:rPr>
              <a:t>tracks</a:t>
            </a:r>
            <a:endParaRPr sz="1800">
              <a:latin typeface="Gill Sans MT"/>
              <a:cs typeface="Gill Sans MT"/>
            </a:endParaRPr>
          </a:p>
          <a:p>
            <a:pPr marL="634365" lvl="1" indent="-280035">
              <a:lnSpc>
                <a:spcPct val="100000"/>
              </a:lnSpc>
              <a:spcBef>
                <a:spcPts val="320"/>
              </a:spcBef>
              <a:buFont typeface="Times New Roman"/>
              <a:buChar char="○"/>
              <a:tabLst>
                <a:tab pos="634365" algn="l"/>
                <a:tab pos="635000" algn="l"/>
              </a:tabLst>
            </a:pPr>
            <a:r>
              <a:rPr sz="1800" spc="50" dirty="0">
                <a:solidFill>
                  <a:srgbClr val="434343"/>
                </a:solidFill>
                <a:latin typeface="Gill Sans MT"/>
                <a:cs typeface="Gill Sans MT"/>
              </a:rPr>
              <a:t>Etc</a:t>
            </a:r>
            <a:endParaRPr sz="1800">
              <a:latin typeface="Gill Sans MT"/>
              <a:cs typeface="Gill Sans MT"/>
            </a:endParaRPr>
          </a:p>
          <a:p>
            <a:pPr marL="291465" indent="-27940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292100" algn="l"/>
              </a:tabLst>
            </a:pPr>
            <a:r>
              <a:rPr sz="1800" dirty="0">
                <a:solidFill>
                  <a:srgbClr val="434343"/>
                </a:solidFill>
                <a:latin typeface="Gill Sans MT"/>
                <a:cs typeface="Gill Sans MT"/>
              </a:rPr>
              <a:t>Able</a:t>
            </a:r>
            <a:r>
              <a:rPr sz="1800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dirty="0">
                <a:solidFill>
                  <a:srgbClr val="434343"/>
                </a:solidFill>
                <a:latin typeface="Gill Sans MT"/>
                <a:cs typeface="Gill Sans MT"/>
              </a:rPr>
              <a:t>to</a:t>
            </a:r>
            <a:r>
              <a:rPr sz="1800" spc="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60" dirty="0">
                <a:solidFill>
                  <a:srgbClr val="434343"/>
                </a:solidFill>
                <a:latin typeface="Gill Sans MT"/>
                <a:cs typeface="Gill Sans MT"/>
              </a:rPr>
              <a:t>learn</a:t>
            </a:r>
            <a:r>
              <a:rPr sz="1800" dirty="0">
                <a:solidFill>
                  <a:srgbClr val="434343"/>
                </a:solidFill>
                <a:latin typeface="Gill Sans MT"/>
                <a:cs typeface="Gill Sans MT"/>
              </a:rPr>
              <a:t> non-</a:t>
            </a:r>
            <a:r>
              <a:rPr sz="1800" spc="50" dirty="0">
                <a:solidFill>
                  <a:srgbClr val="434343"/>
                </a:solidFill>
                <a:latin typeface="Gill Sans MT"/>
                <a:cs typeface="Gill Sans MT"/>
              </a:rPr>
              <a:t>linear</a:t>
            </a:r>
            <a:r>
              <a:rPr sz="1800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80" dirty="0">
                <a:solidFill>
                  <a:srgbClr val="434343"/>
                </a:solidFill>
                <a:latin typeface="Gill Sans MT"/>
                <a:cs typeface="Gill Sans MT"/>
              </a:rPr>
              <a:t>relationships</a:t>
            </a:r>
            <a:r>
              <a:rPr sz="1800" spc="-1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95" dirty="0">
                <a:solidFill>
                  <a:srgbClr val="434343"/>
                </a:solidFill>
                <a:latin typeface="Gill Sans MT"/>
                <a:cs typeface="Gill Sans MT"/>
              </a:rPr>
              <a:t>of</a:t>
            </a:r>
            <a:r>
              <a:rPr sz="180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55" dirty="0">
                <a:solidFill>
                  <a:srgbClr val="434343"/>
                </a:solidFill>
                <a:latin typeface="Gill Sans MT"/>
                <a:cs typeface="Gill Sans MT"/>
              </a:rPr>
              <a:t>the</a:t>
            </a:r>
            <a:r>
              <a:rPr sz="180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spc="100" dirty="0">
                <a:solidFill>
                  <a:srgbClr val="434343"/>
                </a:solidFill>
                <a:latin typeface="Gill Sans MT"/>
                <a:cs typeface="Gill Sans MT"/>
              </a:rPr>
              <a:t>dataset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707" y="240919"/>
            <a:ext cx="2827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9" dirty="0">
                <a:solidFill>
                  <a:srgbClr val="171616"/>
                </a:solidFill>
              </a:rPr>
              <a:t>Why</a:t>
            </a:r>
            <a:r>
              <a:rPr spc="-5" dirty="0">
                <a:solidFill>
                  <a:srgbClr val="171616"/>
                </a:solidFill>
              </a:rPr>
              <a:t> </a:t>
            </a:r>
            <a:r>
              <a:rPr dirty="0">
                <a:solidFill>
                  <a:srgbClr val="171616"/>
                </a:solidFill>
              </a:rPr>
              <a:t>use</a:t>
            </a:r>
            <a:r>
              <a:rPr spc="-25" dirty="0">
                <a:solidFill>
                  <a:srgbClr val="171616"/>
                </a:solidFill>
              </a:rPr>
              <a:t> </a:t>
            </a:r>
            <a:r>
              <a:rPr spc="-105" dirty="0">
                <a:solidFill>
                  <a:srgbClr val="171616"/>
                </a:solidFill>
              </a:rPr>
              <a:t>Deep</a:t>
            </a:r>
            <a:r>
              <a:rPr spc="-30" dirty="0">
                <a:solidFill>
                  <a:srgbClr val="171616"/>
                </a:solidFill>
              </a:rPr>
              <a:t> </a:t>
            </a:r>
            <a:r>
              <a:rPr spc="-10" dirty="0">
                <a:solidFill>
                  <a:srgbClr val="171616"/>
                </a:solidFill>
              </a:rPr>
              <a:t>Learning?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35480" y="1464563"/>
            <a:ext cx="5273040" cy="32857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9960" y="919734"/>
            <a:ext cx="7501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solidFill>
                  <a:srgbClr val="434343"/>
                </a:solidFill>
                <a:latin typeface="Gill Sans MT"/>
                <a:cs typeface="Gill Sans MT"/>
              </a:rPr>
              <a:t>Deep</a:t>
            </a:r>
            <a:r>
              <a:rPr sz="18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50" dirty="0">
                <a:solidFill>
                  <a:srgbClr val="434343"/>
                </a:solidFill>
                <a:latin typeface="Gill Sans MT"/>
                <a:cs typeface="Gill Sans MT"/>
              </a:rPr>
              <a:t>neural</a:t>
            </a:r>
            <a:r>
              <a:rPr sz="1800" b="1" spc="-1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50" dirty="0">
                <a:solidFill>
                  <a:srgbClr val="434343"/>
                </a:solidFill>
                <a:latin typeface="Gill Sans MT"/>
                <a:cs typeface="Gill Sans MT"/>
              </a:rPr>
              <a:t>networks</a:t>
            </a:r>
            <a:r>
              <a:rPr sz="18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75" dirty="0">
                <a:solidFill>
                  <a:srgbClr val="434343"/>
                </a:solidFill>
                <a:latin typeface="Gill Sans MT"/>
                <a:cs typeface="Gill Sans MT"/>
              </a:rPr>
              <a:t>improve</a:t>
            </a:r>
            <a:r>
              <a:rPr sz="18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50" dirty="0">
                <a:solidFill>
                  <a:srgbClr val="434343"/>
                </a:solidFill>
                <a:latin typeface="Gill Sans MT"/>
                <a:cs typeface="Gill Sans MT"/>
              </a:rPr>
              <a:t>tremendously</a:t>
            </a:r>
            <a:r>
              <a:rPr sz="1800" b="1" spc="-4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55" dirty="0">
                <a:solidFill>
                  <a:srgbClr val="434343"/>
                </a:solidFill>
                <a:latin typeface="Gill Sans MT"/>
                <a:cs typeface="Gill Sans MT"/>
              </a:rPr>
              <a:t>when</a:t>
            </a:r>
            <a:r>
              <a:rPr sz="1800" b="1" spc="-2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65" dirty="0">
                <a:solidFill>
                  <a:srgbClr val="434343"/>
                </a:solidFill>
                <a:latin typeface="Gill Sans MT"/>
                <a:cs typeface="Gill Sans MT"/>
              </a:rPr>
              <a:t>trained</a:t>
            </a:r>
            <a:r>
              <a:rPr sz="1800" b="1" spc="-30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50" dirty="0">
                <a:solidFill>
                  <a:srgbClr val="434343"/>
                </a:solidFill>
                <a:latin typeface="Gill Sans MT"/>
                <a:cs typeface="Gill Sans MT"/>
              </a:rPr>
              <a:t>on</a:t>
            </a:r>
            <a:r>
              <a:rPr sz="18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114" dirty="0">
                <a:solidFill>
                  <a:srgbClr val="434343"/>
                </a:solidFill>
                <a:latin typeface="Gill Sans MT"/>
                <a:cs typeface="Gill Sans MT"/>
              </a:rPr>
              <a:t>more</a:t>
            </a:r>
            <a:r>
              <a:rPr sz="1800" b="1" spc="-35" dirty="0">
                <a:solidFill>
                  <a:srgbClr val="434343"/>
                </a:solidFill>
                <a:latin typeface="Gill Sans MT"/>
                <a:cs typeface="Gill Sans MT"/>
              </a:rPr>
              <a:t> </a:t>
            </a:r>
            <a:r>
              <a:rPr sz="1800" b="1" spc="-10" dirty="0">
                <a:solidFill>
                  <a:srgbClr val="434343"/>
                </a:solidFill>
                <a:latin typeface="Gill Sans MT"/>
                <a:cs typeface="Gill Sans MT"/>
              </a:rPr>
              <a:t>data.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907" y="240919"/>
            <a:ext cx="282765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29" dirty="0">
                <a:solidFill>
                  <a:srgbClr val="171616"/>
                </a:solidFill>
                <a:latin typeface="Gill Sans MT"/>
                <a:cs typeface="Gill Sans MT"/>
              </a:rPr>
              <a:t>Why</a:t>
            </a:r>
            <a:r>
              <a:rPr sz="2000" b="1" spc="-5" dirty="0">
                <a:solidFill>
                  <a:srgbClr val="171616"/>
                </a:solidFill>
                <a:latin typeface="Gill Sans MT"/>
                <a:cs typeface="Gill Sans MT"/>
              </a:rPr>
              <a:t> </a:t>
            </a:r>
            <a:r>
              <a:rPr sz="2000" b="1" dirty="0">
                <a:solidFill>
                  <a:srgbClr val="171616"/>
                </a:solidFill>
                <a:latin typeface="Gill Sans MT"/>
                <a:cs typeface="Gill Sans MT"/>
              </a:rPr>
              <a:t>use</a:t>
            </a:r>
            <a:r>
              <a:rPr sz="2000" b="1" spc="-25" dirty="0">
                <a:solidFill>
                  <a:srgbClr val="171616"/>
                </a:solidFill>
                <a:latin typeface="Gill Sans MT"/>
                <a:cs typeface="Gill Sans MT"/>
              </a:rPr>
              <a:t> </a:t>
            </a:r>
            <a:r>
              <a:rPr sz="2000" b="1" spc="-105" dirty="0">
                <a:solidFill>
                  <a:srgbClr val="171616"/>
                </a:solidFill>
                <a:latin typeface="Gill Sans MT"/>
                <a:cs typeface="Gill Sans MT"/>
              </a:rPr>
              <a:t>Deep</a:t>
            </a:r>
            <a:r>
              <a:rPr sz="2000" b="1" spc="-30" dirty="0">
                <a:solidFill>
                  <a:srgbClr val="171616"/>
                </a:solidFill>
                <a:latin typeface="Gill Sans MT"/>
                <a:cs typeface="Gill Sans MT"/>
              </a:rPr>
              <a:t> </a:t>
            </a:r>
            <a:r>
              <a:rPr sz="2000" b="1" spc="-10" dirty="0">
                <a:solidFill>
                  <a:srgbClr val="171616"/>
                </a:solidFill>
                <a:latin typeface="Gill Sans MT"/>
                <a:cs typeface="Gill Sans MT"/>
              </a:rPr>
              <a:t>Learning?</a:t>
            </a:r>
            <a:endParaRPr sz="2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2636</Words>
  <Application>Microsoft Office PowerPoint</Application>
  <PresentationFormat>On-screen Show (16:9)</PresentationFormat>
  <Paragraphs>638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Microsoft YaHei</vt:lpstr>
      <vt:lpstr>MS Gothic</vt:lpstr>
      <vt:lpstr>Arial</vt:lpstr>
      <vt:lpstr>Calibri</vt:lpstr>
      <vt:lpstr>Cambria Math</vt:lpstr>
      <vt:lpstr>Gill Sans MT</vt:lpstr>
      <vt:lpstr>Times New Roman</vt:lpstr>
      <vt:lpstr>Office Theme</vt:lpstr>
      <vt:lpstr>Introduction to Deep Learning</vt:lpstr>
      <vt:lpstr>Content</vt:lpstr>
      <vt:lpstr>Deep Learning Introduction</vt:lpstr>
      <vt:lpstr>Human Brain</vt:lpstr>
      <vt:lpstr>Deep Learning - An algorithm that mimics how the brain works</vt:lpstr>
      <vt:lpstr>Deep Learning - An algorithm that mimics how the brain works</vt:lpstr>
      <vt:lpstr>PowerPoint Presentation</vt:lpstr>
      <vt:lpstr>Why use Deep Learning?</vt:lpstr>
      <vt:lpstr>PowerPoint Presentation</vt:lpstr>
      <vt:lpstr>Why use Deep Learning?</vt:lpstr>
      <vt:lpstr>Linear</vt:lpstr>
      <vt:lpstr>Deep Learning How it works in general?</vt:lpstr>
      <vt:lpstr>PowerPoint Presentation</vt:lpstr>
      <vt:lpstr>PowerPoint Presentation</vt:lpstr>
      <vt:lpstr>Feedforward Neural Network The simplest neural network</vt:lpstr>
      <vt:lpstr>Training Steps</vt:lpstr>
      <vt:lpstr>Training Steps</vt:lpstr>
      <vt:lpstr>2 Phases of Neural Network</vt:lpstr>
      <vt:lpstr>Training a neural network Forward Propagation</vt:lpstr>
      <vt:lpstr>Feedforward Neural Network</vt:lpstr>
      <vt:lpstr>Neural Network Topology</vt:lpstr>
      <vt:lpstr>Forward Propagation</vt:lpstr>
      <vt:lpstr>Parameters initialization</vt:lpstr>
      <vt:lpstr>Forward Propagation</vt:lpstr>
      <vt:lpstr>Perceptron / Neuron</vt:lpstr>
      <vt:lpstr>Activation Function</vt:lpstr>
      <vt:lpstr>Activation Function</vt:lpstr>
      <vt:lpstr>Forward Propagation</vt:lpstr>
      <vt:lpstr>Forward Propagation</vt:lpstr>
      <vt:lpstr>Forward Propagation</vt:lpstr>
      <vt:lpstr>Forward Propagation</vt:lpstr>
      <vt:lpstr>Activation Function</vt:lpstr>
      <vt:lpstr>Softmax Activation</vt:lpstr>
      <vt:lpstr>Training a neural network Loss Functions</vt:lpstr>
      <vt:lpstr>Cost Function</vt:lpstr>
      <vt:lpstr>Overall Learning Framework</vt:lpstr>
      <vt:lpstr>Overall Learning Framework</vt:lpstr>
      <vt:lpstr>Overall Learning Framework</vt:lpstr>
      <vt:lpstr>Overall Learning Framework</vt:lpstr>
      <vt:lpstr>Overall Learning Framework</vt:lpstr>
      <vt:lpstr>Example</vt:lpstr>
      <vt:lpstr>Example</vt:lpstr>
      <vt:lpstr>Example</vt:lpstr>
      <vt:lpstr>Training of Neural Network</vt:lpstr>
      <vt:lpstr>Training a neural network Backpropagation</vt:lpstr>
      <vt:lpstr>PowerPoint Presentation</vt:lpstr>
      <vt:lpstr>PowerPoint Presentation</vt:lpstr>
      <vt:lpstr>Gradient Descent</vt:lpstr>
      <vt:lpstr>Gradient Descent</vt:lpstr>
      <vt:lpstr>Gradient Descent</vt:lpstr>
      <vt:lpstr>Chain Rule</vt:lpstr>
      <vt:lpstr>Chain Rule</vt:lpstr>
      <vt:lpstr>Backpropagation - Backward Pass</vt:lpstr>
      <vt:lpstr>Consider a Multilayer Single Neuron NN</vt:lpstr>
      <vt:lpstr>Consider a Multilayer Single Neuron NN</vt:lpstr>
      <vt:lpstr>Training a neural network Optimizers</vt:lpstr>
      <vt:lpstr>PowerPoint Presentation</vt:lpstr>
      <vt:lpstr>Gradient Descent</vt:lpstr>
      <vt:lpstr>Learning rate</vt:lpstr>
      <vt:lpstr>Other Optimization Algorithms</vt:lpstr>
      <vt:lpstr>Summary of the Learning Process</vt:lpstr>
      <vt:lpstr>Training a neural network Mini batch training</vt:lpstr>
      <vt:lpstr>Single batch training</vt:lpstr>
      <vt:lpstr>Batch Training</vt:lpstr>
      <vt:lpstr>Mini-batch training</vt:lpstr>
      <vt:lpstr>PowerPoint Presentation</vt:lpstr>
      <vt:lpstr>Appendix</vt:lpstr>
      <vt:lpstr>Backpropagation</vt:lpstr>
      <vt:lpstr>Backpropagation</vt:lpstr>
      <vt:lpstr>Backpropagation</vt:lpstr>
      <vt:lpstr>Vanishing gradient &amp; Exploding gradient</vt:lpstr>
      <vt:lpstr>Vanishing gradient</vt:lpstr>
      <vt:lpstr>Gradient explosion</vt:lpstr>
      <vt:lpstr>Gradient explosion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 with Deeplearning4j I</dc:title>
  <cp:lastModifiedBy>ANNAPOORNI MANI</cp:lastModifiedBy>
  <cp:revision>4</cp:revision>
  <dcterms:created xsi:type="dcterms:W3CDTF">2022-11-06T14:58:59Z</dcterms:created>
  <dcterms:modified xsi:type="dcterms:W3CDTF">2022-11-08T01:05:27Z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2022-11-06T00:00:00Z</vt:filetime>
  </property>
</Properties>
</file>